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3" r:id="rId12"/>
    <p:sldId id="268" r:id="rId13"/>
    <p:sldId id="276" r:id="rId14"/>
    <p:sldId id="275" r:id="rId15"/>
    <p:sldId id="277" r:id="rId16"/>
    <p:sldId id="270" r:id="rId17"/>
    <p:sldId id="271" r:id="rId18"/>
    <p:sldId id="272" r:id="rId19"/>
    <p:sldId id="279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Pictures\шаблон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83768" y="148478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Monotype Corsiva" pitchFamily="66" charset="0"/>
                <a:cs typeface="Microsoft Uighur" pitchFamily="2" charset="-78"/>
              </a:rPr>
              <a:t>Вертикальные и горизонтальные прямые </a:t>
            </a:r>
            <a:r>
              <a:rPr lang="ru-RU" sz="4800" b="1" dirty="0" smtClean="0">
                <a:solidFill>
                  <a:srgbClr val="00B050"/>
                </a:solidFill>
                <a:latin typeface="Monotype Corsiva" pitchFamily="66" charset="0"/>
                <a:cs typeface="Microsoft Uighur" pitchFamily="2" charset="-78"/>
              </a:rPr>
              <a:t>линии</a:t>
            </a:r>
          </a:p>
          <a:p>
            <a:endParaRPr lang="ru-RU" sz="4800" b="1" dirty="0" smtClean="0">
              <a:solidFill>
                <a:srgbClr val="00B050"/>
              </a:solidFill>
              <a:latin typeface="Monotype Corsiva" pitchFamily="66" charset="0"/>
              <a:cs typeface="Microsoft Uighur" pitchFamily="2" charset="-78"/>
            </a:endParaRPr>
          </a:p>
          <a:p>
            <a:endParaRPr lang="ru-RU" sz="4800" b="1" dirty="0">
              <a:solidFill>
                <a:srgbClr val="00B050"/>
              </a:solidFill>
              <a:latin typeface="Monotype Corsiva" pitchFamily="66" charset="0"/>
              <a:cs typeface="Microsoft Uighur" pitchFamily="2" charset="-78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444208" y="3284984"/>
            <a:ext cx="0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987824" y="4725144"/>
            <a:ext cx="29523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83768" y="112474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/>
              <a:t>Горизонтальные линии на платье можно назвать </a:t>
            </a:r>
            <a:r>
              <a:rPr lang="ru-RU" sz="3200" b="1" dirty="0" err="1" smtClean="0"/>
              <a:t>поперечным^</a:t>
            </a:r>
            <a:r>
              <a:rPr lang="ru-RU" sz="3200" b="1" dirty="0" smtClean="0"/>
              <a:t> </a:t>
            </a:r>
            <a:r>
              <a:rPr lang="ru-RU" sz="3200" dirty="0" smtClean="0"/>
              <a:t>они - </a:t>
            </a:r>
            <a:r>
              <a:rPr lang="ru-RU" sz="3200" u="sng" dirty="0" smtClean="0"/>
              <a:t>поперёк</a:t>
            </a:r>
            <a:r>
              <a:rPr lang="ru-RU" sz="3200" dirty="0" smtClean="0"/>
              <a:t> продольных (вдоль ширины), как поясок поперёк платья.</a:t>
            </a:r>
            <a:endParaRPr lang="ru-RU" sz="3200" dirty="0"/>
          </a:p>
        </p:txBody>
      </p:sp>
      <p:pic>
        <p:nvPicPr>
          <p:cNvPr id="7" name="Picture 1" descr="C:\Users\админ\Pictures\платье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437112"/>
            <a:ext cx="1428750" cy="1428750"/>
          </a:xfrm>
          <a:prstGeom prst="rect">
            <a:avLst/>
          </a:prstGeom>
          <a:noFill/>
        </p:spPr>
      </p:pic>
      <p:pic>
        <p:nvPicPr>
          <p:cNvPr id="8" name="Picture 1" descr="C:\Users\админ\Pictures\платье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140968"/>
            <a:ext cx="1428750" cy="1428750"/>
          </a:xfrm>
          <a:prstGeom prst="rect">
            <a:avLst/>
          </a:prstGeom>
          <a:noFill/>
        </p:spPr>
      </p:pic>
      <p:pic>
        <p:nvPicPr>
          <p:cNvPr id="9" name="Picture 1" descr="C:\Users\админ\Pictures\платье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34888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админ\Pictures\шаблон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548680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Прямые на плоскости могут 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</a:rPr>
              <a:t>пересекаться</a:t>
            </a:r>
            <a:r>
              <a:rPr lang="ru-RU" sz="3600" b="1" dirty="0" smtClean="0">
                <a:latin typeface="+mj-lt"/>
              </a:rPr>
              <a:t>, </a:t>
            </a:r>
            <a:r>
              <a:rPr lang="ru-RU" sz="3600" dirty="0" smtClean="0">
                <a:latin typeface="+mj-lt"/>
              </a:rPr>
              <a:t>как дороги на карте, а могут не пересекаться. Вертикальные и горизонтальные линии, пересекаясь образуют </a:t>
            </a:r>
            <a:r>
              <a:rPr lang="ru-RU" sz="3600" b="1" u="sng" dirty="0" smtClean="0">
                <a:solidFill>
                  <a:srgbClr val="FF0000"/>
                </a:solidFill>
                <a:latin typeface="+mj-lt"/>
              </a:rPr>
              <a:t>прямой угол.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Picture 2" descr="C:\Users\админ\Pictures\угол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492896"/>
            <a:ext cx="1905000" cy="2808312"/>
          </a:xfrm>
          <a:prstGeom prst="rect">
            <a:avLst/>
          </a:prstGeom>
          <a:noFill/>
        </p:spPr>
      </p:pic>
      <p:pic>
        <p:nvPicPr>
          <p:cNvPr id="25603" name="Picture 3" descr="C:\Users\админ\Pictures\угол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332656"/>
            <a:ext cx="1296144" cy="1152128"/>
          </a:xfrm>
          <a:prstGeom prst="rect">
            <a:avLst/>
          </a:prstGeom>
          <a:noFill/>
        </p:spPr>
      </p:pic>
      <p:pic>
        <p:nvPicPr>
          <p:cNvPr id="25604" name="Picture 4" descr="C:\Users\админ\Pictures\угол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2708920"/>
            <a:ext cx="1872208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1196752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B050"/>
                </a:solidFill>
              </a:rPr>
              <a:t>Две</a:t>
            </a:r>
            <a:r>
              <a:rPr lang="ru-RU" sz="3200" b="1" dirty="0" smtClean="0">
                <a:solidFill>
                  <a:srgbClr val="00B050"/>
                </a:solidFill>
              </a:rPr>
              <a:t> </a:t>
            </a:r>
            <a:r>
              <a:rPr lang="ru-RU" sz="3200" dirty="0" smtClean="0"/>
              <a:t>прямые на плоскости, которые идут рядом и никогда не пересекаются называются </a:t>
            </a:r>
            <a:r>
              <a:rPr lang="ru-RU" sz="3200" b="1" dirty="0" smtClean="0">
                <a:solidFill>
                  <a:srgbClr val="FF0000"/>
                </a:solidFill>
              </a:rPr>
              <a:t>параллельными.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админ\Pictures\трамвай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9" y="4149080"/>
            <a:ext cx="338437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692697"/>
            <a:ext cx="45720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С помощью линейки и её</a:t>
            </a:r>
            <a:br>
              <a:rPr lang="ru-RU" sz="2800" dirty="0" smtClean="0"/>
            </a:br>
            <a:r>
              <a:rPr lang="ru-RU" sz="2800" dirty="0" smtClean="0"/>
              <a:t>параллельных противоположных</a:t>
            </a:r>
            <a:br>
              <a:rPr lang="ru-RU" sz="2800" dirty="0" smtClean="0"/>
            </a:br>
            <a:r>
              <a:rPr lang="ru-RU" sz="2800" dirty="0" smtClean="0"/>
              <a:t>сторон </a:t>
            </a:r>
            <a:r>
              <a:rPr lang="ru-RU" sz="2800" dirty="0" smtClean="0"/>
              <a:t>можно построить</a:t>
            </a:r>
            <a:br>
              <a:rPr lang="ru-RU" sz="2800" dirty="0" smtClean="0"/>
            </a:br>
            <a:r>
              <a:rPr lang="ru-RU" sz="2800" dirty="0" smtClean="0"/>
              <a:t>различные </a:t>
            </a:r>
            <a:r>
              <a:rPr lang="ru-RU" sz="2800" b="1" dirty="0" smtClean="0">
                <a:solidFill>
                  <a:srgbClr val="FF0000"/>
                </a:solidFill>
              </a:rPr>
              <a:t>четырёхугольники с параллельными сторонами</a:t>
            </a:r>
            <a:r>
              <a:rPr lang="ru-RU" sz="2800" dirty="0" smtClean="0"/>
              <a:t>: квадрат, ромб, прямоугольник, параллелограмм и </a:t>
            </a:r>
            <a:r>
              <a:rPr lang="ru-RU" sz="2800" dirty="0" smtClean="0"/>
              <a:t>трапецию.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39752" y="404664"/>
            <a:ext cx="4572000" cy="40626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u="sng" dirty="0" smtClean="0">
                <a:solidFill>
                  <a:srgbClr val="00B050"/>
                </a:solidFill>
              </a:rPr>
              <a:t>Квадратным</a:t>
            </a:r>
            <a:r>
              <a:rPr lang="ru-RU" sz="2400" dirty="0" smtClean="0"/>
              <a:t> бывает платок, плитка, салфетка; </a:t>
            </a:r>
            <a:r>
              <a:rPr lang="ru-RU" sz="2400" b="1" u="sng" dirty="0" smtClean="0">
                <a:solidFill>
                  <a:srgbClr val="00B050"/>
                </a:solidFill>
              </a:rPr>
              <a:t>прямоугольным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dirty="0" smtClean="0"/>
              <a:t>- шарф, стол, стена, пол. На </a:t>
            </a:r>
            <a:r>
              <a:rPr lang="ru-RU" sz="2400" b="1" u="sng" dirty="0" smtClean="0">
                <a:solidFill>
                  <a:srgbClr val="00B050"/>
                </a:solidFill>
              </a:rPr>
              <a:t>ромб</a:t>
            </a:r>
            <a:r>
              <a:rPr lang="ru-RU" sz="2400" dirty="0" smtClean="0"/>
              <a:t> похож воздушный змей, своим острым углом он легче «разрезает» воздух, как лодка воду; на </a:t>
            </a:r>
            <a:r>
              <a:rPr lang="ru-RU" sz="2400" b="1" u="sng" dirty="0" smtClean="0">
                <a:solidFill>
                  <a:srgbClr val="00B050"/>
                </a:solidFill>
              </a:rPr>
              <a:t>параллелограмм</a:t>
            </a:r>
            <a:r>
              <a:rPr lang="ru-RU" sz="2400" dirty="0" smtClean="0"/>
              <a:t> или </a:t>
            </a:r>
            <a:r>
              <a:rPr lang="ru-RU" sz="2400" b="1" u="sng" dirty="0" smtClean="0">
                <a:solidFill>
                  <a:srgbClr val="00B050"/>
                </a:solidFill>
              </a:rPr>
              <a:t>трапецию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dirty="0" smtClean="0"/>
              <a:t>похожи крылья ракеты, а хвост птицы -настоящая трапеция.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админ\Pictures\плат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708920"/>
            <a:ext cx="1428750" cy="1428750"/>
          </a:xfrm>
          <a:prstGeom prst="rect">
            <a:avLst/>
          </a:prstGeom>
          <a:noFill/>
        </p:spPr>
      </p:pic>
      <p:pic>
        <p:nvPicPr>
          <p:cNvPr id="9" name="Picture 3" descr="C:\Users\админ\Pictures\змей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0224" y="4661520"/>
            <a:ext cx="1905000" cy="1428750"/>
          </a:xfrm>
          <a:prstGeom prst="rect">
            <a:avLst/>
          </a:prstGeom>
          <a:noFill/>
        </p:spPr>
      </p:pic>
      <p:pic>
        <p:nvPicPr>
          <p:cNvPr id="10" name="Picture 5" descr="C:\Users\админ\Pictures\шарф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2132856"/>
            <a:ext cx="1133475" cy="1428750"/>
          </a:xfrm>
          <a:prstGeom prst="rect">
            <a:avLst/>
          </a:prstGeom>
          <a:noFill/>
        </p:spPr>
      </p:pic>
      <p:pic>
        <p:nvPicPr>
          <p:cNvPr id="11" name="Picture 6" descr="C:\Users\админ\Pictures\птица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725144"/>
            <a:ext cx="1905000" cy="1428750"/>
          </a:xfrm>
          <a:prstGeom prst="rect">
            <a:avLst/>
          </a:prstGeom>
          <a:noFill/>
        </p:spPr>
      </p:pic>
      <p:pic>
        <p:nvPicPr>
          <p:cNvPr id="12" name="Picture 4" descr="C:\Users\админ\Pictures\стол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1772816"/>
            <a:ext cx="20288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Если поставить линейку </a:t>
            </a: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вертикально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и провести ли­нии с двух сторон линейки получится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КВАДРАТ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13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4818" name="Picture 2" descr="http://rudocs.exdat.com/pars_docs/tw_refs/16/15406/15406_html_md4fb9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140968"/>
            <a:ext cx="1628775" cy="22193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83768" y="83671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/>
              <a:t>Если поставить линейку </a:t>
            </a:r>
            <a:r>
              <a:rPr lang="ru-RU" sz="2400" b="1" dirty="0" smtClean="0">
                <a:solidFill>
                  <a:srgbClr val="002060"/>
                </a:solidFill>
              </a:rPr>
              <a:t>вертикально </a:t>
            </a:r>
            <a:r>
              <a:rPr lang="ru-RU" sz="2400" dirty="0" smtClean="0"/>
              <a:t>и провести ли­нии с двух сторон линейки получится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u="sng" dirty="0" smtClean="0">
                <a:solidFill>
                  <a:srgbClr val="FF0000"/>
                </a:solidFill>
              </a:rPr>
              <a:t>КВАДРАТ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Если "растянуть" квадрат: провести </a:t>
            </a: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вертикальную 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линию с одной стороны линейки, передвинуть линей­ку направо и провести </a:t>
            </a: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вертикальную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линию с дру­гой стороны линейки, то получится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ПРЯМОУГОЛЬНИК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1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3794" name="Picture 2" descr="http://rudocs.exdat.com/pars_docs/tw_refs/16/15406/15406_html_6fc0f7f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717032"/>
            <a:ext cx="4680520" cy="25202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07704" y="908720"/>
            <a:ext cx="6552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</a:rPr>
              <a:t>Если "растянуть" квадрат: провести </a:t>
            </a:r>
            <a:r>
              <a:rPr lang="ru-RU" sz="2400" b="1" u="sng" dirty="0" smtClean="0">
                <a:solidFill>
                  <a:srgbClr val="FF0000"/>
                </a:solidFill>
                <a:latin typeface="+mj-lt"/>
              </a:rPr>
              <a:t>вертикальную </a:t>
            </a:r>
            <a:r>
              <a:rPr lang="ru-RU" sz="2400" dirty="0" smtClean="0">
                <a:latin typeface="+mj-lt"/>
              </a:rPr>
              <a:t>линию с одной стороны линейки, передвинуть линей­ку направо и провести </a:t>
            </a:r>
            <a:r>
              <a:rPr lang="ru-RU" sz="2400" u="sng" dirty="0" smtClean="0">
                <a:latin typeface="+mj-lt"/>
              </a:rPr>
              <a:t>вертикальную</a:t>
            </a:r>
            <a:r>
              <a:rPr lang="ru-RU" sz="2400" dirty="0" smtClean="0">
                <a:latin typeface="+mj-lt"/>
              </a:rPr>
              <a:t> линию с дру­гой стороны линейки, то </a:t>
            </a:r>
            <a:r>
              <a:rPr lang="ru-RU" sz="2400" dirty="0" smtClean="0">
                <a:latin typeface="+mj-lt"/>
              </a:rPr>
              <a:t>получится </a:t>
            </a:r>
            <a:r>
              <a:rPr lang="ru-RU" sz="2400" u="sng" dirty="0" smtClean="0">
                <a:solidFill>
                  <a:srgbClr val="FF0000"/>
                </a:solidFill>
                <a:latin typeface="+mj-lt"/>
              </a:rPr>
              <a:t>ПРЯМОУГОЛЬНИК</a:t>
            </a:r>
            <a:endParaRPr lang="ru-RU" sz="24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Если </a:t>
            </a: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наклонить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линейку к </a:t>
            </a:r>
            <a:r>
              <a:rPr kumimoji="0" lang="ru-RU" sz="1800" b="0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горизонтали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и провести линии с 2-х сторон линейки, то получится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РОМБ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1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2770" name="Picture 2" descr="http://rudocs.exdat.com/pars_docs/tw_refs/16/15406/15406_html_4b1895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636912"/>
            <a:ext cx="3960440" cy="33844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83768" y="69269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/>
              <a:t>Если </a:t>
            </a:r>
            <a:r>
              <a:rPr lang="ru-RU" sz="2800" u="sng" dirty="0" smtClean="0">
                <a:solidFill>
                  <a:srgbClr val="FF0000"/>
                </a:solidFill>
              </a:rPr>
              <a:t>наклонить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линейку к </a:t>
            </a:r>
            <a:r>
              <a:rPr lang="ru-RU" sz="2800" u="sng" dirty="0" smtClean="0">
                <a:solidFill>
                  <a:srgbClr val="FF0000"/>
                </a:solidFill>
              </a:rPr>
              <a:t>горизонтали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и провести линии с 2-х сторон линейки, то получится</a:t>
            </a:r>
            <a:br>
              <a:rPr lang="ru-RU" sz="2800" dirty="0" smtClean="0"/>
            </a:br>
            <a:r>
              <a:rPr lang="ru-RU" sz="2800" b="1" u="sng" dirty="0" smtClean="0">
                <a:solidFill>
                  <a:srgbClr val="FF0000"/>
                </a:solidFill>
              </a:rPr>
              <a:t>РОМБ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09600" y="427038"/>
            <a:ext cx="8229600" cy="3145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Графический диктант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Сам- металлический,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Мозг электрический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C:\Users\админ\Pictures\линей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348880"/>
            <a:ext cx="5040560" cy="34563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83768" y="332656"/>
            <a:ext cx="5400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Как называется  специальный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инструмент для проведения прямых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линий ?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дмин\Pictures\шаблон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6866" name="Picture 2" descr="C:\Users\админ\Pictures\робот 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492896"/>
            <a:ext cx="1728192" cy="3281164"/>
          </a:xfrm>
          <a:prstGeom prst="rect">
            <a:avLst/>
          </a:prstGeom>
          <a:noFill/>
        </p:spPr>
      </p:pic>
      <p:pic>
        <p:nvPicPr>
          <p:cNvPr id="36867" name="Picture 3" descr="C:\Users\админ\Pictures\робот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060848"/>
            <a:ext cx="2181225" cy="2448272"/>
          </a:xfrm>
          <a:prstGeom prst="rect">
            <a:avLst/>
          </a:prstGeom>
          <a:noFill/>
        </p:spPr>
      </p:pic>
      <p:pic>
        <p:nvPicPr>
          <p:cNvPr id="36868" name="Picture 4" descr="C:\Users\админ\Pictures\робот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636912"/>
            <a:ext cx="2448272" cy="2592288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39752" y="764704"/>
            <a:ext cx="4572000" cy="55369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dirty="0" smtClean="0">
                <a:latin typeface="+mj-lt"/>
              </a:rPr>
              <a:t>Есть</a:t>
            </a:r>
            <a:r>
              <a:rPr lang="ru-RU" sz="4000" u="sng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4000" b="1" u="sng" dirty="0" smtClean="0">
                <a:solidFill>
                  <a:srgbClr val="FF0000"/>
                </a:solidFill>
                <a:latin typeface="+mj-lt"/>
              </a:rPr>
              <a:t>горизонтальные </a:t>
            </a:r>
            <a:r>
              <a:rPr lang="ru-RU" sz="4000" dirty="0" smtClean="0">
                <a:latin typeface="+mj-lt"/>
              </a:rPr>
              <a:t>линии, как строчки в книге, как линия </a:t>
            </a:r>
            <a:r>
              <a:rPr lang="ru-RU" sz="4000" dirty="0" err="1" smtClean="0">
                <a:latin typeface="+mj-lt"/>
              </a:rPr>
              <a:t>горизонта,особенно</a:t>
            </a:r>
            <a:r>
              <a:rPr lang="ru-RU" sz="4000" dirty="0" smtClean="0">
                <a:latin typeface="+mj-lt"/>
              </a:rPr>
              <a:t> </a:t>
            </a:r>
            <a:r>
              <a:rPr lang="ru-RU" sz="4000" dirty="0" smtClean="0">
                <a:latin typeface="+mj-lt"/>
              </a:rPr>
              <a:t>в поле или на море.</a:t>
            </a:r>
            <a:endParaRPr lang="ru-RU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админ\Pictures\шаблон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админ\Pictures\горизон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124744"/>
            <a:ext cx="2856317" cy="3816424"/>
          </a:xfrm>
          <a:prstGeom prst="rect">
            <a:avLst/>
          </a:prstGeom>
          <a:noFill/>
        </p:spPr>
      </p:pic>
      <p:pic>
        <p:nvPicPr>
          <p:cNvPr id="5126" name="Picture 6" descr="C:\Users\админ\Pictures\горизонт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196752"/>
            <a:ext cx="3366120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1628800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А есть </a:t>
            </a:r>
            <a:r>
              <a:rPr lang="ru-RU" sz="3600" dirty="0" smtClean="0">
                <a:solidFill>
                  <a:srgbClr val="FF0000"/>
                </a:solidFill>
              </a:rPr>
              <a:t>вертикальные линии</a:t>
            </a:r>
            <a:r>
              <a:rPr lang="ru-RU" sz="3600" b="1" dirty="0" smtClean="0"/>
              <a:t>, </a:t>
            </a:r>
            <a:r>
              <a:rPr lang="ru-RU" sz="3600" dirty="0" smtClean="0"/>
              <a:t>как водосточные трубы на домах, как стволы деревьев, которые даже на рисунке тянутся вверх к солнцу.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дмин\Pictures\шаблон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админ\Pictures\ствол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908720"/>
            <a:ext cx="2520280" cy="2808312"/>
          </a:xfrm>
          <a:prstGeom prst="rect">
            <a:avLst/>
          </a:prstGeom>
          <a:noFill/>
        </p:spPr>
      </p:pic>
      <p:pic>
        <p:nvPicPr>
          <p:cNvPr id="6147" name="Picture 3" descr="C:\Users\админ\Pictures\ствол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908720"/>
            <a:ext cx="2808312" cy="3096344"/>
          </a:xfrm>
          <a:prstGeom prst="rect">
            <a:avLst/>
          </a:prstGeom>
          <a:noFill/>
        </p:spPr>
      </p:pic>
      <p:pic>
        <p:nvPicPr>
          <p:cNvPr id="6148" name="Picture 4" descr="C:\Users\админ\Pictures\ствол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365104"/>
            <a:ext cx="309634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1124744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dirty="0" smtClean="0">
                <a:latin typeface="+mj-lt"/>
              </a:rPr>
              <a:t>Прямые линии, которые не будут ни горизонтальными, ни вертикальными,</a:t>
            </a:r>
            <a:br>
              <a:rPr lang="ru-RU" sz="3600" dirty="0" smtClean="0">
                <a:latin typeface="+mj-lt"/>
              </a:rPr>
            </a:br>
            <a:r>
              <a:rPr lang="ru-RU" sz="3600" dirty="0" smtClean="0">
                <a:latin typeface="+mj-lt"/>
              </a:rPr>
              <a:t>будут </a:t>
            </a:r>
            <a:r>
              <a:rPr lang="ru-RU" sz="3600" b="1" u="sng" dirty="0" smtClean="0">
                <a:solidFill>
                  <a:srgbClr val="FF0000"/>
                </a:solidFill>
                <a:latin typeface="+mj-lt"/>
              </a:rPr>
              <a:t>наклонными. </a:t>
            </a:r>
            <a:r>
              <a:rPr lang="ru-RU" sz="3600" dirty="0" smtClean="0">
                <a:latin typeface="+mj-lt"/>
              </a:rPr>
              <a:t>Они </a:t>
            </a:r>
            <a:r>
              <a:rPr lang="ru-RU" sz="3600" b="1" i="1" u="sng" dirty="0" smtClean="0">
                <a:solidFill>
                  <a:srgbClr val="00B050"/>
                </a:solidFill>
                <a:latin typeface="+mj-lt"/>
              </a:rPr>
              <a:t>наклоняются</a:t>
            </a:r>
            <a:r>
              <a:rPr lang="ru-RU" sz="3600" dirty="0" smtClean="0">
                <a:latin typeface="+mj-lt"/>
              </a:rPr>
              <a:t> к горизонтальным линиям.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\Pictures\шаблон 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  </a:t>
            </a:r>
            <a:r>
              <a:rPr kumimoji="0" lang="ru-RU" sz="14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9218" name="Picture 2" descr="http://rudocs.exdat.com/pars_docs/tw_refs/16/15406/15406_html_m694fda2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980728"/>
            <a:ext cx="6192688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дмин\Pictures\шаблон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47667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/>
              <a:t>Вертикальные линии на платьице или на рубашке можно назвать </a:t>
            </a:r>
            <a:r>
              <a:rPr lang="ru-RU" sz="3600" b="1" dirty="0" smtClean="0"/>
              <a:t>продольными, </a:t>
            </a:r>
            <a:r>
              <a:rPr lang="ru-RU" sz="3600" dirty="0" smtClean="0"/>
              <a:t>они располагаются вдоль длины.</a:t>
            </a:r>
            <a:endParaRPr lang="ru-RU" sz="3600" dirty="0"/>
          </a:p>
        </p:txBody>
      </p:sp>
      <p:pic>
        <p:nvPicPr>
          <p:cNvPr id="8194" name="Picture 2" descr="C:\Users\админ\Pictures\платье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052736"/>
            <a:ext cx="1440160" cy="2724894"/>
          </a:xfrm>
          <a:prstGeom prst="rect">
            <a:avLst/>
          </a:prstGeom>
          <a:noFill/>
        </p:spPr>
      </p:pic>
      <p:pic>
        <p:nvPicPr>
          <p:cNvPr id="8195" name="Picture 3" descr="C:\Users\админ\Pictures\платье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653136"/>
            <a:ext cx="1800200" cy="1872208"/>
          </a:xfrm>
          <a:prstGeom prst="rect">
            <a:avLst/>
          </a:prstGeom>
          <a:noFill/>
        </p:spPr>
      </p:pic>
      <p:pic>
        <p:nvPicPr>
          <p:cNvPr id="8196" name="Picture 4" descr="C:\Users\админ\Pictures\платье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780928"/>
            <a:ext cx="1512168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305</Words>
  <Application>Microsoft Office PowerPoint</Application>
  <PresentationFormat>Экран (4:3)</PresentationFormat>
  <Paragraphs>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11</cp:revision>
  <dcterms:created xsi:type="dcterms:W3CDTF">2013-11-24T10:29:42Z</dcterms:created>
  <dcterms:modified xsi:type="dcterms:W3CDTF">2013-11-24T11:48:53Z</dcterms:modified>
</cp:coreProperties>
</file>