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2" r:id="rId2"/>
    <p:sldId id="256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Предпосылки графической деятельности</a:t>
            </a:r>
          </a:p>
        </c:rich>
      </c:tx>
      <c:layout>
        <c:manualLayout>
          <c:xMode val="edge"/>
          <c:yMode val="edge"/>
          <c:x val="0.38382960861509957"/>
          <c:y val="1.28066365940397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Предпосылки графической деятельности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8E-44CE-A680-17F239FFAC8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8E-44CE-A680-17F239FFAC8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D8E-44CE-A680-17F239FFAC8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D8E-44CE-A680-17F239FFAC8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D8E-44CE-A680-17F239FFAC8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D8E-44CE-A680-17F239FFAC88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развитая мелкая моторика</c:v>
                </c:pt>
                <c:pt idx="1">
                  <c:v>зрительно-моторная координация</c:v>
                </c:pt>
                <c:pt idx="2">
                  <c:v>чувство ритма</c:v>
                </c:pt>
                <c:pt idx="3">
                  <c:v>моторная зрелость</c:v>
                </c:pt>
                <c:pt idx="4">
                  <c:v>развитые зрительное восприятие и зрительное внимание</c:v>
                </c:pt>
                <c:pt idx="5">
                  <c:v>сформированные зрительно-пространственные представления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D8E-44CE-A680-17F239FFAC88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ebp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2679" y="1944728"/>
            <a:ext cx="8689976" cy="250921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РАБОТЫ ПО ФОРМИРОВАНИЮ ГРАФИЧЕСКИХ НАВЫКОВ ДЕТЕЙ ДОШКОЛЬНОГО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23527" y="5109693"/>
            <a:ext cx="5559894" cy="122671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Воспитатель МБДОУ Д/С №53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УШАКОВА АЛЕКСАНДРИНА ВАЛЕНТИНОВНА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0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954" y="197476"/>
            <a:ext cx="10364452" cy="85859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 дошкольный возраст:</a:t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311713"/>
          </a:xfrm>
        </p:spPr>
        <p:txBody>
          <a:bodyPr/>
          <a:lstStyle/>
          <a:p>
            <a:r>
              <a:rPr lang="ru-RU" sz="1800" b="1" dirty="0"/>
              <a:t>Ребенок опознает «зашумленные» контуры (например, пунктирный среди точек) и может обвести изображение по контуру</a:t>
            </a:r>
            <a:r>
              <a:rPr lang="ru-RU" sz="1800" dirty="0"/>
              <a:t/>
            </a:r>
            <a:br>
              <a:rPr lang="ru-RU" sz="1800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41348" y="1708960"/>
            <a:ext cx="3291521" cy="576262"/>
          </a:xfrm>
        </p:spPr>
        <p:txBody>
          <a:bodyPr/>
          <a:lstStyle/>
          <a:p>
            <a:r>
              <a:rPr lang="ru-RU" sz="2000" b="1" dirty="0"/>
              <a:t>Закрашивает изображение, практически не выходя за контуры</a:t>
            </a:r>
          </a:p>
          <a:p>
            <a:endParaRPr lang="ru-RU" sz="1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295270" y="914400"/>
            <a:ext cx="3304928" cy="1082691"/>
          </a:xfrm>
        </p:spPr>
        <p:txBody>
          <a:bodyPr/>
          <a:lstStyle/>
          <a:p>
            <a:r>
              <a:rPr lang="ru-RU" sz="1800" b="1" dirty="0"/>
              <a:t>Соединяет точки, чтобы получилось изображение (до 10 точек)</a:t>
            </a:r>
          </a:p>
          <a:p>
            <a:endParaRPr lang="ru-RU" sz="1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439" y="2678806"/>
            <a:ext cx="3039645" cy="29433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7257" y="2678806"/>
            <a:ext cx="3571741" cy="29381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584" y="2678806"/>
            <a:ext cx="2975306" cy="293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8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590" y="1639969"/>
            <a:ext cx="2846858" cy="1154746"/>
          </a:xfrm>
        </p:spPr>
        <p:txBody>
          <a:bodyPr/>
          <a:lstStyle/>
          <a:p>
            <a:r>
              <a:rPr lang="ru-RU" sz="2000" b="1" dirty="0"/>
              <a:t>Замечает, каких деталей не хватает на изображении и дорисовывает их (ручку кружки, рога у козочки и т.п.)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05934" y="2367093"/>
            <a:ext cx="3291521" cy="576262"/>
          </a:xfrm>
        </p:spPr>
        <p:txBody>
          <a:bodyPr/>
          <a:lstStyle/>
          <a:p>
            <a:endParaRPr lang="ru-RU" sz="2000" b="1" dirty="0"/>
          </a:p>
          <a:p>
            <a:r>
              <a:rPr lang="ru-RU" sz="2000" b="1" dirty="0"/>
              <a:t>Умеет копировать простые изображения по клеточкам, раскрашивать изображения на клеточках по образцу</a:t>
            </a:r>
          </a:p>
          <a:p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171401" y="2506584"/>
            <a:ext cx="3304928" cy="576262"/>
          </a:xfrm>
        </p:spPr>
        <p:txBody>
          <a:bodyPr/>
          <a:lstStyle/>
          <a:p>
            <a:r>
              <a:rPr lang="ru-RU" sz="1600" b="1" dirty="0"/>
              <a:t>Рисует человека со всеми основными частями тела и лица, относительно пропорционально. Рисует простые изображения и предметы, практически без деталей (домик, рыбка, машина, дерево, цветок)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74" y="2421228"/>
            <a:ext cx="2511237" cy="35545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294" y="2555584"/>
            <a:ext cx="2272800" cy="32356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0639" y="2919282"/>
            <a:ext cx="3869960" cy="287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0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72980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 дошкольный возраст: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8003" y="3237423"/>
            <a:ext cx="3298976" cy="576262"/>
          </a:xfrm>
        </p:spPr>
        <p:txBody>
          <a:bodyPr/>
          <a:lstStyle/>
          <a:p>
            <a:r>
              <a:rPr lang="ru-RU" sz="1600" b="1" dirty="0"/>
              <a:t>Ребенок рисует сплошные линии-узоры с чередованием элементов (например, узкая петелька – широкая петелька, петелька вверх – петелька вниз, полукруг – «зубец»). Важно, чтобы линии рисовались без отрыва руки, одним движением и того размера, который удобен ребенку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913773" y="3355479"/>
            <a:ext cx="3298976" cy="28478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73087" y="2108427"/>
            <a:ext cx="3291521" cy="576262"/>
          </a:xfrm>
        </p:spPr>
        <p:txBody>
          <a:bodyPr/>
          <a:lstStyle/>
          <a:p>
            <a:r>
              <a:rPr lang="ru-RU" sz="2000" b="1" dirty="0"/>
              <a:t>Рисует линии-узоры в широких строчках (3-5 см и 1,5-3 см)</a:t>
            </a:r>
          </a:p>
          <a:p>
            <a:endParaRPr lang="ru-RU" sz="1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7795" y="3623788"/>
            <a:ext cx="3696069" cy="22854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766" y="2884868"/>
            <a:ext cx="3136164" cy="285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6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399" y="564051"/>
            <a:ext cx="4590245" cy="1934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Рисует геометрические орнаменты в широких строчках (3-5 см и 1,5-3 см)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226" y="2263932"/>
            <a:ext cx="3424237" cy="3424237"/>
          </a:xfrm>
        </p:spPr>
      </p:pic>
      <p:sp>
        <p:nvSpPr>
          <p:cNvPr id="6" name="Прямоугольник 5"/>
          <p:cNvSpPr/>
          <p:nvPr/>
        </p:nvSpPr>
        <p:spPr>
          <a:xfrm>
            <a:off x="5610895" y="56405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/>
              <a:t>Рисует элементы письменных букв в строчках: петелька вверх, петелька вниз, крючочек, наклонная палочка, овал (ширина строчек 0,7-1,5 см).  На занятиях элементы рисуются сначала отдельно, потом как единый узор, без отрыва руки (в разных сочетаниях)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094" y="2336707"/>
            <a:ext cx="4864403" cy="327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3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884349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дошкольный возраст:</a:t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2835528"/>
            <a:ext cx="3298976" cy="576262"/>
          </a:xfrm>
        </p:spPr>
        <p:txBody>
          <a:bodyPr/>
          <a:lstStyle/>
          <a:p>
            <a:r>
              <a:rPr lang="ru-RU" sz="1800" b="1" dirty="0"/>
              <a:t>Ребенок рисует круг, треугольник, квадрат, прямоугольник, ромб, овал (с образцом или без образца), а также сочетания этих фигур по образцу (композиция из 5-7 фигур)</a:t>
            </a:r>
          </a:p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6884" y="1930521"/>
            <a:ext cx="3167816" cy="1012834"/>
          </a:xfrm>
        </p:spPr>
        <p:txBody>
          <a:bodyPr/>
          <a:lstStyle/>
          <a:p>
            <a:r>
              <a:rPr lang="ru-RU" sz="1800" b="1" dirty="0"/>
              <a:t>Опознает более сложные «зашумленные» контуры и обводит изображение по контуру</a:t>
            </a:r>
          </a:p>
          <a:p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201896" y="2835528"/>
            <a:ext cx="3304928" cy="576262"/>
          </a:xfrm>
        </p:spPr>
        <p:txBody>
          <a:bodyPr/>
          <a:lstStyle/>
          <a:p>
            <a:r>
              <a:rPr lang="ru-RU" sz="1800" b="1" dirty="0"/>
              <a:t>Выполняет мелкую штриховку в среднем (4-5 см) и мелком (2-3 см) контуре. Доступна штриховка заданной конфигурации (волнистая, зигзагообразная, пунктирная)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304" y="3314129"/>
            <a:ext cx="3159445" cy="21062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7924" y="2947467"/>
            <a:ext cx="2625735" cy="24729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5739" y="3201192"/>
            <a:ext cx="3395333" cy="233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8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1956398"/>
            <a:ext cx="3298976" cy="576262"/>
          </a:xfrm>
        </p:spPr>
        <p:txBody>
          <a:bodyPr/>
          <a:lstStyle/>
          <a:p>
            <a:r>
              <a:rPr lang="ru-RU" sz="2000" b="1" dirty="0"/>
              <a:t>Проводит линию в лабиринтах средней и высокой сложности (ширина «дорожек» 0,4-0,7 см)</a:t>
            </a:r>
          </a:p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1777" y="1692222"/>
            <a:ext cx="3291521" cy="576262"/>
          </a:xfrm>
        </p:spPr>
        <p:txBody>
          <a:bodyPr/>
          <a:lstStyle/>
          <a:p>
            <a:r>
              <a:rPr lang="ru-RU" sz="2000" b="1" dirty="0"/>
              <a:t>Дорисовывает недостающую половину изображения зеркально по клеточкам</a:t>
            </a:r>
          </a:p>
          <a:p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442325" y="1626637"/>
            <a:ext cx="3304928" cy="576262"/>
          </a:xfrm>
        </p:spPr>
        <p:txBody>
          <a:bodyPr/>
          <a:lstStyle/>
          <a:p>
            <a:r>
              <a:rPr lang="ru-RU" sz="2000" b="1" dirty="0"/>
              <a:t>Замечает, каких деталей не хватает на изображении и дорисовывает их (более сложные варианты)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61" y="2653049"/>
            <a:ext cx="3789188" cy="26145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076" y="2244529"/>
            <a:ext cx="2779870" cy="36789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641" y="2244529"/>
            <a:ext cx="2880585" cy="367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0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3" y="2483002"/>
            <a:ext cx="3298976" cy="576262"/>
          </a:xfrm>
        </p:spPr>
        <p:txBody>
          <a:bodyPr/>
          <a:lstStyle/>
          <a:p>
            <a:r>
              <a:rPr lang="ru-RU" sz="2000" b="1" dirty="0"/>
              <a:t>Рисует цифры в крупных клетках (1х1 см и 0,7х0,7 см) по образцу и устной инструкции взрослого. По образцу рисует основные печатные буквы, пишет свое имя</a:t>
            </a:r>
          </a:p>
          <a:p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67477" y="2655224"/>
            <a:ext cx="3291521" cy="576262"/>
          </a:xfrm>
        </p:spPr>
        <p:txBody>
          <a:bodyPr/>
          <a:lstStyle/>
          <a:p>
            <a:r>
              <a:rPr lang="ru-RU" sz="2000" b="1" dirty="0"/>
              <a:t>Умеет копировать сложные изображения по клеточкам, раскрашивать изображения на клеточках по образцу, выполняет «графический диктант» на клеточках</a:t>
            </a:r>
          </a:p>
          <a:p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213725" y="2655224"/>
            <a:ext cx="3304928" cy="576262"/>
          </a:xfrm>
        </p:spPr>
        <p:txBody>
          <a:bodyPr/>
          <a:lstStyle/>
          <a:p>
            <a:r>
              <a:rPr lang="ru-RU" sz="1800" b="1" dirty="0"/>
              <a:t>Ориентируется на листе (может назвать углы и стороны, например «правый верхний угол» и т.д.), соотносит размер рисунка и листа, планирует, как расположить предметы, которые собирается нарисовать</a:t>
            </a:r>
          </a:p>
          <a:p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27" y="2943355"/>
            <a:ext cx="3416122" cy="28478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503" y="2943355"/>
            <a:ext cx="3518794" cy="26390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724" y="3059264"/>
            <a:ext cx="3784780" cy="252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2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5100659" cy="566637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012" y="1687133"/>
            <a:ext cx="4868214" cy="486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5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0251" y="927280"/>
            <a:ext cx="9273303" cy="4919729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i="1" dirty="0">
                <a:solidFill>
                  <a:srgbClr val="FF0000"/>
                </a:solidFill>
                <a:latin typeface="Arial Black" panose="020B0A04020102020204" pitchFamily="34" charset="0"/>
              </a:rPr>
              <a:t>Графические навыки </a:t>
            </a:r>
            <a:r>
              <a:rPr lang="ru-RU" sz="2000" dirty="0">
                <a:latin typeface="Arial Black" panose="020B0A04020102020204" pitchFamily="34" charset="0"/>
              </a:rPr>
              <a:t>– один из ключевых навыков, которые необходимы ребенку при выполнении заданий практически во всех образовательных областях (например, графические задания предлагаются в ходе формирования элементарных математических представлений: соединение точек по цифрам, рисование узора по клеточкам, </a:t>
            </a:r>
            <a:r>
              <a:rPr lang="ru-RU" sz="2000" dirty="0" err="1">
                <a:latin typeface="Arial Black" panose="020B0A04020102020204" pitchFamily="34" charset="0"/>
              </a:rPr>
              <a:t>дорисовывание</a:t>
            </a:r>
            <a:r>
              <a:rPr lang="ru-RU" sz="2000" dirty="0">
                <a:latin typeface="Arial Black" panose="020B0A04020102020204" pitchFamily="34" charset="0"/>
              </a:rPr>
              <a:t> нужного количества предметов и т.п.).</a:t>
            </a:r>
            <a:br>
              <a:rPr lang="ru-RU" sz="2000" dirty="0">
                <a:latin typeface="Arial Black" panose="020B0A04020102020204" pitchFamily="34" charset="0"/>
              </a:rPr>
            </a:br>
            <a:endParaRPr lang="ru-RU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83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49168675"/>
              </p:ext>
            </p:extLst>
          </p:nvPr>
        </p:nvGraphicFramePr>
        <p:xfrm>
          <a:off x="914400" y="218941"/>
          <a:ext cx="10363200" cy="5950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12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8328" y="2279891"/>
            <a:ext cx="8320377" cy="391484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графических навыков в дошкольном возрасте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одна из важных задач подготовки к школе.</a:t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Другим важным аспектом, который влияет на успешность обучения ребенка, является его </a:t>
            </a:r>
            <a: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мотивация к графической деятельности.</a:t>
            </a:r>
            <a:br>
              <a:rPr lang="ru-RU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558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4" y="450760"/>
            <a:ext cx="5934969" cy="126212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определения ведущей руки</a:t>
            </a:r>
            <a:b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926047" y="1499511"/>
            <a:ext cx="5934949" cy="418007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согласно представлениям современной детской нейропсихологии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до пяти лет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ребенок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может использовать то одну, то другую руку, колебаться в выборе ведущей руки – это входит в вариант нормативного возрастного развития. Если колебания в выборе руки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происходят </a:t>
            </a: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после пяти лет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это тревожный сигнал для родителей и педагогов, требующий дополнительного внимания. Скорее всего, такой ребенок без специальной помощи будет испытывать трудности в автоматизации графических навыков и при обучении письму.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2091" y="579551"/>
            <a:ext cx="2627289" cy="3348876"/>
          </a:xfrm>
          <a:prstGeom prst="roundRect">
            <a:avLst>
              <a:gd name="adj" fmla="val 0"/>
            </a:avLst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9594" y="4032375"/>
            <a:ext cx="3432284" cy="2123726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65992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309094"/>
            <a:ext cx="10364452" cy="12363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процессе формирования графических навыков у таких детей желательно соблюдать ряд правил: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1545466"/>
            <a:ext cx="3298976" cy="1043188"/>
          </a:xfrm>
        </p:spPr>
        <p:txBody>
          <a:bodyPr/>
          <a:lstStyle/>
          <a:p>
            <a:r>
              <a:rPr lang="ru-RU" sz="1800" dirty="0"/>
              <a:t>следить за правильной позой воспитанника за столом и правильным захватом карандаша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53966" y="1545466"/>
            <a:ext cx="3291521" cy="1114555"/>
          </a:xfrm>
        </p:spPr>
        <p:txBody>
          <a:bodyPr/>
          <a:lstStyle/>
          <a:p>
            <a:r>
              <a:rPr lang="ru-RU" sz="1600" dirty="0"/>
              <a:t>начинать работу над формированием графических навыков с крупных изображений, постепенно переходя к более мелким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986703" y="1778929"/>
            <a:ext cx="3304928" cy="576262"/>
          </a:xfrm>
        </p:spPr>
        <p:txBody>
          <a:bodyPr/>
          <a:lstStyle/>
          <a:p>
            <a:r>
              <a:rPr lang="ru-RU" sz="1600" dirty="0"/>
              <a:t>осуществлять с детьми отработку контуров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86" y="2781838"/>
            <a:ext cx="3277118" cy="262031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57" y="2781838"/>
            <a:ext cx="2640169" cy="27818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108" y="2780699"/>
            <a:ext cx="3273414" cy="278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86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2045121"/>
            <a:ext cx="3298976" cy="576262"/>
          </a:xfrm>
        </p:spPr>
        <p:txBody>
          <a:bodyPr/>
          <a:lstStyle/>
          <a:p>
            <a:r>
              <a:rPr lang="ru-RU" sz="1800" b="1" i="1" dirty="0"/>
              <a:t>проводить работу с «дорожками» (рисовать линии по заданной «дорожке» - это является одним из этапов подготовки к работе в строке)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53550" y="1468859"/>
            <a:ext cx="3291521" cy="576262"/>
          </a:xfrm>
        </p:spPr>
        <p:txBody>
          <a:bodyPr/>
          <a:lstStyle/>
          <a:p>
            <a:r>
              <a:rPr lang="ru-RU" sz="1800" b="1" i="1" dirty="0"/>
              <a:t>рисовать заданные линии или фигуры с открытыми и закрытыми глазами, правой рукой, левой рукой, двумя руками одновременно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8281341" y="734096"/>
            <a:ext cx="3304928" cy="1068945"/>
          </a:xfrm>
        </p:spPr>
        <p:txBody>
          <a:bodyPr/>
          <a:lstStyle/>
          <a:p>
            <a:r>
              <a:rPr lang="ru-RU" sz="1800" b="1" i="1" dirty="0"/>
              <a:t>использовать необычные способы рисования, которые активизируют тактильное восприятие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74" y="2621383"/>
            <a:ext cx="3539775" cy="28259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213" y="2621382"/>
            <a:ext cx="3309792" cy="28259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3297" y="2621381"/>
            <a:ext cx="3943953" cy="282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9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806" y="644275"/>
            <a:ext cx="10364451" cy="443000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Примерные возрастные критерии овладения графическими навыками: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19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80" y="609600"/>
            <a:ext cx="10595646" cy="106465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 дошкольный возраст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1632" y="3371645"/>
            <a:ext cx="3298976" cy="576262"/>
          </a:xfrm>
        </p:spPr>
        <p:txBody>
          <a:bodyPr/>
          <a:lstStyle/>
          <a:p>
            <a:r>
              <a:rPr lang="ru-RU" sz="1600" b="1" dirty="0"/>
              <a:t>Ребенок рисует линии по образцу и по устной инструкции взрослого: в заданном направлении (вертикальные, горизонтальные, наклонные), сплошные и пунктирные, волнистые разной конфигурации, длинные спирали, петли, ломаные линии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913774" y="3670479"/>
            <a:ext cx="3298976" cy="21207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34642" y="1871256"/>
            <a:ext cx="3291521" cy="1303386"/>
          </a:xfrm>
        </p:spPr>
        <p:txBody>
          <a:bodyPr/>
          <a:lstStyle/>
          <a:p>
            <a:r>
              <a:rPr lang="ru-RU" sz="1800" b="1" dirty="0"/>
              <a:t>Рисует круг, треугольник, квадрат (с образцом или без образца), а также несложные сочетания этих фигур по образцу (композиция из 2-3 фигур)</a:t>
            </a:r>
          </a:p>
          <a:p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4441348" y="3670479"/>
            <a:ext cx="3303351" cy="21207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973298" y="1781104"/>
            <a:ext cx="3304928" cy="1303386"/>
          </a:xfrm>
        </p:spPr>
        <p:txBody>
          <a:bodyPr/>
          <a:lstStyle/>
          <a:p>
            <a:r>
              <a:rPr lang="ru-RU" sz="2000" b="1" dirty="0"/>
              <a:t>Может обвести контуры изображения пальцем, карандашом с небольшими отклонениями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973298" y="3670479"/>
            <a:ext cx="3304928" cy="21207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189" y="3659776"/>
            <a:ext cx="3117419" cy="23160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972" y="3670479"/>
            <a:ext cx="2938246" cy="232006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4063" y="3670479"/>
            <a:ext cx="2842563" cy="23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06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7" grpId="0" build="p"/>
    </p:bld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500</TotalTime>
  <Words>776</Words>
  <Application>Microsoft Office PowerPoint</Application>
  <PresentationFormat>Широкоэкранный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Arial Black</vt:lpstr>
      <vt:lpstr>Tw Cen MT</vt:lpstr>
      <vt:lpstr>Капля</vt:lpstr>
      <vt:lpstr>СИСТЕМА РАБОТЫ ПО ФОРМИРОВАНИЮ ГРАФИЧЕСКИХ НАВЫКОВ ДЕТЕЙ ДОШКОЛЬНОГО ВОЗРАСТА</vt:lpstr>
      <vt:lpstr>Графические навыки – один из ключевых навыков, которые необходимы ребенку при выполнении заданий практически во всех образовательных областях (например, графические задания предлагаются в ходе формирования элементарных математических представлений: соединение точек по цифрам, рисование узора по клеточкам, дорисовывание нужного количества предметов и т.п.). </vt:lpstr>
      <vt:lpstr>Презентация PowerPoint</vt:lpstr>
      <vt:lpstr>Формирование графических навыков в дошкольном возрасте – одна из важных задач подготовки к школе.   Другим важным аспектом, который влияет на успешность обучения ребенка, является его мотивация к графической деятельности.    </vt:lpstr>
      <vt:lpstr>процесс определения ведущей руки </vt:lpstr>
      <vt:lpstr>В процессе формирования графических навыков у таких детей желательно соблюдать ряд правил: </vt:lpstr>
      <vt:lpstr>Презентация PowerPoint</vt:lpstr>
      <vt:lpstr>Примерные возрастные критерии овладения графическими навыками: </vt:lpstr>
      <vt:lpstr>Младший дошкольный возраст </vt:lpstr>
      <vt:lpstr>Средний дошкольный возраст: </vt:lpstr>
      <vt:lpstr>Презентация PowerPoint</vt:lpstr>
      <vt:lpstr>Старший дошкольный возраст: </vt:lpstr>
      <vt:lpstr>Презентация PowerPoint</vt:lpstr>
      <vt:lpstr>Подготовительный дошкольный возраст: </vt:lpstr>
      <vt:lpstr>Презентация PowerPoint</vt:lpstr>
      <vt:lpstr>Презентация PowerPoint</vt:lpstr>
      <vt:lpstr>СПАСИБО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Графические навыки – один из ключевых навыков, которые необходимы ребенку при выполнении заданий практически во всех образовательных областях (например, графические задания предлагаются в ходе формирования элементарных математических представлений: соединение точек по цифрам, рисование узора по клеточкам, дорисовывание нужного количества предметов и т.п.).</dc:title>
  <dc:creator>user</dc:creator>
  <cp:lastModifiedBy>user</cp:lastModifiedBy>
  <cp:revision>20</cp:revision>
  <dcterms:created xsi:type="dcterms:W3CDTF">2020-10-26T05:30:16Z</dcterms:created>
  <dcterms:modified xsi:type="dcterms:W3CDTF">2020-11-09T11:49:49Z</dcterms:modified>
</cp:coreProperties>
</file>