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304" r:id="rId2"/>
    <p:sldId id="282" r:id="rId3"/>
    <p:sldId id="283" r:id="rId4"/>
    <p:sldId id="284" r:id="rId5"/>
    <p:sldId id="285" r:id="rId6"/>
    <p:sldId id="286" r:id="rId7"/>
    <p:sldId id="287" r:id="rId8"/>
    <p:sldId id="289" r:id="rId9"/>
    <p:sldId id="290" r:id="rId10"/>
    <p:sldId id="291" r:id="rId11"/>
    <p:sldId id="292" r:id="rId12"/>
    <p:sldId id="293" r:id="rId13"/>
    <p:sldId id="288" r:id="rId14"/>
    <p:sldId id="294" r:id="rId15"/>
    <p:sldId id="299" r:id="rId16"/>
    <p:sldId id="297" r:id="rId17"/>
    <p:sldId id="296" r:id="rId18"/>
    <p:sldId id="298" r:id="rId19"/>
    <p:sldId id="301" r:id="rId20"/>
    <p:sldId id="300" r:id="rId21"/>
    <p:sldId id="302" r:id="rId22"/>
    <p:sldId id="303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Олег" initials="О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  <a:srgbClr val="CC6600"/>
    <a:srgbClr val="006600"/>
    <a:srgbClr val="9505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70" autoAdjust="0"/>
    <p:restoredTop sz="94783" autoAdjust="0"/>
  </p:normalViewPr>
  <p:slideViewPr>
    <p:cSldViewPr>
      <p:cViewPr>
        <p:scale>
          <a:sx n="77" d="100"/>
          <a:sy n="77" d="100"/>
        </p:scale>
        <p:origin x="-118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4C21E41-F3BF-4CD8-9DAE-A26949F7EEA2}" type="datetimeFigureOut">
              <a:rPr lang="ru-RU" smtClean="0"/>
              <a:pPr>
                <a:defRPr/>
              </a:pPr>
              <a:t>03.03.2020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CDBF60-1070-4FCF-94E3-C3C21778E93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936C56-B69B-44F7-8666-384C8BF39EEA}" type="datetimeFigureOut">
              <a:rPr lang="ru-RU" smtClean="0"/>
              <a:pPr>
                <a:defRPr/>
              </a:pPr>
              <a:t>03.03.2020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9A8832-E768-4E47-95F5-E8E1032D03C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A3EF307-8D2E-437D-9B10-23AB572C6084}" type="datetimeFigureOut">
              <a:rPr lang="ru-RU" smtClean="0"/>
              <a:pPr>
                <a:defRPr/>
              </a:pPr>
              <a:t>03.03.2020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E0879F-CB68-4E77-8EFD-A95FDF656F7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A2B6740-42C6-4B02-8CBD-F9CD94D6F5F7}" type="datetimeFigureOut">
              <a:rPr lang="ru-RU" smtClean="0"/>
              <a:pPr>
                <a:defRPr/>
              </a:pPr>
              <a:t>03.03.2020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A60D89-DCA8-46CA-BD88-D73DFB92D44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2E1FC40-9B08-4C5F-9458-9E50FDD4DC21}" type="datetimeFigureOut">
              <a:rPr lang="ru-RU" smtClean="0"/>
              <a:pPr>
                <a:defRPr/>
              </a:pPr>
              <a:t>03.03.2020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B14E62-7088-4523-99A3-E829C226971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D62B3D-C44C-4F6E-B5E5-D092D2210DC4}" type="datetimeFigureOut">
              <a:rPr lang="ru-RU" smtClean="0"/>
              <a:pPr>
                <a:defRPr/>
              </a:pPr>
              <a:t>03.03.2020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A72147-0748-42EE-8A8A-C63C104A25F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3E42D19-FD4C-4CAD-A12B-6A7D281F7B0B}" type="datetimeFigureOut">
              <a:rPr lang="ru-RU" smtClean="0"/>
              <a:pPr>
                <a:defRPr/>
              </a:pPr>
              <a:t>03.03.2020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783D4E-9A08-464A-8523-E9FE359C240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CA2D96-7996-451E-BB17-6999C7341AC0}" type="datetimeFigureOut">
              <a:rPr lang="ru-RU" smtClean="0"/>
              <a:pPr>
                <a:defRPr/>
              </a:pPr>
              <a:t>03.03.2020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6A936E-CA8D-4ADB-B9C8-51C28E1DD09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9BA6CA2-0069-446B-9C2D-88B5213713A9}" type="datetimeFigureOut">
              <a:rPr lang="ru-RU" smtClean="0"/>
              <a:pPr>
                <a:defRPr/>
              </a:pPr>
              <a:t>03.03.2020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D7AA2A-3E13-4396-84E9-2E807C98F91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A837A6-5A1C-4F5E-894F-F7DD4AE7A367}" type="datetimeFigureOut">
              <a:rPr lang="ru-RU" smtClean="0"/>
              <a:pPr>
                <a:defRPr/>
              </a:pPr>
              <a:t>03.03.2020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B6095B-94F6-4A61-A8BC-31DB4886F57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889B686-33D8-4F35-B037-C0D89B63318C}" type="datetimeFigureOut">
              <a:rPr lang="ru-RU" smtClean="0"/>
              <a:pPr>
                <a:defRPr/>
              </a:pPr>
              <a:t>03.03.2020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5ECCA6-A451-4747-BE5E-5D8603066C4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50D6416-2E2E-4126-898E-312F7615DAA7}" type="datetimeFigureOut">
              <a:rPr lang="ru-RU" smtClean="0"/>
              <a:pPr>
                <a:defRPr/>
              </a:pPr>
              <a:t>03.03.2020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3EEA127-929C-4025-9AEE-CDF2614C5F9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clip.cookdiary.net/sites/default/files/wallpaper/goosebumps-clipart/285456/goosebumps-clipart-fitness-285456-9711366.jpg" TargetMode="External"/><Relationship Id="rId2" Type="http://schemas.openxmlformats.org/officeDocument/2006/relationships/hyperlink" Target="https://image.winudf.com/v2/image1/Y29tLmdyZWVuLmluZmluaXR5LldhdmVQbGF5X3NjcmVlbl80XzE1NjcwMzUyOTJfMDQ4/screen-4.jpg?fakeurl=1&amp;type=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fis1922.ru/images/2018-5-maksh1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СОБСТВЕННЫЕ И НАРИЦАТЕЛЬНЫЕ ИМЕНА СУЩЕСТВИТЕЛЬНЫЕ</a:t>
            </a:r>
            <a:br>
              <a:rPr lang="ru-RU" dirty="0" smtClean="0"/>
            </a:br>
            <a:r>
              <a:rPr lang="ru-RU" dirty="0" smtClean="0"/>
              <a:t>открытый урок во 2 классе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87824" y="4293096"/>
            <a:ext cx="6400800" cy="1752600"/>
          </a:xfrm>
        </p:spPr>
        <p:txBody>
          <a:bodyPr/>
          <a:lstStyle/>
          <a:p>
            <a:pPr algn="l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читель начальных классов</a:t>
            </a:r>
          </a:p>
          <a:p>
            <a:pPr algn="l"/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Хуажева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Рина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Шитовна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МБОУ СШ № 18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24159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548680"/>
            <a:ext cx="87129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4. На доске записаны только имена существительные.</a:t>
            </a:r>
            <a:endParaRPr lang="ru-RU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3995936" y="3068960"/>
            <a:ext cx="424847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ЖЁЛТЫЙ (прил.)</a:t>
            </a:r>
            <a:endParaRPr lang="ru-RU" sz="4000" b="1" dirty="0"/>
          </a:p>
        </p:txBody>
      </p:sp>
      <p:pic>
        <p:nvPicPr>
          <p:cNvPr id="5" name="Рисунок 4" descr="апоча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2780928"/>
            <a:ext cx="2087371" cy="21254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548680"/>
            <a:ext cx="87129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5. На доске 5 одушевленных имён существительных.</a:t>
            </a:r>
            <a:endParaRPr lang="ru-RU" sz="4400" dirty="0"/>
          </a:p>
        </p:txBody>
      </p:sp>
      <p:sp>
        <p:nvSpPr>
          <p:cNvPr id="3" name="TextBox 2"/>
          <p:cNvSpPr txBox="1"/>
          <p:nvPr/>
        </p:nvSpPr>
        <p:spPr>
          <a:xfrm>
            <a:off x="3851920" y="2276872"/>
            <a:ext cx="424847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ПЕТУХ, ВОРОБЕЙ, ДЕЖУРНЫЙ, СНЕГИРЬ, ЛЯГУШКА </a:t>
            </a:r>
            <a:endParaRPr lang="ru-RU" sz="4000" b="1" dirty="0"/>
          </a:p>
        </p:txBody>
      </p:sp>
      <p:pic>
        <p:nvPicPr>
          <p:cNvPr id="4" name="Рисунок 3" descr="апоча - копия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2780928"/>
            <a:ext cx="2077840" cy="21254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76672"/>
            <a:ext cx="87129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6. Все слова записаны без ошибок.</a:t>
            </a:r>
            <a:endParaRPr lang="ru-RU" sz="4400" dirty="0"/>
          </a:p>
        </p:txBody>
      </p:sp>
      <p:pic>
        <p:nvPicPr>
          <p:cNvPr id="3" name="Рисунок 2" descr="апоча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2420888"/>
            <a:ext cx="2087371" cy="212549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491880" y="2996952"/>
            <a:ext cx="42484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u="sng" dirty="0" smtClean="0">
                <a:solidFill>
                  <a:srgbClr val="FF0000"/>
                </a:solidFill>
              </a:rPr>
              <a:t>М</a:t>
            </a:r>
            <a:r>
              <a:rPr lang="ru-RU" sz="4400" b="1" dirty="0" smtClean="0"/>
              <a:t>осква</a:t>
            </a:r>
            <a:endParaRPr lang="ru-RU" sz="4000" b="1" dirty="0"/>
          </a:p>
        </p:txBody>
      </p:sp>
      <p:pic>
        <p:nvPicPr>
          <p:cNvPr id="5" name="Рисунок 4" descr="kisspng-question-mark-desktop-wallpaper-information-clip-a-question-mark-5ac346d0d9d620.629788241522747088892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16216" y="3429000"/>
            <a:ext cx="2461949" cy="32407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e1dc56977418e490658b25d538f020e3-800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4134" y="476672"/>
            <a:ext cx="8999866" cy="56166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692696"/>
            <a:ext cx="42484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УЗНАЕМ…</a:t>
            </a:r>
            <a:endParaRPr lang="ru-RU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1556792"/>
            <a:ext cx="79208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как называются имена существительные, которые пишутся с большой буквы. </a:t>
            </a:r>
            <a:endParaRPr lang="ru-RU" sz="4000" b="1" dirty="0"/>
          </a:p>
        </p:txBody>
      </p:sp>
      <p:pic>
        <p:nvPicPr>
          <p:cNvPr id="5" name="Рисунок 4" descr="5d1ac870f8efdc4383187b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3861048"/>
            <a:ext cx="2289616" cy="254764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51920" y="4725144"/>
            <a:ext cx="42484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стр. 51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39752" y="260648"/>
            <a:ext cx="5256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имена существительные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1124745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собственные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76056" y="1124744"/>
            <a:ext cx="33843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нарицательные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1772816"/>
            <a:ext cx="30243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называют единичные предметы </a:t>
            </a:r>
          </a:p>
          <a:p>
            <a:r>
              <a:rPr lang="ru-RU" sz="2400" dirty="0" smtClean="0"/>
              <a:t>(собственное -мое)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148064" y="1916832"/>
            <a:ext cx="41764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называют множество</a:t>
            </a:r>
          </a:p>
          <a:p>
            <a:r>
              <a:rPr lang="ru-RU" sz="2400" dirty="0" smtClean="0"/>
              <a:t> похожих предметов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5364088" y="3501008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город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3528" y="3501008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Санкт-Петербург</a:t>
            </a:r>
            <a:endParaRPr lang="ru-RU" sz="3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36096" y="4437112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река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7544" y="4509120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Волга</a:t>
            </a:r>
            <a:endParaRPr lang="ru-RU" sz="36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  <p:bldP spid="11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332656"/>
            <a:ext cx="87849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пес </a:t>
            </a:r>
            <a:r>
              <a:rPr lang="ru-RU" sz="3200" u="sng" dirty="0" smtClean="0">
                <a:solidFill>
                  <a:schemeClr val="accent2">
                    <a:lumMod val="75000"/>
                  </a:schemeClr>
                </a:solidFill>
              </a:rPr>
              <a:t>Шарик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  - воздушный </a:t>
            </a:r>
            <a:r>
              <a:rPr lang="ru-RU" sz="3200" u="sng" dirty="0" smtClean="0">
                <a:solidFill>
                  <a:schemeClr val="accent2">
                    <a:lumMod val="75000"/>
                  </a:schemeClr>
                </a:solidFill>
              </a:rPr>
              <a:t>шарик</a:t>
            </a:r>
            <a:r>
              <a:rPr lang="ru-RU" sz="3200" dirty="0" smtClean="0"/>
              <a:t>.  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179512" y="1196752"/>
            <a:ext cx="84969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бабушка </a:t>
            </a:r>
            <a:r>
              <a:rPr lang="ru-RU" sz="3200" u="sng" dirty="0" smtClean="0">
                <a:solidFill>
                  <a:schemeClr val="bg2">
                    <a:lumMod val="25000"/>
                  </a:schemeClr>
                </a:solidFill>
              </a:rPr>
              <a:t>Роза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 -  алая  </a:t>
            </a:r>
            <a:r>
              <a:rPr lang="ru-RU" sz="3200" u="sng" dirty="0" smtClean="0">
                <a:solidFill>
                  <a:schemeClr val="bg2">
                    <a:lumMod val="25000"/>
                  </a:schemeClr>
                </a:solidFill>
              </a:rPr>
              <a:t>роза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pic>
        <p:nvPicPr>
          <p:cNvPr id="5" name="Рисунок 4" descr="kisspng-question-mark-desktop-wallpaper-information-clip-a-question-mark-5ac346d0d9d620.62978824152274708889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3011629"/>
            <a:ext cx="2724314" cy="358614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9512" y="2060848"/>
            <a:ext cx="87849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девочка </a:t>
            </a:r>
            <a:r>
              <a:rPr lang="ru-RU" sz="3200" u="sng" dirty="0" smtClean="0">
                <a:solidFill>
                  <a:schemeClr val="accent3">
                    <a:lumMod val="50000"/>
                  </a:schemeClr>
                </a:solidFill>
              </a:rPr>
              <a:t>Надежда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  - последняя </a:t>
            </a:r>
            <a:r>
              <a:rPr lang="ru-RU" sz="3200" u="sng" dirty="0" smtClean="0">
                <a:solidFill>
                  <a:schemeClr val="accent3">
                    <a:lumMod val="50000"/>
                  </a:schemeClr>
                </a:solidFill>
              </a:rPr>
              <a:t>надежда</a:t>
            </a:r>
            <a:endParaRPr lang="ru-RU" sz="3200" u="sng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6" y="692696"/>
            <a:ext cx="69847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БУДЕМ УЧИТЬСЯ…</a:t>
            </a:r>
            <a:endParaRPr lang="ru-RU" sz="4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484784"/>
            <a:ext cx="88204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различать</a:t>
            </a:r>
          </a:p>
          <a:p>
            <a:r>
              <a:rPr lang="ru-RU" sz="4000" b="1" dirty="0" smtClean="0"/>
              <a:t>имена существительные  собственные и нарицательные.</a:t>
            </a:r>
            <a:endParaRPr lang="ru-RU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39552" y="3933056"/>
            <a:ext cx="69847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УПРАЖНЯТЬСЯ…</a:t>
            </a:r>
            <a:endParaRPr lang="ru-RU" sz="40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4581128"/>
            <a:ext cx="88204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в написании имен существительных собственных и нарицательных.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32040" y="188640"/>
            <a:ext cx="360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РАЗМИНКА</a:t>
            </a:r>
            <a:endParaRPr lang="ru-RU" sz="4800" b="1" dirty="0"/>
          </a:p>
        </p:txBody>
      </p:sp>
      <p:pic>
        <p:nvPicPr>
          <p:cNvPr id="4" name="Рисунок 3" descr="screen-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476672"/>
            <a:ext cx="1620000" cy="2880000"/>
          </a:xfrm>
          <a:prstGeom prst="rect">
            <a:avLst/>
          </a:prstGeom>
        </p:spPr>
      </p:pic>
      <p:pic>
        <p:nvPicPr>
          <p:cNvPr id="5" name="Рисунок 4" descr="goosebumps-clipart-fitness-285456-971136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2200" y="1700808"/>
            <a:ext cx="2513757" cy="2880000"/>
          </a:xfrm>
          <a:prstGeom prst="rect">
            <a:avLst/>
          </a:prstGeom>
        </p:spPr>
      </p:pic>
      <p:pic>
        <p:nvPicPr>
          <p:cNvPr id="6" name="Рисунок 5" descr="bar-clipart-bent-473603-814375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1691680" y="3501008"/>
            <a:ext cx="1986698" cy="3240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63688" y="1700808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ПРЕДМЕТ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427984" y="306896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716016" y="3140968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ПРИЗНАК</a:t>
            </a:r>
            <a:endParaRPr lang="ru-RU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275856" y="5013176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ДЕЙСТВИЕ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548680"/>
            <a:ext cx="2016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поэтесса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1340768"/>
            <a:ext cx="259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сказочник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2132856"/>
            <a:ext cx="259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писатель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2996952"/>
            <a:ext cx="259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переводчик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3861048"/>
            <a:ext cx="259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поэт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395536" y="4725144"/>
            <a:ext cx="3168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баснописец ?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4788024" y="548680"/>
            <a:ext cx="59766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Агния Львовна </a:t>
            </a:r>
            <a:r>
              <a:rPr lang="ru-RU" sz="3200" dirty="0" err="1" smtClean="0">
                <a:solidFill>
                  <a:srgbClr val="C00000"/>
                </a:solidFill>
              </a:rPr>
              <a:t>Барто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19872" y="1332057"/>
            <a:ext cx="59766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Корней Иванович Чуковский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91880" y="2196153"/>
            <a:ext cx="59766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Николай Николаевич Носов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91880" y="2996952"/>
            <a:ext cx="59766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Самуил Яковлевич Маршак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20280" y="3789040"/>
            <a:ext cx="6876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Сергей Владимирович Михалков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and_cartoon_4_050643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32656"/>
            <a:ext cx="5436096" cy="30578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1ffc67cca19c44f63fbc02e8b07987f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9952" y="3068960"/>
            <a:ext cx="4608512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5364088" y="1268760"/>
            <a:ext cx="360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РАЗМИНКА</a:t>
            </a:r>
            <a:endParaRPr lang="ru-RU" sz="4800" b="1" dirty="0"/>
          </a:p>
        </p:txBody>
      </p:sp>
      <p:pic>
        <p:nvPicPr>
          <p:cNvPr id="10" name="Рисунок 9" descr="kisspng-question-mark-desktop-wallpaper-information-clip-a-question-mark-5ac346d0d9d620.629788241522747088892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31640" y="3645024"/>
            <a:ext cx="2016224" cy="26540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титульник открытый урок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203" y="0"/>
            <a:ext cx="9113593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268760"/>
            <a:ext cx="489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УЗНАЛИ…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55576" y="1916832"/>
            <a:ext cx="489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УЧИЛИСЬ…</a:t>
            </a:r>
            <a:endParaRPr lang="ru-RU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404664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</a:rPr>
              <a:t>Подведем итоги:</a:t>
            </a:r>
            <a:endParaRPr lang="ru-RU" sz="4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2564904"/>
            <a:ext cx="489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УПРАЖНЯЛИСЬ…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55576" y="3212976"/>
            <a:ext cx="489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ПОВТОРИЛИ…</a:t>
            </a:r>
            <a:endParaRPr lang="ru-RU" sz="2800" b="1" dirty="0"/>
          </a:p>
        </p:txBody>
      </p:sp>
      <p:pic>
        <p:nvPicPr>
          <p:cNvPr id="7" name="Рисунок 6" descr="самооценка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5976" y="2996952"/>
            <a:ext cx="4498839" cy="365922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55576" y="4149080"/>
            <a:ext cx="4248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Оцени урок</a:t>
            </a:r>
            <a:r>
              <a:rPr lang="ru-RU" sz="4000" dirty="0" smtClean="0"/>
              <a:t>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1556792"/>
            <a:ext cx="9143999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 урок!!!</a:t>
            </a:r>
          </a:p>
          <a:p>
            <a:pPr algn="ctr"/>
            <a:r>
              <a:rPr lang="ru-RU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МОЛОДЦЫ!!!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2564904"/>
            <a:ext cx="8424936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200" dirty="0" smtClean="0"/>
          </a:p>
          <a:p>
            <a:r>
              <a:rPr lang="ru-RU" sz="1400" dirty="0" smtClean="0"/>
              <a:t>Слайд  №1</a:t>
            </a:r>
            <a:endParaRPr lang="ru-RU" sz="1400" dirty="0" smtClean="0">
              <a:hlinkClick r:id="rId2"/>
            </a:endParaRPr>
          </a:p>
          <a:p>
            <a:r>
              <a:rPr lang="en-US" sz="1400" dirty="0" smtClean="0">
                <a:hlinkClick r:id="rId2"/>
              </a:rPr>
              <a:t>https://ds04.infourok.ru/uploads/ex/0081/0016e3e0-be780f0e/img38.jpg</a:t>
            </a:r>
            <a:endParaRPr lang="ru-RU" sz="1400" dirty="0" smtClean="0">
              <a:hlinkClick r:id="rId2"/>
            </a:endParaRPr>
          </a:p>
          <a:p>
            <a:endParaRPr lang="ru-RU" sz="1400" dirty="0" smtClean="0">
              <a:hlinkClick r:id="rId2"/>
            </a:endParaRPr>
          </a:p>
          <a:p>
            <a:r>
              <a:rPr lang="ru-RU" sz="1400" dirty="0" smtClean="0"/>
              <a:t>Слайд №12 (исходный материал, рисунок переработан )</a:t>
            </a:r>
            <a:endParaRPr lang="ru-RU" sz="1400" dirty="0" smtClean="0">
              <a:hlinkClick r:id="rId2"/>
            </a:endParaRPr>
          </a:p>
          <a:p>
            <a:r>
              <a:rPr lang="en-US" sz="1400" dirty="0" smtClean="0">
                <a:hlinkClick r:id="rId2"/>
              </a:rPr>
              <a:t>https://theslide.ru/img/thumbs/e1dc56977418e490658b25d538f020e3-800x.jpg</a:t>
            </a:r>
            <a:endParaRPr lang="ru-RU" sz="1400" dirty="0" smtClean="0">
              <a:hlinkClick r:id="rId2"/>
            </a:endParaRPr>
          </a:p>
          <a:p>
            <a:endParaRPr lang="ru-RU" sz="1400" dirty="0" smtClean="0">
              <a:hlinkClick r:id="rId2"/>
            </a:endParaRPr>
          </a:p>
          <a:p>
            <a:r>
              <a:rPr lang="ru-RU" sz="1400" dirty="0" smtClean="0"/>
              <a:t>Слайд №3, 5, 11, 15</a:t>
            </a:r>
            <a:endParaRPr lang="ru-RU" sz="1400" dirty="0" smtClean="0">
              <a:hlinkClick r:id="rId2"/>
            </a:endParaRPr>
          </a:p>
          <a:p>
            <a:r>
              <a:rPr lang="en-US" sz="1400" dirty="0" smtClean="0">
                <a:hlinkClick r:id="rId2"/>
              </a:rPr>
              <a:t>https://img2.freepng.ru/20180403/fbq/kisspng-question-mark-desktop-wallpaper-information-clip-a-question-mark-5ac346d0d9d620.6297882415227470888923.jpg</a:t>
            </a:r>
          </a:p>
          <a:p>
            <a:endParaRPr lang="ru-RU" sz="1400" i="1" dirty="0" smtClean="0">
              <a:hlinkClick r:id="rId2"/>
            </a:endParaRPr>
          </a:p>
          <a:p>
            <a:r>
              <a:rPr lang="ru-RU" sz="1400" i="1" dirty="0" smtClean="0"/>
              <a:t>Слайд №17</a:t>
            </a:r>
            <a:endParaRPr lang="ru-RU" sz="1400" i="1" dirty="0" smtClean="0">
              <a:hlinkClick r:id="rId2"/>
            </a:endParaRPr>
          </a:p>
          <a:p>
            <a:r>
              <a:rPr lang="en-US" sz="1400" dirty="0" smtClean="0">
                <a:hlinkClick r:id="rId2"/>
              </a:rPr>
              <a:t>https://image.winudf.com/v2/image1/Y29tLmdyZWVuLmluZmluaXR5LldhdmVQbGF5X3NjcmVlbl80XzE1NjcwMzUyOTJfMDQ4/screen-4.jpg?fakeurl=1&amp;type=.jpg</a:t>
            </a:r>
            <a:endParaRPr lang="ru-RU" sz="1400" dirty="0" smtClean="0"/>
          </a:p>
          <a:p>
            <a:endParaRPr lang="ru-RU" sz="1400" dirty="0" smtClean="0"/>
          </a:p>
          <a:p>
            <a:r>
              <a:rPr lang="en-US" sz="1400" dirty="0" smtClean="0">
                <a:hlinkClick r:id="rId3"/>
              </a:rPr>
              <a:t>https://clip.cookdiary.net/sites/default/files/wallpaper/goosebumps-clipart/285456/goosebumps-clipart-fitness-285456-9711366.jpg</a:t>
            </a:r>
            <a:endParaRPr lang="ru-RU" sz="1400" dirty="0" smtClean="0"/>
          </a:p>
          <a:p>
            <a:endParaRPr lang="ru-RU" sz="1400" dirty="0" smtClean="0"/>
          </a:p>
          <a:p>
            <a:r>
              <a:rPr lang="en-US" sz="1400" dirty="0" smtClean="0">
                <a:hlinkClick r:id="rId4"/>
              </a:rPr>
              <a:t>http://fis1922.ru/images/2018-5-maksh1.jpg</a:t>
            </a:r>
            <a:endParaRPr lang="ru-RU" sz="1400" dirty="0" smtClean="0"/>
          </a:p>
          <a:p>
            <a:endParaRPr lang="ru-RU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2519264" y="188640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ИСПОЛЬЗУЕМЫЕ РЕСУРСЫ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11560" y="548680"/>
            <a:ext cx="8208391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sz="1400" dirty="0" smtClean="0"/>
              <a:t>1. </a:t>
            </a:r>
            <a:r>
              <a:rPr lang="ru-RU" sz="1400" dirty="0" err="1" smtClean="0"/>
              <a:t>Канакина</a:t>
            </a:r>
            <a:r>
              <a:rPr lang="ru-RU" sz="1400" dirty="0" smtClean="0"/>
              <a:t> В. П., Горецкий В. Г. Русский язык. 2класс. Учебник. Часть 2.- Москва: Просвещение, 2018 г</a:t>
            </a:r>
          </a:p>
          <a:p>
            <a:pPr marL="342900" indent="-342900">
              <a:buAutoNum type="arabicPeriod"/>
            </a:pPr>
            <a:endParaRPr lang="ru-RU" sz="1400" dirty="0" smtClean="0"/>
          </a:p>
          <a:p>
            <a:r>
              <a:rPr lang="ru-RU" sz="1400" dirty="0" smtClean="0"/>
              <a:t>2. </a:t>
            </a:r>
            <a:r>
              <a:rPr lang="ru-RU" sz="1400" dirty="0" err="1" smtClean="0"/>
              <a:t>Канакина</a:t>
            </a:r>
            <a:r>
              <a:rPr lang="ru-RU" sz="1400" dirty="0" smtClean="0"/>
              <a:t> В. П.: Русский язык. 2 класс. Методические рекомендации с поурочными разработками. Часть 2. - Москва: Просвещение, 2018 г.</a:t>
            </a:r>
          </a:p>
          <a:p>
            <a:endParaRPr lang="ru-RU" sz="1400" dirty="0" smtClean="0"/>
          </a:p>
          <a:p>
            <a:r>
              <a:rPr lang="ru-RU" sz="1400" dirty="0" smtClean="0"/>
              <a:t>3. </a:t>
            </a:r>
            <a:r>
              <a:rPr lang="ru-RU" sz="1400" dirty="0" err="1" smtClean="0"/>
              <a:t>Канакина</a:t>
            </a:r>
            <a:r>
              <a:rPr lang="ru-RU" sz="1400" dirty="0" smtClean="0"/>
              <a:t> В. П., Горецкий В. Г. и др. Русский язык. Рабочие программы. Предметная линия учебников системы "Школа России". 1-4 классы -  Москва: Просвещение, 2015 г</a:t>
            </a:r>
          </a:p>
          <a:p>
            <a:endParaRPr lang="ru-RU" sz="1400" dirty="0" smtClean="0"/>
          </a:p>
          <a:p>
            <a:r>
              <a:rPr lang="ru-RU" sz="1400" dirty="0" smtClean="0"/>
              <a:t>4. Иллюстративные материалы: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87624" y="332656"/>
            <a:ext cx="6336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Пропиши.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2492896"/>
            <a:ext cx="8136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Подчеркни самую красивую букву. </a:t>
            </a:r>
            <a:endParaRPr lang="ru-RU" sz="3200" b="1" dirty="0"/>
          </a:p>
        </p:txBody>
      </p:sp>
      <p:pic>
        <p:nvPicPr>
          <p:cNvPr id="5" name="Рисунок 4" descr="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124744"/>
            <a:ext cx="8822178" cy="967698"/>
          </a:xfrm>
          <a:prstGeom prst="rect">
            <a:avLst/>
          </a:prstGeom>
        </p:spPr>
      </p:pic>
      <p:pic>
        <p:nvPicPr>
          <p:cNvPr id="8" name="Рисунок 7" descr="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3356992"/>
            <a:ext cx="8823600" cy="89853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51520" y="4437112"/>
            <a:ext cx="88924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Запиши слово с любым буквосочетанием, подчеркни орфограмму.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numero101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79512" y="188640"/>
            <a:ext cx="6408712" cy="48065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 descr="kisspng-question-mark-desktop-wallpaper-information-clip-a-question-mark-5ac346d0d9d620.629788241522747088892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04248" y="3933056"/>
            <a:ext cx="2088232" cy="27488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30243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п ..тух, </a:t>
            </a:r>
            <a:endParaRPr lang="ru-RU" sz="6000" dirty="0"/>
          </a:p>
        </p:txBody>
      </p:sp>
      <p:sp>
        <p:nvSpPr>
          <p:cNvPr id="3" name="TextBox 2"/>
          <p:cNvSpPr txBox="1"/>
          <p:nvPr/>
        </p:nvSpPr>
        <p:spPr>
          <a:xfrm>
            <a:off x="3131840" y="188640"/>
            <a:ext cx="38164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в..р..бей, </a:t>
            </a:r>
            <a:endParaRPr lang="ru-RU" sz="6000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1268760"/>
            <a:ext cx="42484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д..журный, </a:t>
            </a:r>
            <a:endParaRPr lang="ru-RU" sz="6000" dirty="0"/>
          </a:p>
        </p:txBody>
      </p:sp>
      <p:sp>
        <p:nvSpPr>
          <p:cNvPr id="6" name="TextBox 5"/>
          <p:cNvSpPr txBox="1"/>
          <p:nvPr/>
        </p:nvSpPr>
        <p:spPr>
          <a:xfrm>
            <a:off x="4644008" y="1196752"/>
            <a:ext cx="35283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ж..лтый, </a:t>
            </a:r>
            <a:endParaRPr lang="ru-RU" sz="6000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2204864"/>
            <a:ext cx="30243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яг..да, </a:t>
            </a:r>
            <a:endParaRPr lang="ru-RU" sz="6000" dirty="0"/>
          </a:p>
        </p:txBody>
      </p:sp>
      <p:sp>
        <p:nvSpPr>
          <p:cNvPr id="8" name="TextBox 7"/>
          <p:cNvSpPr txBox="1"/>
          <p:nvPr/>
        </p:nvSpPr>
        <p:spPr>
          <a:xfrm>
            <a:off x="2987824" y="2276872"/>
            <a:ext cx="39604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м ..</a:t>
            </a:r>
            <a:r>
              <a:rPr lang="ru-RU" sz="6000" smtClean="0"/>
              <a:t>тель, </a:t>
            </a:r>
            <a:endParaRPr lang="ru-RU" sz="6000" dirty="0"/>
          </a:p>
        </p:txBody>
      </p:sp>
      <p:sp>
        <p:nvSpPr>
          <p:cNvPr id="9" name="TextBox 8"/>
          <p:cNvSpPr txBox="1"/>
          <p:nvPr/>
        </p:nvSpPr>
        <p:spPr>
          <a:xfrm>
            <a:off x="323528" y="3356992"/>
            <a:ext cx="3600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сн..гирь, </a:t>
            </a:r>
            <a:endParaRPr lang="ru-RU" sz="6000" dirty="0"/>
          </a:p>
        </p:txBody>
      </p:sp>
      <p:sp>
        <p:nvSpPr>
          <p:cNvPr id="10" name="TextBox 9"/>
          <p:cNvSpPr txBox="1"/>
          <p:nvPr/>
        </p:nvSpPr>
        <p:spPr>
          <a:xfrm>
            <a:off x="3779912" y="3356992"/>
            <a:ext cx="30243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м..роз, </a:t>
            </a:r>
            <a:endParaRPr lang="ru-RU" sz="6000" dirty="0"/>
          </a:p>
        </p:txBody>
      </p:sp>
      <p:sp>
        <p:nvSpPr>
          <p:cNvPr id="11" name="TextBox 10"/>
          <p:cNvSpPr txBox="1"/>
          <p:nvPr/>
        </p:nvSpPr>
        <p:spPr>
          <a:xfrm>
            <a:off x="539552" y="4509120"/>
            <a:ext cx="30243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М..сква, </a:t>
            </a:r>
            <a:endParaRPr lang="ru-RU" sz="6000" dirty="0"/>
          </a:p>
        </p:txBody>
      </p:sp>
      <p:sp>
        <p:nvSpPr>
          <p:cNvPr id="12" name="TextBox 11"/>
          <p:cNvSpPr txBox="1"/>
          <p:nvPr/>
        </p:nvSpPr>
        <p:spPr>
          <a:xfrm>
            <a:off x="3779912" y="4437112"/>
            <a:ext cx="3600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л..гушка. 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isspng-question-mark-desktop-wallpaper-information-clip-a-question-mark-5ac346d0d9d620.62978824152274708889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88640"/>
            <a:ext cx="1914920" cy="25207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2771800" y="692696"/>
            <a:ext cx="56166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/>
              <a:t>ВЕРНО-</a:t>
            </a:r>
          </a:p>
          <a:p>
            <a:pPr algn="ctr"/>
            <a:r>
              <a:rPr lang="ru-RU" sz="4800" b="1" dirty="0" smtClean="0"/>
              <a:t>НЕВЕРНО</a:t>
            </a:r>
          </a:p>
        </p:txBody>
      </p:sp>
      <p:pic>
        <p:nvPicPr>
          <p:cNvPr id="8" name="Рисунок 7" descr="апоч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9752" y="2708920"/>
            <a:ext cx="6143576" cy="30786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871296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1. На доске есть слово, в котором звуков больше чем букв.</a:t>
            </a:r>
            <a:endParaRPr lang="ru-RU" sz="4400" b="1" dirty="0"/>
          </a:p>
        </p:txBody>
      </p:sp>
      <p:pic>
        <p:nvPicPr>
          <p:cNvPr id="12" name="Рисунок 11" descr="апоча - копия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2924944"/>
            <a:ext cx="2077840" cy="212549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635896" y="3284984"/>
            <a:ext cx="518457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ЯГОДА</a:t>
            </a:r>
          </a:p>
          <a:p>
            <a:r>
              <a:rPr lang="ru-RU" sz="4400" b="1" dirty="0" smtClean="0"/>
              <a:t>(5 букв, 6 звуков)</a:t>
            </a:r>
            <a:r>
              <a:rPr lang="ru-RU" sz="4000" b="1" dirty="0" smtClean="0"/>
              <a:t> 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404664"/>
            <a:ext cx="871296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2. На доске нет слов, в которых все согласные звуки глухие.</a:t>
            </a:r>
          </a:p>
          <a:p>
            <a:endParaRPr lang="ru-RU" sz="2400" dirty="0"/>
          </a:p>
        </p:txBody>
      </p:sp>
      <p:pic>
        <p:nvPicPr>
          <p:cNvPr id="3" name="Рисунок 2" descr="апоча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2852936"/>
            <a:ext cx="2087371" cy="212549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635896" y="3429000"/>
            <a:ext cx="51125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ПЕТУХ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60648"/>
            <a:ext cx="871296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3. На доске есть слово, в котором букву парного по звонкости и глухости согласного можно проверить.</a:t>
            </a:r>
            <a:endParaRPr lang="ru-RU" sz="4400" dirty="0"/>
          </a:p>
        </p:txBody>
      </p:sp>
      <p:pic>
        <p:nvPicPr>
          <p:cNvPr id="3" name="Рисунок 2" descr="апоча - копия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3501008"/>
            <a:ext cx="2077840" cy="212549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11960" y="4221088"/>
            <a:ext cx="424847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МОРОЗ (морозы)</a:t>
            </a:r>
            <a:r>
              <a:rPr lang="ru-RU" sz="4000" b="1" dirty="0" smtClean="0"/>
              <a:t> 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1380</TotalTime>
  <Words>393</Words>
  <Application>Microsoft Office PowerPoint</Application>
  <PresentationFormat>Экран (4:3)</PresentationFormat>
  <Paragraphs>104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СОБСТВЕННЫЕ И НАРИЦАТЕЛЬНЫЕ ИМЕНА СУЩЕСТВИТЕЛЬНЫЕ открытый урок во 2 классе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Олег</dc:creator>
  <cp:lastModifiedBy>ГИА</cp:lastModifiedBy>
  <cp:revision>147</cp:revision>
  <dcterms:modified xsi:type="dcterms:W3CDTF">2020-03-03T04:44:25Z</dcterms:modified>
</cp:coreProperties>
</file>