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46" autoAdjust="0"/>
  </p:normalViewPr>
  <p:slideViewPr>
    <p:cSldViewPr>
      <p:cViewPr varScale="1">
        <p:scale>
          <a:sx n="67" d="100"/>
          <a:sy n="67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i="1" dirty="0" smtClean="0"/>
              <a:t>Богатство </a:t>
            </a:r>
            <a:r>
              <a:rPr lang="ru-RU" sz="2800" i="1" dirty="0"/>
              <a:t>церкви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2.8021289430977037E-2"/>
          <c:y val="0.17440459831948496"/>
          <c:w val="0.72828006130159995"/>
          <c:h val="0.82250120356997369"/>
        </c:manualLayout>
      </c:layout>
      <c:ofPieChart>
        <c:ofPieType val="bar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Богатсво церкви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Десятина</c:v>
                </c:pt>
                <c:pt idx="1">
                  <c:v>Обряды</c:v>
                </c:pt>
                <c:pt idx="2">
                  <c:v>Индульгенция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40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>
        <c:manualLayout>
          <c:xMode val="edge"/>
          <c:yMode val="edge"/>
          <c:x val="0.60864797884749078"/>
          <c:y val="0.38983173405575106"/>
          <c:w val="0.25945416760546858"/>
          <c:h val="0.32827029940143104"/>
        </c:manualLayout>
      </c:layout>
      <c:overlay val="0"/>
      <c:spPr>
        <a:gradFill rotWithShape="1">
          <a:gsLst>
            <a:gs pos="0">
              <a:schemeClr val="accent6">
                <a:tint val="45000"/>
                <a:satMod val="200000"/>
              </a:schemeClr>
            </a:gs>
            <a:gs pos="30000">
              <a:schemeClr val="accent6">
                <a:tint val="61000"/>
                <a:satMod val="200000"/>
              </a:schemeClr>
            </a:gs>
            <a:gs pos="45000">
              <a:schemeClr val="accent6">
                <a:tint val="66000"/>
                <a:satMod val="200000"/>
              </a:schemeClr>
            </a:gs>
            <a:gs pos="55000">
              <a:schemeClr val="accent6">
                <a:tint val="66000"/>
                <a:satMod val="200000"/>
              </a:schemeClr>
            </a:gs>
            <a:gs pos="73000">
              <a:schemeClr val="accent6">
                <a:tint val="61000"/>
                <a:satMod val="200000"/>
              </a:schemeClr>
            </a:gs>
            <a:gs pos="100000">
              <a:schemeClr val="accent6">
                <a:tint val="45000"/>
                <a:satMod val="200000"/>
              </a:schemeClr>
            </a:gs>
          </a:gsLst>
          <a:lin ang="950000" scaled="1"/>
        </a:gradFill>
        <a:ln w="9525" cap="flat" cmpd="sng" algn="ctr">
          <a:solidFill>
            <a:schemeClr val="accent6"/>
          </a:solidFill>
          <a:prstDash val="solid"/>
        </a:ln>
        <a:effectLst>
          <a:outerShdw blurRad="38100" dist="25400" dir="2700000" algn="br" rotWithShape="0">
            <a:srgbClr val="000000">
              <a:alpha val="40000"/>
            </a:srgbClr>
          </a:outerShdw>
        </a:effectLst>
      </c:spPr>
      <c:txPr>
        <a:bodyPr/>
        <a:lstStyle/>
        <a:p>
          <a:pPr rtl="0"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Покровская О.В.</a:t>
            </a:r>
          </a:p>
          <a:p>
            <a:pPr algn="r"/>
            <a:r>
              <a:rPr lang="ru-RU" dirty="0" smtClean="0"/>
              <a:t>Учитель истории </a:t>
            </a:r>
          </a:p>
          <a:p>
            <a:pPr algn="r"/>
            <a:r>
              <a:rPr lang="ru-RU" dirty="0" smtClean="0"/>
              <a:t>МОУ «Средняя школа №27»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764704"/>
            <a:ext cx="5296648" cy="114758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Католическая церковь в </a:t>
            </a:r>
            <a:r>
              <a:rPr lang="en-US" b="1" dirty="0" smtClean="0"/>
              <a:t>XI-XIII</a:t>
            </a:r>
            <a:r>
              <a:rPr lang="ru-RU" b="1" dirty="0" smtClean="0"/>
              <a:t> веках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63888" y="2132856"/>
            <a:ext cx="5296648" cy="11475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 anchorCtr="0">
            <a:normAutofit fontScale="67500" lnSpcReduction="20000"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4000" b="0" kern="1200" cap="all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Тема16.Могущество папской власти. Католическая церковь и еретики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31871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4" y="228601"/>
            <a:ext cx="8688263" cy="6081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u="sng" dirty="0" smtClean="0"/>
              <a:t>План работы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512064" indent="-514350">
              <a:buFont typeface="+mj-lt"/>
              <a:buAutoNum type="arabicPeriod"/>
            </a:pPr>
            <a:r>
              <a:rPr lang="ru-RU" sz="2800" i="1" dirty="0" smtClean="0"/>
              <a:t>Первое сословие</a:t>
            </a:r>
          </a:p>
          <a:p>
            <a:pPr marL="512064" indent="-514350">
              <a:buFont typeface="+mj-lt"/>
              <a:buAutoNum type="arabicPeriod"/>
            </a:pPr>
            <a:r>
              <a:rPr lang="ru-RU" sz="2800" i="1" dirty="0" smtClean="0"/>
              <a:t>Богатство церкви</a:t>
            </a:r>
          </a:p>
          <a:p>
            <a:pPr marL="512064" indent="-514350">
              <a:buFont typeface="+mj-lt"/>
              <a:buAutoNum type="arabicPeriod"/>
            </a:pPr>
            <a:r>
              <a:rPr lang="ru-RU" sz="2800" i="1" dirty="0" smtClean="0"/>
              <a:t>Разделение церкви</a:t>
            </a:r>
          </a:p>
          <a:p>
            <a:pPr marL="512064" indent="-514350">
              <a:buFont typeface="+mj-lt"/>
              <a:buAutoNum type="arabicPeriod"/>
            </a:pPr>
            <a:r>
              <a:rPr lang="ru-RU" sz="2800" i="1" dirty="0" smtClean="0"/>
              <a:t>Борьба пап за светскую власть</a:t>
            </a:r>
          </a:p>
          <a:p>
            <a:pPr marL="512064" indent="-514350">
              <a:buFont typeface="+mj-lt"/>
              <a:buAutoNum type="arabicPeriod"/>
            </a:pPr>
            <a:r>
              <a:rPr lang="ru-RU" sz="2800" i="1" dirty="0" smtClean="0"/>
              <a:t>Еретики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9395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67"/>
            <a:ext cx="9144000" cy="47943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/>
              <a:t>1. Первое сословие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484784"/>
            <a:ext cx="864096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400" b="1" i="1" dirty="0" smtClean="0"/>
              <a:t>Почему церковь являлась первым сословием?</a:t>
            </a:r>
          </a:p>
          <a:p>
            <a:pPr marL="0" indent="0">
              <a:buNone/>
            </a:pPr>
            <a:r>
              <a:rPr lang="ru-RU" sz="2400" b="1" i="1" u="sng" dirty="0" smtClean="0"/>
              <a:t>Вопрос</a:t>
            </a:r>
            <a:r>
              <a:rPr lang="ru-RU" sz="2400" b="1" i="1" dirty="0" smtClean="0"/>
              <a:t>: каковы функции церкви (Учебник стр.128)</a:t>
            </a:r>
            <a:endParaRPr lang="ru-RU" sz="24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2204864"/>
            <a:ext cx="2736304" cy="57606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Те, кто молится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(монахи и священники)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47764" y="2780928"/>
            <a:ext cx="3960440" cy="88725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Те, кто воюют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(светские феодалы)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3671664"/>
            <a:ext cx="5400600" cy="9094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Те, кто трудится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(крестьяне, горожане)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908" y="531837"/>
            <a:ext cx="85461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/>
              <a:t>Сословие</a:t>
            </a:r>
            <a:r>
              <a:rPr lang="ru-RU" sz="2800" dirty="0"/>
              <a:t> – большая группа людей с </a:t>
            </a:r>
            <a:r>
              <a:rPr lang="ru-RU" sz="2800" b="1" dirty="0"/>
              <a:t>одинаковыми </a:t>
            </a:r>
            <a:r>
              <a:rPr lang="ru-RU" sz="2800" b="1" u="sng" dirty="0"/>
              <a:t>правами </a:t>
            </a:r>
            <a:r>
              <a:rPr lang="ru-RU" sz="2800" u="sng" dirty="0"/>
              <a:t>и </a:t>
            </a:r>
            <a:r>
              <a:rPr lang="ru-RU" sz="2800" b="1" u="sng" dirty="0"/>
              <a:t>обязанностями</a:t>
            </a:r>
            <a:r>
              <a:rPr lang="ru-RU" sz="2800" u="sng" dirty="0"/>
              <a:t>, </a:t>
            </a:r>
            <a:r>
              <a:rPr lang="ru-RU" sz="2800" b="1" u="sng" dirty="0"/>
              <a:t>передающимися по наследству</a:t>
            </a:r>
            <a:r>
              <a:rPr lang="ru-RU" sz="2800" u="sng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2385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400231" cy="60811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2. Богатство церкви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38226439"/>
              </p:ext>
            </p:extLst>
          </p:nvPr>
        </p:nvGraphicFramePr>
        <p:xfrm>
          <a:off x="467544" y="980728"/>
          <a:ext cx="770485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611560" y="5517232"/>
            <a:ext cx="8064896" cy="115212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u="sng" dirty="0" smtClean="0"/>
              <a:t>Индульгенция</a:t>
            </a:r>
            <a:r>
              <a:rPr lang="ru-RU" sz="2800" dirty="0" smtClean="0"/>
              <a:t> – грамота об отпущении грехов</a:t>
            </a:r>
          </a:p>
          <a:p>
            <a:r>
              <a:rPr lang="ru-RU" sz="2800" b="1" u="sng" dirty="0" smtClean="0"/>
              <a:t>Десятина</a:t>
            </a:r>
            <a:r>
              <a:rPr lang="ru-RU" sz="2800" dirty="0" smtClean="0"/>
              <a:t> – это 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3507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4" y="116632"/>
            <a:ext cx="8882136" cy="6480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3. Разделение церкви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836712"/>
            <a:ext cx="8762176" cy="5399496"/>
          </a:xfrm>
        </p:spPr>
        <p:txBody>
          <a:bodyPr/>
          <a:lstStyle/>
          <a:p>
            <a:pPr marL="0" indent="0">
              <a:buNone/>
            </a:pPr>
            <a:r>
              <a:rPr lang="ru-RU" sz="2400" b="1" u="sng" dirty="0" smtClean="0"/>
              <a:t>Главные догматы* (непреложные истины)</a:t>
            </a:r>
          </a:p>
          <a:p>
            <a:pPr marL="0" indent="0">
              <a:buNone/>
            </a:pPr>
            <a:r>
              <a:rPr lang="ru-RU" b="1" dirty="0" smtClean="0"/>
              <a:t>1.Учение о  </a:t>
            </a:r>
            <a:r>
              <a:rPr lang="ru-RU" b="1" dirty="0" smtClean="0"/>
              <a:t>Троице (Бог Отец, Бог </a:t>
            </a:r>
            <a:r>
              <a:rPr lang="ru-RU" b="1" dirty="0"/>
              <a:t>С</a:t>
            </a:r>
            <a:r>
              <a:rPr lang="ru-RU" b="1" dirty="0" smtClean="0"/>
              <a:t>ын, Бог Святой дух)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2.О воплощении Христа от Духа Святого и Девы Марии</a:t>
            </a:r>
          </a:p>
          <a:p>
            <a:pPr marL="0" indent="0">
              <a:buNone/>
            </a:pPr>
            <a:r>
              <a:rPr lang="ru-RU" b="1" dirty="0" smtClean="0"/>
              <a:t>3. Церковь посредник между человеком и Богом</a:t>
            </a:r>
          </a:p>
          <a:p>
            <a:pPr marL="0" indent="0">
              <a:buNone/>
            </a:pP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506774"/>
              </p:ext>
            </p:extLst>
          </p:nvPr>
        </p:nvGraphicFramePr>
        <p:xfrm>
          <a:off x="251520" y="2780928"/>
          <a:ext cx="8208912" cy="38164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04456"/>
                <a:gridCol w="4104456"/>
              </a:tblGrid>
              <a:tr h="53066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Западная Европа</a:t>
                      </a:r>
                      <a:endParaRPr lang="ru-RU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Византия</a:t>
                      </a:r>
                      <a:endParaRPr lang="ru-RU" sz="2400" b="1" i="1" dirty="0"/>
                    </a:p>
                  </a:txBody>
                  <a:tcPr/>
                </a:tc>
              </a:tr>
              <a:tr h="130848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Папа Римский</a:t>
                      </a:r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Константинопольский патриарх, зависевший от императора</a:t>
                      </a:r>
                      <a:endParaRPr lang="ru-RU" sz="2000" b="1" dirty="0"/>
                    </a:p>
                  </a:txBody>
                  <a:tcPr anchor="ctr"/>
                </a:tc>
              </a:tr>
              <a:tr h="53066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Богослужение</a:t>
                      </a:r>
                      <a:r>
                        <a:rPr lang="ru-RU" sz="2000" b="1" baseline="0" dirty="0" smtClean="0"/>
                        <a:t> на латинском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Богослужение на греческом</a:t>
                      </a:r>
                      <a:endParaRPr lang="ru-RU" sz="2000" b="1" dirty="0"/>
                    </a:p>
                  </a:txBody>
                  <a:tcPr/>
                </a:tc>
              </a:tr>
              <a:tr h="91594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Запрета брака церковным лицам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Запрет только монахам и епископам</a:t>
                      </a:r>
                      <a:endParaRPr lang="ru-RU" sz="2400" b="1" dirty="0"/>
                    </a:p>
                  </a:txBody>
                  <a:tcPr/>
                </a:tc>
              </a:tr>
              <a:tr h="53066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sng" dirty="0" smtClean="0"/>
                        <a:t>КАТОЛИЧЕСКАЯ</a:t>
                      </a:r>
                      <a:endParaRPr lang="ru-RU" sz="2400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sng" dirty="0" smtClean="0"/>
                        <a:t>ПРАВОСЛАВНАЯ</a:t>
                      </a:r>
                      <a:endParaRPr lang="ru-RU" sz="2400" b="1" i="1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806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472239" cy="9681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4. Борьба пап за светскую власть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1. При каком Римском Папе было достигнуто могущество церкви?</a:t>
            </a:r>
          </a:p>
          <a:p>
            <a:pPr marL="0" indent="0">
              <a:buNone/>
            </a:pPr>
            <a:r>
              <a:rPr lang="ru-RU" sz="2800" dirty="0" smtClean="0"/>
              <a:t>2. Какими правами обладал Папа Римский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Работа с учебником стр. 131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780928"/>
            <a:ext cx="2520280" cy="367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8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5. Еретики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298448"/>
            <a:ext cx="9144000" cy="4937760"/>
          </a:xfrm>
        </p:spPr>
        <p:txBody>
          <a:bodyPr/>
          <a:lstStyle/>
          <a:p>
            <a:r>
              <a:rPr lang="ru-RU" dirty="0" smtClean="0"/>
              <a:t>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</a:t>
            </a:r>
            <a:r>
              <a:rPr lang="ru-RU" sz="2400" b="1" u="sng" dirty="0" smtClean="0"/>
              <a:t>Еретик-</a:t>
            </a:r>
            <a:r>
              <a:rPr lang="ru-RU" sz="2400" dirty="0" smtClean="0"/>
              <a:t> противник господствующего вероучения</a:t>
            </a:r>
          </a:p>
          <a:p>
            <a:endParaRPr lang="ru-RU" sz="2400" dirty="0"/>
          </a:p>
          <a:p>
            <a:r>
              <a:rPr lang="ru-RU" sz="2800" dirty="0" smtClean="0"/>
              <a:t>              </a:t>
            </a:r>
            <a:r>
              <a:rPr lang="ru-RU" sz="2400" b="1" u="sng" dirty="0" smtClean="0"/>
              <a:t>Интердикт</a:t>
            </a:r>
            <a:r>
              <a:rPr lang="ru-RU" sz="2400" dirty="0" smtClean="0"/>
              <a:t> – запрет проводить обряды и богослужения</a:t>
            </a:r>
          </a:p>
          <a:p>
            <a:endParaRPr lang="ru-RU" sz="2400" dirty="0"/>
          </a:p>
          <a:p>
            <a:r>
              <a:rPr lang="ru-RU" sz="2400" dirty="0" smtClean="0"/>
              <a:t>              </a:t>
            </a:r>
            <a:r>
              <a:rPr lang="ru-RU" sz="2400" b="1" u="sng" dirty="0" smtClean="0"/>
              <a:t>Инквизиция</a:t>
            </a:r>
            <a:r>
              <a:rPr lang="ru-RU" sz="2400" dirty="0" smtClean="0"/>
              <a:t> – церковный суд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785" y="1484784"/>
            <a:ext cx="936104" cy="43204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СЛОВАРЬ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429000"/>
            <a:ext cx="2797249" cy="2797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924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" y="231647"/>
            <a:ext cx="8690168" cy="67707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6.Ордены монахов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052736"/>
            <a:ext cx="8042096" cy="5400600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u="sng" dirty="0" smtClean="0"/>
              <a:t>Задание</a:t>
            </a:r>
            <a:r>
              <a:rPr lang="ru-RU" sz="2800" i="1" dirty="0" smtClean="0"/>
              <a:t>: </a:t>
            </a:r>
            <a:r>
              <a:rPr lang="ru-RU" sz="2400" dirty="0" smtClean="0"/>
              <a:t>дайте определение понятию «орден»</a:t>
            </a:r>
          </a:p>
          <a:p>
            <a:r>
              <a:rPr lang="ru-RU" sz="2800" i="1" dirty="0" smtClean="0"/>
              <a:t>Франциск Ассизский (орден францисканцев)</a:t>
            </a:r>
          </a:p>
          <a:p>
            <a:r>
              <a:rPr lang="ru-RU" sz="2800" i="1" dirty="0" smtClean="0"/>
              <a:t>Доминик Гусман (орден доминиканцев)</a:t>
            </a:r>
          </a:p>
          <a:p>
            <a:pPr marL="0" indent="0">
              <a:buNone/>
            </a:pPr>
            <a:r>
              <a:rPr lang="ru-RU" sz="2800" b="1" i="1" u="sng" dirty="0" smtClean="0"/>
              <a:t>Задание</a:t>
            </a:r>
            <a:r>
              <a:rPr lang="ru-RU" sz="2800" i="1" dirty="0" smtClean="0"/>
              <a:t>: </a:t>
            </a:r>
            <a:r>
              <a:rPr lang="ru-RU" sz="2400" dirty="0" smtClean="0"/>
              <a:t>используя материал Учебника (п.8,стр. 134),определите, к каким орденам относятся данные гербы.  </a:t>
            </a:r>
          </a:p>
          <a:p>
            <a:endParaRPr lang="ru-RU" sz="2800" i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057029"/>
            <a:ext cx="3777430" cy="2396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77072"/>
            <a:ext cx="2148370" cy="250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27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60</TotalTime>
  <Words>282</Words>
  <Application>Microsoft Office PowerPoint</Application>
  <PresentationFormat>Экран (4:3)</PresentationFormat>
  <Paragraphs>69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Candara</vt:lpstr>
      <vt:lpstr>Tahoma</vt:lpstr>
      <vt:lpstr>Tunga</vt:lpstr>
      <vt:lpstr>Soho</vt:lpstr>
      <vt:lpstr>Католическая церковь в XI-XIII веках</vt:lpstr>
      <vt:lpstr>План работы</vt:lpstr>
      <vt:lpstr>1. Первое сословие</vt:lpstr>
      <vt:lpstr>2. Богатство церкви</vt:lpstr>
      <vt:lpstr>3. Разделение церкви</vt:lpstr>
      <vt:lpstr>4. Борьба пап за светскую власть</vt:lpstr>
      <vt:lpstr>5. Еретики</vt:lpstr>
      <vt:lpstr>6.Ордены монахов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Католическая церковь в XI-XIII веках. Крестовые походы.</dc:title>
  <dc:creator>Максим</dc:creator>
  <cp:lastModifiedBy>Учетная запись Майкрософт</cp:lastModifiedBy>
  <cp:revision>17</cp:revision>
  <dcterms:created xsi:type="dcterms:W3CDTF">2014-11-09T15:59:36Z</dcterms:created>
  <dcterms:modified xsi:type="dcterms:W3CDTF">2020-11-08T15:48:31Z</dcterms:modified>
</cp:coreProperties>
</file>