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3" r:id="rId5"/>
    <p:sldId id="258" r:id="rId6"/>
    <p:sldId id="259" r:id="rId7"/>
    <p:sldId id="261" r:id="rId8"/>
    <p:sldId id="260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2098" y="-6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2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1500174"/>
            <a:ext cx="8143932" cy="2400657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7500" b="1" dirty="0" smtClean="0">
                <a:solidFill>
                  <a:srgbClr val="00B0F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entury" pitchFamily="18" charset="0"/>
              </a:rPr>
              <a:t>Площадь прямоугольника</a:t>
            </a:r>
            <a:endParaRPr lang="ru-RU" sz="7500" b="1" dirty="0">
              <a:solidFill>
                <a:srgbClr val="00B0F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214290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entury" pitchFamily="18" charset="0"/>
              </a:rPr>
              <a:t>Прямоугольник – </a:t>
            </a:r>
            <a:r>
              <a:rPr lang="ru-RU" sz="2400" dirty="0" smtClean="0">
                <a:latin typeface="Century" pitchFamily="18" charset="0"/>
              </a:rPr>
              <a:t>это параллелограмм, у которого все углы прямые.</a:t>
            </a:r>
          </a:p>
          <a:p>
            <a:endParaRPr lang="ru-RU" sz="2400" dirty="0" smtClean="0">
              <a:latin typeface="Century" pitchFamily="18" charset="0"/>
            </a:endParaRPr>
          </a:p>
          <a:p>
            <a:r>
              <a:rPr lang="ru-RU" sz="2400" dirty="0" smtClean="0">
                <a:latin typeface="Century" pitchFamily="18" charset="0"/>
              </a:rPr>
              <a:t> </a:t>
            </a:r>
            <a:endParaRPr lang="ru-RU" sz="2400" dirty="0" smtClean="0">
              <a:latin typeface="Century" pitchFamily="18" charset="0"/>
            </a:endParaRPr>
          </a:p>
        </p:txBody>
      </p:sp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1142976" y="1071546"/>
            <a:ext cx="4845055" cy="2643205"/>
            <a:chOff x="695" y="3690"/>
            <a:chExt cx="2686" cy="1058"/>
          </a:xfrm>
        </p:grpSpPr>
        <p:grpSp>
          <p:nvGrpSpPr>
            <p:cNvPr id="21507" name="Group 3"/>
            <p:cNvGrpSpPr>
              <a:grpSpLocks/>
            </p:cNvGrpSpPr>
            <p:nvPr/>
          </p:nvGrpSpPr>
          <p:grpSpPr bwMode="auto">
            <a:xfrm>
              <a:off x="695" y="3690"/>
              <a:ext cx="2686" cy="1058"/>
              <a:chOff x="695" y="3690"/>
              <a:chExt cx="2686" cy="1058"/>
            </a:xfrm>
          </p:grpSpPr>
          <p:sp>
            <p:nvSpPr>
              <p:cNvPr id="21508" name="Text Box 4"/>
              <p:cNvSpPr txBox="1">
                <a:spLocks noChangeArrowheads="1"/>
              </p:cNvSpPr>
              <p:nvPr/>
            </p:nvSpPr>
            <p:spPr bwMode="auto">
              <a:xfrm>
                <a:off x="695" y="4418"/>
                <a:ext cx="218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ru-RU" sz="2800" dirty="0" smtClean="0">
                    <a:latin typeface="Calibri" pitchFamily="34" charset="0"/>
                    <a:cs typeface="Arial" pitchFamily="34" charset="0"/>
                  </a:rPr>
                  <a:t>А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1509" name="Group 5"/>
              <p:cNvGrpSpPr>
                <a:grpSpLocks/>
              </p:cNvGrpSpPr>
              <p:nvPr/>
            </p:nvGrpSpPr>
            <p:grpSpPr bwMode="auto">
              <a:xfrm>
                <a:off x="695" y="3690"/>
                <a:ext cx="2686" cy="1058"/>
                <a:chOff x="695" y="3690"/>
                <a:chExt cx="2686" cy="1058"/>
              </a:xfrm>
            </p:grpSpPr>
            <p:grpSp>
              <p:nvGrpSpPr>
                <p:cNvPr id="21510" name="Group 6"/>
                <p:cNvGrpSpPr>
                  <a:grpSpLocks/>
                </p:cNvGrpSpPr>
                <p:nvPr/>
              </p:nvGrpSpPr>
              <p:grpSpPr bwMode="auto">
                <a:xfrm>
                  <a:off x="695" y="3690"/>
                  <a:ext cx="2677" cy="930"/>
                  <a:chOff x="695" y="3690"/>
                  <a:chExt cx="2677" cy="930"/>
                </a:xfrm>
              </p:grpSpPr>
              <p:grpSp>
                <p:nvGrpSpPr>
                  <p:cNvPr id="21511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695" y="3690"/>
                    <a:ext cx="2508" cy="930"/>
                    <a:chOff x="695" y="3690"/>
                    <a:chExt cx="2508" cy="930"/>
                  </a:xfrm>
                </p:grpSpPr>
                <p:sp>
                  <p:nvSpPr>
                    <p:cNvPr id="21512" name="Rectangle 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53" y="3788"/>
                      <a:ext cx="2250" cy="83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85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513" name="Text Box 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95" y="3690"/>
                      <a:ext cx="218" cy="33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В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21514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54" y="3690"/>
                    <a:ext cx="218" cy="33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ru-RU" sz="2800" dirty="0" smtClean="0">
                        <a:latin typeface="Calibri" pitchFamily="34" charset="0"/>
                        <a:cs typeface="Arial" pitchFamily="34" charset="0"/>
                      </a:rPr>
                      <a:t>С</a:t>
                    </a:r>
                  </a:p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ru-RU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21515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163" y="4418"/>
                  <a:ext cx="218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2800" dirty="0" smtClean="0">
                      <a:latin typeface="Calibri" pitchFamily="34" charset="0"/>
                      <a:cs typeface="Arial" pitchFamily="34" charset="0"/>
                    </a:rPr>
                    <a:t>D</a:t>
                  </a:r>
                </a:p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21516" name="Rectangle 12"/>
            <p:cNvSpPr>
              <a:spLocks noChangeArrowheads="1"/>
            </p:cNvSpPr>
            <p:nvPr/>
          </p:nvSpPr>
          <p:spPr bwMode="auto">
            <a:xfrm>
              <a:off x="953" y="4476"/>
              <a:ext cx="154" cy="14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17" name="Rectangle 13"/>
            <p:cNvSpPr>
              <a:spLocks noChangeArrowheads="1"/>
            </p:cNvSpPr>
            <p:nvPr/>
          </p:nvSpPr>
          <p:spPr bwMode="auto">
            <a:xfrm>
              <a:off x="953" y="3788"/>
              <a:ext cx="154" cy="14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5929322" y="1142984"/>
            <a:ext cx="30003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 || С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AD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||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BC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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=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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=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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=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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= 90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5286380" y="1427942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429256" y="1571612"/>
            <a:ext cx="2143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5393537" y="3250405"/>
            <a:ext cx="2143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500694" y="3143248"/>
            <a:ext cx="1428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38" name="Rectangle 34"/>
          <p:cNvSpPr>
            <a:spLocks noChangeArrowheads="1"/>
          </p:cNvSpPr>
          <p:nvPr/>
        </p:nvSpPr>
        <p:spPr bwMode="auto">
          <a:xfrm>
            <a:off x="1357290" y="3929066"/>
            <a:ext cx="6858048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01613" algn="l"/>
              </a:tabLst>
            </a:pPr>
            <a:r>
              <a:rPr lang="ru-RU" sz="2400" dirty="0" smtClean="0">
                <a:latin typeface="Century" pitchFamily="18" charset="0"/>
              </a:rPr>
              <a:t>Свойства: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01613" algn="l"/>
              </a:tabLst>
            </a:pPr>
            <a:endParaRPr lang="ru-RU" sz="2400" dirty="0" smtClean="0">
              <a:latin typeface="Century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201613" algn="l"/>
              </a:tabLst>
            </a:pPr>
            <a:r>
              <a:rPr lang="ru-RU" sz="2400" dirty="0" smtClean="0">
                <a:latin typeface="Century" pitchFamily="18" charset="0"/>
              </a:rPr>
              <a:t> Противоположные стороны и углы равны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201613" algn="l"/>
              </a:tabLst>
            </a:pPr>
            <a:r>
              <a:rPr lang="ru-RU" sz="2400" dirty="0" smtClean="0">
                <a:latin typeface="Century" pitchFamily="18" charset="0"/>
              </a:rPr>
              <a:t> Диагонали пересекаются и точкой пересечения делятся пополам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201613" algn="l"/>
              </a:tabLst>
            </a:pPr>
            <a:r>
              <a:rPr lang="ru-RU" sz="2400" dirty="0" smtClean="0">
                <a:latin typeface="Century" pitchFamily="18" charset="0"/>
              </a:rPr>
              <a:t> </a:t>
            </a:r>
            <a:r>
              <a:rPr lang="ru-RU" sz="2400" dirty="0" smtClean="0">
                <a:latin typeface="Century" pitchFamily="18" charset="0"/>
              </a:rPr>
              <a:t>Диагонали прямоугольника </a:t>
            </a:r>
            <a:r>
              <a:rPr lang="ru-RU" sz="2400" dirty="0" smtClean="0">
                <a:latin typeface="Century" pitchFamily="18" charset="0"/>
              </a:rPr>
              <a:t>равны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01613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l"/>
              </a:tabLst>
            </a:pP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21521" name="Group 17"/>
          <p:cNvGrpSpPr>
            <a:grpSpLocks/>
          </p:cNvGrpSpPr>
          <p:nvPr/>
        </p:nvGrpSpPr>
        <p:grpSpPr bwMode="auto">
          <a:xfrm>
            <a:off x="6786578" y="5214950"/>
            <a:ext cx="1928826" cy="1357298"/>
            <a:chOff x="5468" y="3562"/>
            <a:chExt cx="1778" cy="856"/>
          </a:xfrm>
        </p:grpSpPr>
        <p:grpSp>
          <p:nvGrpSpPr>
            <p:cNvPr id="21524" name="Group 20"/>
            <p:cNvGrpSpPr>
              <a:grpSpLocks/>
            </p:cNvGrpSpPr>
            <p:nvPr/>
          </p:nvGrpSpPr>
          <p:grpSpPr bwMode="auto">
            <a:xfrm>
              <a:off x="5468" y="3562"/>
              <a:ext cx="1778" cy="856"/>
              <a:chOff x="695" y="3690"/>
              <a:chExt cx="2686" cy="1058"/>
            </a:xfrm>
          </p:grpSpPr>
          <p:grpSp>
            <p:nvGrpSpPr>
              <p:cNvPr id="21529" name="Group 25"/>
              <p:cNvGrpSpPr>
                <a:grpSpLocks/>
              </p:cNvGrpSpPr>
              <p:nvPr/>
            </p:nvGrpSpPr>
            <p:grpSpPr bwMode="auto">
              <a:xfrm>
                <a:off x="695" y="3690"/>
                <a:ext cx="2686" cy="1058"/>
                <a:chOff x="695" y="3690"/>
                <a:chExt cx="2686" cy="1058"/>
              </a:xfrm>
            </p:grpSpPr>
            <p:sp>
              <p:nvSpPr>
                <p:cNvPr id="21537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695" y="4418"/>
                  <a:ext cx="218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ru-RU" dirty="0" smtClean="0">
                      <a:latin typeface="Calibri" pitchFamily="34" charset="0"/>
                      <a:ea typeface="Calibri" pitchFamily="34" charset="0"/>
                      <a:cs typeface="Times New Roman" pitchFamily="18" charset="0"/>
                    </a:rPr>
                    <a:t>А</a:t>
                  </a: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ru-RU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21530" name="Group 26"/>
                <p:cNvGrpSpPr>
                  <a:grpSpLocks/>
                </p:cNvGrpSpPr>
                <p:nvPr/>
              </p:nvGrpSpPr>
              <p:grpSpPr bwMode="auto">
                <a:xfrm>
                  <a:off x="695" y="3690"/>
                  <a:ext cx="2686" cy="1058"/>
                  <a:chOff x="695" y="3690"/>
                  <a:chExt cx="2686" cy="1058"/>
                </a:xfrm>
              </p:grpSpPr>
              <p:grpSp>
                <p:nvGrpSpPr>
                  <p:cNvPr id="21532" name="Group 28"/>
                  <p:cNvGrpSpPr>
                    <a:grpSpLocks/>
                  </p:cNvGrpSpPr>
                  <p:nvPr/>
                </p:nvGrpSpPr>
                <p:grpSpPr bwMode="auto">
                  <a:xfrm>
                    <a:off x="695" y="3690"/>
                    <a:ext cx="2677" cy="930"/>
                    <a:chOff x="695" y="3690"/>
                    <a:chExt cx="2677" cy="930"/>
                  </a:xfrm>
                </p:grpSpPr>
                <p:grpSp>
                  <p:nvGrpSpPr>
                    <p:cNvPr id="21534" name="Group 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95" y="3690"/>
                      <a:ext cx="2508" cy="930"/>
                      <a:chOff x="695" y="3690"/>
                      <a:chExt cx="2508" cy="930"/>
                    </a:xfrm>
                  </p:grpSpPr>
                  <p:sp>
                    <p:nvSpPr>
                      <p:cNvPr id="21536" name="Rectangle 3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53" y="3788"/>
                        <a:ext cx="2250" cy="83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1535" name="Text Box 3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95" y="3690"/>
                        <a:ext cx="218" cy="33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ru-RU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libri" pitchFamily="34" charset="0"/>
                            <a:ea typeface="Calibri" pitchFamily="34" charset="0"/>
                            <a:cs typeface="Times New Roman" pitchFamily="18" charset="0"/>
                          </a:rPr>
                          <a:t>В</a:t>
                        </a:r>
                        <a:endParaRPr kumimoji="0" lang="ru-RU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sp>
                  <p:nvSpPr>
                    <p:cNvPr id="21533" name="Text Box 2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154" y="3690"/>
                      <a:ext cx="218" cy="33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dirty="0" smtClean="0"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С</a:t>
                      </a:r>
                    </a:p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dirty="0" smtClean="0"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21531" name="Text Box 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63" y="4418"/>
                    <a:ext cx="218" cy="33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dirty="0" smtClean="0">
                        <a:latin typeface="Calibri" pitchFamily="34" charset="0"/>
                        <a:ea typeface="Calibri" pitchFamily="34" charset="0"/>
                        <a:cs typeface="Times New Roman" pitchFamily="18" charset="0"/>
                      </a:rPr>
                      <a:t>D</a:t>
                    </a:r>
                  </a:p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sp>
            <p:nvSpPr>
              <p:cNvPr id="21528" name="Rectangle 24"/>
              <p:cNvSpPr>
                <a:spLocks noChangeArrowheads="1"/>
              </p:cNvSpPr>
              <p:nvPr/>
            </p:nvSpPr>
            <p:spPr bwMode="auto">
              <a:xfrm>
                <a:off x="953" y="4476"/>
                <a:ext cx="154" cy="14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527" name="Rectangle 23"/>
              <p:cNvSpPr>
                <a:spLocks noChangeArrowheads="1"/>
              </p:cNvSpPr>
              <p:nvPr/>
            </p:nvSpPr>
            <p:spPr bwMode="auto">
              <a:xfrm>
                <a:off x="953" y="3788"/>
                <a:ext cx="154" cy="14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526" name="Rectangle 22"/>
              <p:cNvSpPr>
                <a:spLocks noChangeArrowheads="1"/>
              </p:cNvSpPr>
              <p:nvPr/>
            </p:nvSpPr>
            <p:spPr bwMode="auto">
              <a:xfrm>
                <a:off x="3041" y="3796"/>
                <a:ext cx="154" cy="14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525" name="Rectangle 21"/>
              <p:cNvSpPr>
                <a:spLocks noChangeArrowheads="1"/>
              </p:cNvSpPr>
              <p:nvPr/>
            </p:nvSpPr>
            <p:spPr bwMode="auto">
              <a:xfrm>
                <a:off x="3041" y="4469"/>
                <a:ext cx="154" cy="14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21523" name="AutoShape 19"/>
            <p:cNvSpPr>
              <a:spLocks noChangeShapeType="1"/>
            </p:cNvSpPr>
            <p:nvPr/>
          </p:nvSpPr>
          <p:spPr bwMode="auto">
            <a:xfrm>
              <a:off x="5639" y="3641"/>
              <a:ext cx="1489" cy="6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522" name="AutoShape 18"/>
            <p:cNvSpPr>
              <a:spLocks noChangeShapeType="1"/>
            </p:cNvSpPr>
            <p:nvPr/>
          </p:nvSpPr>
          <p:spPr bwMode="auto">
            <a:xfrm flipV="1">
              <a:off x="5639" y="3648"/>
              <a:ext cx="1484" cy="66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71414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entury" pitchFamily="18" charset="0"/>
              </a:rPr>
              <a:t>ТЕОРЕМА</a:t>
            </a:r>
            <a:r>
              <a:rPr lang="ru-RU" sz="2400" b="1" dirty="0" smtClean="0">
                <a:latin typeface="Century" pitchFamily="18" charset="0"/>
              </a:rPr>
              <a:t>:   </a:t>
            </a:r>
            <a:r>
              <a:rPr lang="ru-RU" sz="2400" dirty="0" smtClean="0">
                <a:latin typeface="Century" pitchFamily="18" charset="0"/>
              </a:rPr>
              <a:t>Площадь </a:t>
            </a:r>
            <a:r>
              <a:rPr lang="ru-RU" sz="2400" dirty="0" smtClean="0">
                <a:latin typeface="Century" pitchFamily="18" charset="0"/>
              </a:rPr>
              <a:t>прямоугольника равна произведению его смежных сторон</a:t>
            </a:r>
            <a:endParaRPr lang="ru-RU" sz="2400" dirty="0">
              <a:latin typeface="Century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142984"/>
            <a:ext cx="32147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entury" pitchFamily="18" charset="0"/>
              </a:rPr>
              <a:t>Дано:</a:t>
            </a:r>
          </a:p>
          <a:p>
            <a:r>
              <a:rPr lang="en-US" sz="2000" dirty="0" smtClean="0">
                <a:latin typeface="Century" pitchFamily="18" charset="0"/>
              </a:rPr>
              <a:t>ABCD – </a:t>
            </a:r>
            <a:r>
              <a:rPr lang="ru-RU" sz="2000" dirty="0" smtClean="0">
                <a:latin typeface="Century" pitchFamily="18" charset="0"/>
              </a:rPr>
              <a:t>прямоугольник </a:t>
            </a:r>
          </a:p>
          <a:p>
            <a:r>
              <a:rPr lang="en-US" sz="2000" dirty="0" smtClean="0">
                <a:latin typeface="Century" pitchFamily="18" charset="0"/>
              </a:rPr>
              <a:t>AB</a:t>
            </a:r>
            <a:r>
              <a:rPr lang="ru-RU" sz="2000" dirty="0" smtClean="0">
                <a:latin typeface="Century" pitchFamily="18" charset="0"/>
              </a:rPr>
              <a:t> = а</a:t>
            </a:r>
          </a:p>
          <a:p>
            <a:r>
              <a:rPr lang="en-US" sz="2000" dirty="0" smtClean="0">
                <a:latin typeface="Century" pitchFamily="18" charset="0"/>
                <a:sym typeface="Symbol"/>
              </a:rPr>
              <a:t>BC</a:t>
            </a:r>
            <a:r>
              <a:rPr lang="ru-RU" sz="2000" dirty="0" smtClean="0">
                <a:latin typeface="Century" pitchFamily="18" charset="0"/>
                <a:sym typeface="Symbol"/>
              </a:rPr>
              <a:t> = </a:t>
            </a:r>
            <a:r>
              <a:rPr lang="en-US" sz="2000" dirty="0" smtClean="0">
                <a:latin typeface="Century" pitchFamily="18" charset="0"/>
                <a:sym typeface="Symbol"/>
              </a:rPr>
              <a:t>b</a:t>
            </a:r>
            <a:endParaRPr lang="ru-RU" sz="2000" dirty="0" smtClean="0">
              <a:latin typeface="Century" pitchFamily="18" charset="0"/>
            </a:endParaRPr>
          </a:p>
          <a:p>
            <a:r>
              <a:rPr lang="ru-RU" sz="2000" smtClean="0">
                <a:latin typeface="Century" pitchFamily="18" charset="0"/>
              </a:rPr>
              <a:t>Док-ть:</a:t>
            </a:r>
            <a:endParaRPr lang="ru-RU" sz="2000" dirty="0" smtClean="0">
              <a:latin typeface="Century" pitchFamily="18" charset="0"/>
            </a:endParaRPr>
          </a:p>
          <a:p>
            <a:r>
              <a:rPr lang="en-US" sz="2000" dirty="0" smtClean="0">
                <a:latin typeface="Century" pitchFamily="18" charset="0"/>
              </a:rPr>
              <a:t>S</a:t>
            </a:r>
            <a:r>
              <a:rPr lang="en-US" sz="2000" baseline="-25000" dirty="0" smtClean="0">
                <a:latin typeface="Century" pitchFamily="18" charset="0"/>
              </a:rPr>
              <a:t>ABCD</a:t>
            </a:r>
            <a:r>
              <a:rPr lang="en-US" sz="2000" dirty="0" smtClean="0">
                <a:latin typeface="Century" pitchFamily="18" charset="0"/>
              </a:rPr>
              <a:t> = a </a:t>
            </a:r>
            <a:r>
              <a:rPr lang="en-US" sz="2000" dirty="0" smtClean="0">
                <a:latin typeface="Century" pitchFamily="18" charset="0"/>
                <a:sym typeface="Symbol"/>
              </a:rPr>
              <a:t> b</a:t>
            </a:r>
            <a:endParaRPr lang="ru-RU" sz="2000" dirty="0">
              <a:latin typeface="Century" pitchFamily="18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3857620" y="1643050"/>
            <a:ext cx="1611491" cy="928695"/>
            <a:chOff x="3791974" y="831521"/>
            <a:chExt cx="4137612" cy="2024503"/>
          </a:xfrm>
        </p:grpSpPr>
        <p:grpSp>
          <p:nvGrpSpPr>
            <p:cNvPr id="37" name="Группа 36"/>
            <p:cNvGrpSpPr/>
            <p:nvPr/>
          </p:nvGrpSpPr>
          <p:grpSpPr>
            <a:xfrm>
              <a:off x="3791974" y="831521"/>
              <a:ext cx="4137612" cy="2024503"/>
              <a:chOff x="3791974" y="831521"/>
              <a:chExt cx="4137612" cy="2024503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3791974" y="831521"/>
                <a:ext cx="285750" cy="369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ru-RU" dirty="0"/>
              </a:p>
            </p:txBody>
          </p:sp>
          <p:grpSp>
            <p:nvGrpSpPr>
              <p:cNvPr id="40" name="Группа 39"/>
              <p:cNvGrpSpPr/>
              <p:nvPr/>
            </p:nvGrpSpPr>
            <p:grpSpPr>
              <a:xfrm>
                <a:off x="3791974" y="831523"/>
                <a:ext cx="4137612" cy="2024501"/>
                <a:chOff x="3791974" y="831523"/>
                <a:chExt cx="4137612" cy="2024501"/>
              </a:xfrm>
            </p:grpSpPr>
            <p:grpSp>
              <p:nvGrpSpPr>
                <p:cNvPr id="41" name="Группа 40"/>
                <p:cNvGrpSpPr/>
                <p:nvPr/>
              </p:nvGrpSpPr>
              <p:grpSpPr>
                <a:xfrm>
                  <a:off x="3791974" y="1357298"/>
                  <a:ext cx="3566108" cy="1498726"/>
                  <a:chOff x="3791974" y="1357298"/>
                  <a:chExt cx="3566108" cy="1498726"/>
                </a:xfrm>
              </p:grpSpPr>
              <p:sp>
                <p:nvSpPr>
                  <p:cNvPr id="43" name="Прямоугольник 42"/>
                  <p:cNvSpPr/>
                  <p:nvPr/>
                </p:nvSpPr>
                <p:spPr>
                  <a:xfrm>
                    <a:off x="4357686" y="1357298"/>
                    <a:ext cx="3000396" cy="121444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3791974" y="2486691"/>
                    <a:ext cx="285752" cy="36933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A</a:t>
                    </a:r>
                    <a:endParaRPr lang="ru-RU" dirty="0"/>
                  </a:p>
                </p:txBody>
              </p:sp>
            </p:grpSp>
            <p:sp>
              <p:nvSpPr>
                <p:cNvPr id="42" name="TextBox 41"/>
                <p:cNvSpPr txBox="1"/>
                <p:nvPr/>
              </p:nvSpPr>
              <p:spPr>
                <a:xfrm>
                  <a:off x="7276990" y="831523"/>
                  <a:ext cx="652596" cy="8051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C</a:t>
                  </a:r>
                  <a:endParaRPr lang="ru-RU" dirty="0"/>
                </a:p>
              </p:txBody>
            </p:sp>
          </p:grpSp>
        </p:grpSp>
        <p:sp>
          <p:nvSpPr>
            <p:cNvPr id="38" name="TextBox 37"/>
            <p:cNvSpPr txBox="1"/>
            <p:nvPr/>
          </p:nvSpPr>
          <p:spPr>
            <a:xfrm>
              <a:off x="7358081" y="2486689"/>
              <a:ext cx="285752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ru-RU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142976" y="3209884"/>
            <a:ext cx="771530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i="1" dirty="0" smtClean="0">
                <a:latin typeface="Century" pitchFamily="18" charset="0"/>
              </a:rPr>
              <a:t>Доказательство:</a:t>
            </a:r>
          </a:p>
          <a:p>
            <a:pPr algn="ctr"/>
            <a:endParaRPr lang="ru-RU" sz="2200" dirty="0" smtClean="0">
              <a:latin typeface="Century" pitchFamily="18" charset="0"/>
            </a:endParaRPr>
          </a:p>
          <a:p>
            <a:pPr marL="342900" indent="-342900"/>
            <a:r>
              <a:rPr lang="ru-RU" sz="2200" dirty="0" smtClean="0">
                <a:latin typeface="Century" pitchFamily="18" charset="0"/>
              </a:rPr>
              <a:t>Достроим прямоугольник до квадрата со стороной </a:t>
            </a:r>
            <a:r>
              <a:rPr lang="en-US" sz="2200" dirty="0" smtClean="0">
                <a:latin typeface="Century" pitchFamily="18" charset="0"/>
              </a:rPr>
              <a:t>a</a:t>
            </a:r>
            <a:r>
              <a:rPr lang="ru-RU" sz="2200" dirty="0" smtClean="0">
                <a:latin typeface="Century" pitchFamily="18" charset="0"/>
              </a:rPr>
              <a:t> +</a:t>
            </a:r>
            <a:r>
              <a:rPr lang="en-US" sz="2200" dirty="0" smtClean="0">
                <a:latin typeface="Century" pitchFamily="18" charset="0"/>
              </a:rPr>
              <a:t> b</a:t>
            </a:r>
            <a:endParaRPr lang="ru-RU" sz="2200" dirty="0" smtClean="0">
              <a:latin typeface="Century" pitchFamily="18" charset="0"/>
            </a:endParaRPr>
          </a:p>
          <a:p>
            <a:pPr marL="342900" indent="-342900"/>
            <a:r>
              <a:rPr lang="en-US" sz="2200" dirty="0" smtClean="0">
                <a:latin typeface="Century" pitchFamily="18" charset="0"/>
              </a:rPr>
              <a:t>S</a:t>
            </a:r>
            <a:r>
              <a:rPr lang="ru-RU" sz="2200" baseline="-25000" dirty="0" smtClean="0">
                <a:latin typeface="Century" pitchFamily="18" charset="0"/>
              </a:rPr>
              <a:t>квадрата</a:t>
            </a:r>
            <a:r>
              <a:rPr lang="ru-RU" sz="2200" dirty="0" smtClean="0">
                <a:latin typeface="Century" pitchFamily="18" charset="0"/>
              </a:rPr>
              <a:t> = (</a:t>
            </a:r>
            <a:r>
              <a:rPr lang="en-US" sz="2200" dirty="0" smtClean="0">
                <a:latin typeface="Century" pitchFamily="18" charset="0"/>
              </a:rPr>
              <a:t>a + b)</a:t>
            </a:r>
            <a:r>
              <a:rPr lang="en-US" sz="2200" baseline="30000" dirty="0" smtClean="0">
                <a:latin typeface="Century" pitchFamily="18" charset="0"/>
              </a:rPr>
              <a:t>2</a:t>
            </a:r>
            <a:r>
              <a:rPr lang="en-US" sz="2200" dirty="0" smtClean="0">
                <a:latin typeface="Century" pitchFamily="18" charset="0"/>
              </a:rPr>
              <a:t> (</a:t>
            </a:r>
            <a:r>
              <a:rPr lang="ru-RU" sz="2200" dirty="0" smtClean="0">
                <a:latin typeface="Century" pitchFamily="18" charset="0"/>
              </a:rPr>
              <a:t>свойство 3)</a:t>
            </a:r>
          </a:p>
          <a:p>
            <a:pPr marL="342900" indent="-342900"/>
            <a:r>
              <a:rPr lang="en-US" sz="2200" dirty="0" smtClean="0">
                <a:latin typeface="Century" pitchFamily="18" charset="0"/>
              </a:rPr>
              <a:t>S</a:t>
            </a:r>
            <a:r>
              <a:rPr lang="ru-RU" sz="2200" baseline="-25000" dirty="0" smtClean="0">
                <a:latin typeface="Century" pitchFamily="18" charset="0"/>
              </a:rPr>
              <a:t>квадрата</a:t>
            </a:r>
            <a:r>
              <a:rPr lang="ru-RU" sz="2200" dirty="0" smtClean="0">
                <a:latin typeface="Century" pitchFamily="18" charset="0"/>
              </a:rPr>
              <a:t> = </a:t>
            </a:r>
            <a:r>
              <a:rPr lang="en-US" sz="2200" dirty="0" smtClean="0">
                <a:latin typeface="Century" pitchFamily="18" charset="0"/>
              </a:rPr>
              <a:t>S</a:t>
            </a:r>
            <a:r>
              <a:rPr lang="en-US" sz="2200" baseline="-25000" dirty="0" smtClean="0">
                <a:latin typeface="Century" pitchFamily="18" charset="0"/>
              </a:rPr>
              <a:t>1</a:t>
            </a:r>
            <a:r>
              <a:rPr lang="en-US" sz="2200" dirty="0" smtClean="0">
                <a:latin typeface="Century" pitchFamily="18" charset="0"/>
              </a:rPr>
              <a:t> + S</a:t>
            </a:r>
            <a:r>
              <a:rPr lang="en-US" sz="2200" baseline="-25000" dirty="0" smtClean="0">
                <a:latin typeface="Century" pitchFamily="18" charset="0"/>
              </a:rPr>
              <a:t>2</a:t>
            </a:r>
            <a:r>
              <a:rPr lang="en-US" sz="2200" dirty="0" smtClean="0">
                <a:latin typeface="Century" pitchFamily="18" charset="0"/>
              </a:rPr>
              <a:t> + S</a:t>
            </a:r>
            <a:r>
              <a:rPr lang="en-US" sz="2200" baseline="-25000" dirty="0" smtClean="0">
                <a:latin typeface="Century" pitchFamily="18" charset="0"/>
              </a:rPr>
              <a:t>3</a:t>
            </a:r>
            <a:r>
              <a:rPr lang="en-US" sz="2200" dirty="0" smtClean="0">
                <a:latin typeface="Century" pitchFamily="18" charset="0"/>
              </a:rPr>
              <a:t> + S</a:t>
            </a:r>
            <a:r>
              <a:rPr lang="en-US" sz="2200" baseline="-25000" dirty="0" smtClean="0">
                <a:latin typeface="Century" pitchFamily="18" charset="0"/>
              </a:rPr>
              <a:t>4</a:t>
            </a:r>
            <a:r>
              <a:rPr lang="en-US" sz="2200" dirty="0" smtClean="0">
                <a:latin typeface="Century" pitchFamily="18" charset="0"/>
              </a:rPr>
              <a:t> = </a:t>
            </a:r>
            <a:r>
              <a:rPr lang="en-US" sz="2200" dirty="0" smtClean="0">
                <a:latin typeface="Century" pitchFamily="18" charset="0"/>
              </a:rPr>
              <a:t>S</a:t>
            </a:r>
            <a:r>
              <a:rPr lang="ru-RU" sz="2200" baseline="-25000" dirty="0" err="1" smtClean="0">
                <a:latin typeface="Century" pitchFamily="18" charset="0"/>
              </a:rPr>
              <a:t>прямоуг</a:t>
            </a:r>
            <a:r>
              <a:rPr lang="ru-RU" sz="2200" baseline="-25000" dirty="0" smtClean="0">
                <a:latin typeface="Century" pitchFamily="18" charset="0"/>
              </a:rPr>
              <a:t>.</a:t>
            </a:r>
            <a:r>
              <a:rPr lang="en-US" sz="2200" dirty="0" smtClean="0">
                <a:latin typeface="Century" pitchFamily="18" charset="0"/>
              </a:rPr>
              <a:t> </a:t>
            </a:r>
            <a:r>
              <a:rPr lang="en-US" sz="2200" dirty="0" smtClean="0">
                <a:latin typeface="Century" pitchFamily="18" charset="0"/>
              </a:rPr>
              <a:t>+ b</a:t>
            </a:r>
            <a:r>
              <a:rPr lang="en-US" sz="2200" baseline="30000" dirty="0" smtClean="0">
                <a:latin typeface="Century" pitchFamily="18" charset="0"/>
              </a:rPr>
              <a:t>2</a:t>
            </a:r>
            <a:r>
              <a:rPr lang="en-US" sz="2200" dirty="0" smtClean="0">
                <a:latin typeface="Century" pitchFamily="18" charset="0"/>
              </a:rPr>
              <a:t> + </a:t>
            </a:r>
            <a:r>
              <a:rPr lang="en-US" sz="2200" dirty="0" smtClean="0">
                <a:latin typeface="Century" pitchFamily="18" charset="0"/>
              </a:rPr>
              <a:t>S</a:t>
            </a:r>
            <a:r>
              <a:rPr lang="ru-RU" sz="2200" baseline="-25000" dirty="0" smtClean="0">
                <a:latin typeface="Century" pitchFamily="18" charset="0"/>
              </a:rPr>
              <a:t> </a:t>
            </a:r>
            <a:r>
              <a:rPr lang="ru-RU" sz="2200" baseline="-25000" dirty="0" err="1" smtClean="0">
                <a:latin typeface="Century" pitchFamily="18" charset="0"/>
              </a:rPr>
              <a:t>прямоуг</a:t>
            </a:r>
            <a:r>
              <a:rPr lang="ru-RU" sz="2200" baseline="-25000" dirty="0" smtClean="0">
                <a:latin typeface="Century" pitchFamily="18" charset="0"/>
              </a:rPr>
              <a:t>.</a:t>
            </a:r>
            <a:r>
              <a:rPr lang="en-US" sz="2200" dirty="0" smtClean="0">
                <a:latin typeface="Century" pitchFamily="18" charset="0"/>
              </a:rPr>
              <a:t> </a:t>
            </a:r>
            <a:r>
              <a:rPr lang="en-US" sz="2200" dirty="0" smtClean="0">
                <a:latin typeface="Century" pitchFamily="18" charset="0"/>
              </a:rPr>
              <a:t>+ a</a:t>
            </a:r>
            <a:r>
              <a:rPr lang="en-US" sz="2200" baseline="30000" dirty="0" smtClean="0">
                <a:latin typeface="Century" pitchFamily="18" charset="0"/>
              </a:rPr>
              <a:t>2</a:t>
            </a:r>
            <a:r>
              <a:rPr lang="en-US" sz="2200" dirty="0" smtClean="0">
                <a:latin typeface="Century" pitchFamily="18" charset="0"/>
              </a:rPr>
              <a:t> = </a:t>
            </a:r>
            <a:endParaRPr lang="ru-RU" sz="2200" dirty="0" smtClean="0">
              <a:latin typeface="Century" pitchFamily="18" charset="0"/>
            </a:endParaRPr>
          </a:p>
          <a:p>
            <a:pPr marL="342900" indent="-342900"/>
            <a:r>
              <a:rPr lang="ru-RU" sz="2200" dirty="0" smtClean="0">
                <a:latin typeface="Century" pitchFamily="18" charset="0"/>
              </a:rPr>
              <a:t>		= </a:t>
            </a:r>
            <a:r>
              <a:rPr lang="en-US" sz="2200" dirty="0" smtClean="0">
                <a:latin typeface="Century" pitchFamily="18" charset="0"/>
              </a:rPr>
              <a:t>a</a:t>
            </a:r>
            <a:r>
              <a:rPr lang="en-US" sz="2200" baseline="30000" dirty="0" smtClean="0">
                <a:latin typeface="Century" pitchFamily="18" charset="0"/>
              </a:rPr>
              <a:t>2</a:t>
            </a:r>
            <a:r>
              <a:rPr lang="en-US" sz="2200" dirty="0" smtClean="0">
                <a:latin typeface="Century" pitchFamily="18" charset="0"/>
              </a:rPr>
              <a:t> </a:t>
            </a:r>
            <a:r>
              <a:rPr lang="en-US" sz="2200" dirty="0" smtClean="0">
                <a:latin typeface="Century" pitchFamily="18" charset="0"/>
              </a:rPr>
              <a:t>+ 2S + b</a:t>
            </a:r>
            <a:r>
              <a:rPr lang="en-US" sz="2200" baseline="30000" dirty="0" smtClean="0">
                <a:latin typeface="Century" pitchFamily="18" charset="0"/>
              </a:rPr>
              <a:t>2 </a:t>
            </a:r>
            <a:r>
              <a:rPr lang="en-US" sz="2200" dirty="0" smtClean="0">
                <a:latin typeface="Century" pitchFamily="18" charset="0"/>
              </a:rPr>
              <a:t> </a:t>
            </a:r>
            <a:r>
              <a:rPr lang="ru-RU" sz="2200" dirty="0" smtClean="0">
                <a:latin typeface="Century" pitchFamily="18" charset="0"/>
              </a:rPr>
              <a:t>(свойство 2)</a:t>
            </a:r>
            <a:endParaRPr lang="en-US" sz="2200" dirty="0" smtClean="0">
              <a:latin typeface="Century" pitchFamily="18" charset="0"/>
            </a:endParaRPr>
          </a:p>
          <a:p>
            <a:pPr marL="342900" indent="-342900"/>
            <a:r>
              <a:rPr lang="ru-RU" sz="2200" dirty="0" smtClean="0">
                <a:latin typeface="Century" pitchFamily="18" charset="0"/>
              </a:rPr>
              <a:t>Т.о. </a:t>
            </a:r>
            <a:r>
              <a:rPr lang="en-US" sz="2200" dirty="0" smtClean="0">
                <a:latin typeface="Century" pitchFamily="18" charset="0"/>
              </a:rPr>
              <a:t>  a</a:t>
            </a:r>
            <a:r>
              <a:rPr lang="en-US" sz="2200" baseline="30000" dirty="0" smtClean="0">
                <a:latin typeface="Century" pitchFamily="18" charset="0"/>
              </a:rPr>
              <a:t>2</a:t>
            </a:r>
            <a:r>
              <a:rPr lang="en-US" sz="2200" dirty="0" smtClean="0">
                <a:latin typeface="Century" pitchFamily="18" charset="0"/>
              </a:rPr>
              <a:t> + 2S + b</a:t>
            </a:r>
            <a:r>
              <a:rPr lang="en-US" sz="2200" baseline="30000" dirty="0" smtClean="0">
                <a:latin typeface="Century" pitchFamily="18" charset="0"/>
              </a:rPr>
              <a:t>2 </a:t>
            </a:r>
            <a:r>
              <a:rPr lang="ru-RU" sz="2200" dirty="0" smtClean="0">
                <a:latin typeface="Century" pitchFamily="18" charset="0"/>
              </a:rPr>
              <a:t>= (</a:t>
            </a:r>
            <a:r>
              <a:rPr lang="en-US" sz="2200" dirty="0" smtClean="0">
                <a:latin typeface="Century" pitchFamily="18" charset="0"/>
              </a:rPr>
              <a:t>a + b)</a:t>
            </a:r>
            <a:r>
              <a:rPr lang="en-US" sz="2200" baseline="30000" dirty="0" smtClean="0">
                <a:latin typeface="Century" pitchFamily="18" charset="0"/>
              </a:rPr>
              <a:t>2</a:t>
            </a:r>
            <a:r>
              <a:rPr lang="en-US" sz="2200" dirty="0" smtClean="0">
                <a:latin typeface="Century" pitchFamily="18" charset="0"/>
              </a:rPr>
              <a:t> </a:t>
            </a:r>
            <a:endParaRPr lang="ru-RU" sz="2200" baseline="30000" dirty="0" smtClean="0">
              <a:latin typeface="Century" pitchFamily="18" charset="0"/>
            </a:endParaRPr>
          </a:p>
          <a:p>
            <a:pPr marL="342900" indent="-342900"/>
            <a:r>
              <a:rPr lang="ru-RU" sz="2200" dirty="0" smtClean="0">
                <a:latin typeface="Century" pitchFamily="18" charset="0"/>
              </a:rPr>
              <a:t>	   </a:t>
            </a:r>
            <a:r>
              <a:rPr lang="en-US" sz="2200" dirty="0" smtClean="0">
                <a:latin typeface="Century" pitchFamily="18" charset="0"/>
              </a:rPr>
              <a:t>a</a:t>
            </a:r>
            <a:r>
              <a:rPr lang="en-US" sz="2200" baseline="30000" dirty="0" smtClean="0">
                <a:latin typeface="Century" pitchFamily="18" charset="0"/>
              </a:rPr>
              <a:t>2</a:t>
            </a:r>
            <a:r>
              <a:rPr lang="en-US" sz="2200" dirty="0" smtClean="0">
                <a:latin typeface="Century" pitchFamily="18" charset="0"/>
              </a:rPr>
              <a:t> + 2S + b</a:t>
            </a:r>
            <a:r>
              <a:rPr lang="en-US" sz="2200" baseline="30000" dirty="0" smtClean="0">
                <a:latin typeface="Century" pitchFamily="18" charset="0"/>
              </a:rPr>
              <a:t>2  </a:t>
            </a:r>
            <a:r>
              <a:rPr lang="ru-RU" sz="2200" dirty="0" smtClean="0">
                <a:latin typeface="Century" pitchFamily="18" charset="0"/>
              </a:rPr>
              <a:t>=</a:t>
            </a:r>
            <a:r>
              <a:rPr lang="en-US" sz="2200" dirty="0" smtClean="0">
                <a:latin typeface="Century" pitchFamily="18" charset="0"/>
              </a:rPr>
              <a:t> a</a:t>
            </a:r>
            <a:r>
              <a:rPr lang="en-US" sz="2200" baseline="30000" dirty="0" smtClean="0">
                <a:latin typeface="Century" pitchFamily="18" charset="0"/>
              </a:rPr>
              <a:t>2</a:t>
            </a:r>
            <a:r>
              <a:rPr lang="en-US" sz="2200" dirty="0" smtClean="0">
                <a:latin typeface="Century" pitchFamily="18" charset="0"/>
              </a:rPr>
              <a:t> + </a:t>
            </a:r>
            <a:r>
              <a:rPr lang="ru-RU" sz="2200" dirty="0" smtClean="0">
                <a:latin typeface="Century" pitchFamily="18" charset="0"/>
              </a:rPr>
              <a:t>2</a:t>
            </a:r>
            <a:r>
              <a:rPr lang="en-US" sz="2200" dirty="0" err="1" smtClean="0">
                <a:latin typeface="Century" pitchFamily="18" charset="0"/>
              </a:rPr>
              <a:t>ab</a:t>
            </a:r>
            <a:r>
              <a:rPr lang="en-US" sz="2200" dirty="0" smtClean="0">
                <a:latin typeface="Century" pitchFamily="18" charset="0"/>
              </a:rPr>
              <a:t> + b</a:t>
            </a:r>
            <a:r>
              <a:rPr lang="en-US" sz="2200" baseline="30000" dirty="0" smtClean="0">
                <a:latin typeface="Century" pitchFamily="18" charset="0"/>
              </a:rPr>
              <a:t>2</a:t>
            </a:r>
          </a:p>
          <a:p>
            <a:pPr marL="342900" indent="-342900"/>
            <a:r>
              <a:rPr lang="ru-RU" sz="2200" dirty="0" smtClean="0">
                <a:latin typeface="Century" pitchFamily="18" charset="0"/>
              </a:rPr>
              <a:t>		         </a:t>
            </a:r>
            <a:r>
              <a:rPr lang="en-US" sz="2200" dirty="0" smtClean="0">
                <a:latin typeface="Century" pitchFamily="18" charset="0"/>
              </a:rPr>
              <a:t>2S = </a:t>
            </a:r>
            <a:r>
              <a:rPr lang="ru-RU" sz="2200" dirty="0" smtClean="0">
                <a:latin typeface="Century" pitchFamily="18" charset="0"/>
              </a:rPr>
              <a:t>2</a:t>
            </a:r>
            <a:r>
              <a:rPr lang="en-US" sz="2200" dirty="0" err="1" smtClean="0">
                <a:latin typeface="Century" pitchFamily="18" charset="0"/>
              </a:rPr>
              <a:t>ab</a:t>
            </a:r>
            <a:r>
              <a:rPr lang="en-US" sz="2200" dirty="0" smtClean="0">
                <a:latin typeface="Century" pitchFamily="18" charset="0"/>
              </a:rPr>
              <a:t> </a:t>
            </a:r>
          </a:p>
          <a:p>
            <a:pPr marL="342900" indent="-342900"/>
            <a:r>
              <a:rPr lang="ru-RU" sz="2200" dirty="0" smtClean="0">
                <a:latin typeface="Century" pitchFamily="18" charset="0"/>
              </a:rPr>
              <a:t>		           </a:t>
            </a:r>
            <a:r>
              <a:rPr lang="en-US" sz="2200" dirty="0" smtClean="0">
                <a:latin typeface="Century" pitchFamily="18" charset="0"/>
              </a:rPr>
              <a:t>S = </a:t>
            </a:r>
            <a:r>
              <a:rPr lang="en-US" sz="2200" dirty="0" err="1" smtClean="0">
                <a:latin typeface="Century" pitchFamily="18" charset="0"/>
              </a:rPr>
              <a:t>ab</a:t>
            </a:r>
            <a:r>
              <a:rPr lang="en-US" sz="2200" dirty="0" smtClean="0">
                <a:latin typeface="Century" pitchFamily="18" charset="0"/>
              </a:rPr>
              <a:t>			</a:t>
            </a:r>
            <a:r>
              <a:rPr lang="ru-RU" sz="2200" dirty="0" smtClean="0">
                <a:latin typeface="Century" pitchFamily="18" charset="0"/>
              </a:rPr>
              <a:t>	</a:t>
            </a:r>
            <a:r>
              <a:rPr lang="ru-RU" sz="2200" dirty="0" err="1" smtClean="0">
                <a:latin typeface="Century" pitchFamily="18" charset="0"/>
              </a:rPr>
              <a:t>чтд</a:t>
            </a:r>
            <a:endParaRPr lang="ru-RU" sz="2200" dirty="0">
              <a:latin typeface="Century" pitchFamily="18" charset="0"/>
            </a:endParaRPr>
          </a:p>
        </p:txBody>
      </p:sp>
      <p:grpSp>
        <p:nvGrpSpPr>
          <p:cNvPr id="68" name="Группа 67"/>
          <p:cNvGrpSpPr/>
          <p:nvPr/>
        </p:nvGrpSpPr>
        <p:grpSpPr>
          <a:xfrm>
            <a:off x="5857884" y="987966"/>
            <a:ext cx="2143140" cy="2167424"/>
            <a:chOff x="5857884" y="987966"/>
            <a:chExt cx="2143140" cy="2167424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6143636" y="1071546"/>
              <a:ext cx="1643868" cy="1800000"/>
              <a:chOff x="6142842" y="1071546"/>
              <a:chExt cx="1643868" cy="1800000"/>
            </a:xfrm>
          </p:grpSpPr>
          <p:grpSp>
            <p:nvGrpSpPr>
              <p:cNvPr id="64" name="Группа 63"/>
              <p:cNvGrpSpPr/>
              <p:nvPr/>
            </p:nvGrpSpPr>
            <p:grpSpPr>
              <a:xfrm>
                <a:off x="6142842" y="1071546"/>
                <a:ext cx="1643868" cy="1800000"/>
                <a:chOff x="6142842" y="1071546"/>
                <a:chExt cx="1643868" cy="1800000"/>
              </a:xfrm>
            </p:grpSpPr>
            <p:grpSp>
              <p:nvGrpSpPr>
                <p:cNvPr id="63" name="Группа 62"/>
                <p:cNvGrpSpPr/>
                <p:nvPr/>
              </p:nvGrpSpPr>
              <p:grpSpPr>
                <a:xfrm>
                  <a:off x="6142842" y="1071546"/>
                  <a:ext cx="1643868" cy="1800000"/>
                  <a:chOff x="6142842" y="1071546"/>
                  <a:chExt cx="1643868" cy="1800000"/>
                </a:xfrm>
              </p:grpSpPr>
              <p:grpSp>
                <p:nvGrpSpPr>
                  <p:cNvPr id="62" name="Группа 61"/>
                  <p:cNvGrpSpPr/>
                  <p:nvPr/>
                </p:nvGrpSpPr>
                <p:grpSpPr>
                  <a:xfrm>
                    <a:off x="6142842" y="1071546"/>
                    <a:ext cx="1643868" cy="1800000"/>
                    <a:chOff x="6142842" y="1071546"/>
                    <a:chExt cx="1643868" cy="1800000"/>
                  </a:xfrm>
                </p:grpSpPr>
                <p:grpSp>
                  <p:nvGrpSpPr>
                    <p:cNvPr id="27" name="Группа 26"/>
                    <p:cNvGrpSpPr/>
                    <p:nvPr/>
                  </p:nvGrpSpPr>
                  <p:grpSpPr>
                    <a:xfrm>
                      <a:off x="6142842" y="1071546"/>
                      <a:ext cx="1643868" cy="1800000"/>
                      <a:chOff x="4142578" y="1071546"/>
                      <a:chExt cx="1800794" cy="1800000"/>
                    </a:xfrm>
                  </p:grpSpPr>
                  <p:sp>
                    <p:nvSpPr>
                      <p:cNvPr id="18" name="Прямоугольник 17"/>
                      <p:cNvSpPr/>
                      <p:nvPr/>
                    </p:nvSpPr>
                    <p:spPr>
                      <a:xfrm>
                        <a:off x="4143372" y="1071546"/>
                        <a:ext cx="1800000" cy="1800000"/>
                      </a:xfrm>
                      <a:prstGeom prst="rect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4" name="Прямоугольник 3"/>
                      <p:cNvSpPr/>
                      <p:nvPr/>
                    </p:nvSpPr>
                    <p:spPr>
                      <a:xfrm>
                        <a:off x="4149388" y="2312865"/>
                        <a:ext cx="1168575" cy="5571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cxnSp>
                    <p:nvCxnSpPr>
                      <p:cNvPr id="15" name="Прямая соединительная линия 14"/>
                      <p:cNvCxnSpPr/>
                      <p:nvPr/>
                    </p:nvCxnSpPr>
                    <p:spPr>
                      <a:xfrm rot="5400000" flipH="1" flipV="1">
                        <a:off x="3536149" y="1678769"/>
                        <a:ext cx="1214446" cy="1588"/>
                      </a:xfrm>
                      <a:prstGeom prst="line">
                        <a:avLst/>
                      </a:prstGeom>
                      <a:ln w="28575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7" name="Прямая соединительная линия 16"/>
                      <p:cNvCxnSpPr/>
                      <p:nvPr/>
                    </p:nvCxnSpPr>
                    <p:spPr>
                      <a:xfrm>
                        <a:off x="5357818" y="2857496"/>
                        <a:ext cx="571504" cy="1588"/>
                      </a:xfrm>
                      <a:prstGeom prst="line">
                        <a:avLst/>
                      </a:prstGeom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" name="Прямая соединительная линия 21"/>
                      <p:cNvCxnSpPr/>
                      <p:nvPr/>
                    </p:nvCxnSpPr>
                    <p:spPr>
                      <a:xfrm rot="5400000" flipH="1" flipV="1">
                        <a:off x="4678363" y="1678769"/>
                        <a:ext cx="1215240" cy="794"/>
                      </a:xfrm>
                      <a:prstGeom prst="line">
                        <a:avLst/>
                      </a:prstGeom>
                      <a:ln w="28575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6" name="Прямая соединительная линия 25"/>
                      <p:cNvCxnSpPr/>
                      <p:nvPr/>
                    </p:nvCxnSpPr>
                    <p:spPr>
                      <a:xfrm>
                        <a:off x="5357818" y="2355842"/>
                        <a:ext cx="571504" cy="1588"/>
                      </a:xfrm>
                      <a:prstGeom prst="line">
                        <a:avLst/>
                      </a:prstGeom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59" name="TextBox 58"/>
                    <p:cNvSpPr txBox="1"/>
                    <p:nvPr/>
                  </p:nvSpPr>
                  <p:spPr>
                    <a:xfrm>
                      <a:off x="6500826" y="1500174"/>
                      <a:ext cx="35719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sp>
                <p:nvSpPr>
                  <p:cNvPr id="60" name="TextBox 59"/>
                  <p:cNvSpPr txBox="1"/>
                  <p:nvPr/>
                </p:nvSpPr>
                <p:spPr>
                  <a:xfrm>
                    <a:off x="7358082" y="1500174"/>
                    <a:ext cx="35719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ru-RU" b="1" dirty="0" smtClean="0">
                        <a:solidFill>
                          <a:srgbClr val="FF0000"/>
                        </a:solidFill>
                      </a:rPr>
                      <a:t>3</a:t>
                    </a:r>
                    <a:endParaRPr lang="ru-RU" b="1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358082" y="2428868"/>
                  <a:ext cx="35719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b="1" dirty="0" smtClean="0">
                      <a:solidFill>
                        <a:srgbClr val="FF0000"/>
                      </a:solidFill>
                    </a:rPr>
                    <a:t>4</a:t>
                  </a:r>
                  <a:endParaRPr lang="ru-RU" b="1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58" name="TextBox 57"/>
              <p:cNvSpPr txBox="1"/>
              <p:nvPr/>
            </p:nvSpPr>
            <p:spPr>
              <a:xfrm>
                <a:off x="6500826" y="2428868"/>
                <a:ext cx="3571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>
                    <a:solidFill>
                      <a:srgbClr val="FF0000"/>
                    </a:solidFill>
                  </a:rPr>
                  <a:t>1</a:t>
                </a:r>
                <a:endParaRPr lang="ru-RU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67" name="Группа 66"/>
            <p:cNvGrpSpPr/>
            <p:nvPr/>
          </p:nvGrpSpPr>
          <p:grpSpPr>
            <a:xfrm>
              <a:off x="5857884" y="987966"/>
              <a:ext cx="2143140" cy="2167424"/>
              <a:chOff x="5857884" y="987966"/>
              <a:chExt cx="2143140" cy="2167424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5857884" y="2357430"/>
                <a:ext cx="214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а</a:t>
                </a:r>
                <a:endParaRPr lang="ru-RU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929454" y="2357430"/>
                <a:ext cx="214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а</a:t>
                </a:r>
                <a:endParaRPr lang="ru-RU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7786710" y="2357430"/>
                <a:ext cx="214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а</a:t>
                </a:r>
                <a:endParaRPr lang="ru-RU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7358082" y="2786058"/>
                <a:ext cx="214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а</a:t>
                </a:r>
                <a:endParaRPr lang="ru-RU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7358082" y="2000240"/>
                <a:ext cx="214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а</a:t>
                </a:r>
                <a:endParaRPr lang="ru-RU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7358082" y="987966"/>
                <a:ext cx="214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а</a:t>
                </a:r>
                <a:endParaRPr lang="ru-RU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7786710" y="1571612"/>
                <a:ext cx="214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ru-RU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5857884" y="1500174"/>
                <a:ext cx="214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ru-RU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6929454" y="1500174"/>
                <a:ext cx="214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ru-RU" dirty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6500826" y="1000108"/>
                <a:ext cx="214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ru-RU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500826" y="2000240"/>
                <a:ext cx="214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ru-RU" dirty="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6572264" y="2786058"/>
                <a:ext cx="214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ru-RU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Century" pitchFamily="18" charset="0"/>
              </a:rPr>
              <a:t>Решить устно</a:t>
            </a:r>
          </a:p>
          <a:p>
            <a:endParaRPr lang="ru-RU" sz="2400" b="1" dirty="0" smtClean="0">
              <a:latin typeface="Century" pitchFamily="18" charset="0"/>
            </a:endParaRPr>
          </a:p>
          <a:p>
            <a:r>
              <a:rPr lang="ru-RU" sz="2400" b="1" dirty="0" smtClean="0">
                <a:latin typeface="Century" pitchFamily="18" charset="0"/>
              </a:rPr>
              <a:t>№ 1. Площадь пятиугольника А</a:t>
            </a:r>
            <a:r>
              <a:rPr lang="en-US" sz="2400" b="1" dirty="0" smtClean="0">
                <a:latin typeface="Century" pitchFamily="18" charset="0"/>
              </a:rPr>
              <a:t>BCOD</a:t>
            </a:r>
            <a:r>
              <a:rPr lang="ru-RU" sz="2400" b="1" dirty="0" smtClean="0">
                <a:latin typeface="Century" pitchFamily="18" charset="0"/>
              </a:rPr>
              <a:t> </a:t>
            </a:r>
            <a:r>
              <a:rPr lang="ru-RU" sz="2400" b="1" dirty="0" smtClean="0">
                <a:latin typeface="Century" pitchFamily="18" charset="0"/>
              </a:rPr>
              <a:t>равна 48 см</a:t>
            </a:r>
            <a:r>
              <a:rPr lang="ru-RU" sz="2400" b="1" baseline="30000" dirty="0" smtClean="0">
                <a:latin typeface="Century" pitchFamily="18" charset="0"/>
              </a:rPr>
              <a:t>2</a:t>
            </a:r>
            <a:r>
              <a:rPr lang="ru-RU" sz="2400" b="1" dirty="0" smtClean="0">
                <a:latin typeface="Century" pitchFamily="18" charset="0"/>
              </a:rPr>
              <a:t>. Найдите площадь и периметр квадрата АВС</a:t>
            </a:r>
            <a:r>
              <a:rPr lang="en-US" sz="2400" b="1" dirty="0" smtClean="0">
                <a:latin typeface="Century" pitchFamily="18" charset="0"/>
              </a:rPr>
              <a:t>D</a:t>
            </a:r>
            <a:endParaRPr lang="ru-RU" sz="2400" b="1" dirty="0" smtClean="0">
              <a:latin typeface="Century" pitchFamily="18" charset="0"/>
            </a:endParaRP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427" t="54221" r="35795" b="5354"/>
          <a:stretch/>
        </p:blipFill>
        <p:spPr>
          <a:xfrm>
            <a:off x="2428860" y="1785926"/>
            <a:ext cx="3786214" cy="330080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5500702"/>
            <a:ext cx="865333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8">
              <a:buAutoNum type="arabicParenR"/>
            </a:pPr>
            <a:r>
              <a:rPr lang="ru-RU" sz="2400" b="1" dirty="0" smtClean="0">
                <a:latin typeface="Century" pitchFamily="18" charset="0"/>
              </a:rPr>
              <a:t>  </a:t>
            </a:r>
            <a:r>
              <a:rPr lang="en-US" sz="2400" b="1" dirty="0" smtClean="0">
                <a:latin typeface="Century" pitchFamily="18" charset="0"/>
              </a:rPr>
              <a:t>S</a:t>
            </a:r>
            <a:r>
              <a:rPr lang="ru-RU" sz="2400" b="1" baseline="-25000" dirty="0" smtClean="0">
                <a:latin typeface="Century" pitchFamily="18" charset="0"/>
              </a:rPr>
              <a:t>АВО</a:t>
            </a:r>
            <a:r>
              <a:rPr lang="ru-RU" sz="2400" b="1" dirty="0" smtClean="0">
                <a:latin typeface="Century" pitchFamily="18" charset="0"/>
              </a:rPr>
              <a:t> </a:t>
            </a:r>
            <a:r>
              <a:rPr lang="ru-RU" sz="2400" b="1" dirty="0" smtClean="0">
                <a:latin typeface="Century" pitchFamily="18" charset="0"/>
              </a:rPr>
              <a:t>= 48 : 3 </a:t>
            </a:r>
            <a:r>
              <a:rPr lang="ru-RU" sz="2400" b="1" dirty="0" smtClean="0">
                <a:latin typeface="Century" pitchFamily="18" charset="0"/>
              </a:rPr>
              <a:t>= 16 см</a:t>
            </a:r>
            <a:r>
              <a:rPr lang="ru-RU" sz="2400" b="1" baseline="30000" dirty="0" smtClean="0">
                <a:latin typeface="Century" pitchFamily="18" charset="0"/>
              </a:rPr>
              <a:t>2   </a:t>
            </a:r>
            <a:r>
              <a:rPr lang="ru-RU" sz="2400" b="1" dirty="0" smtClean="0">
                <a:latin typeface="Century" pitchFamily="18" charset="0"/>
              </a:rPr>
              <a:t>   </a:t>
            </a:r>
            <a:r>
              <a:rPr lang="en-US" sz="2400" b="1" dirty="0" smtClean="0">
                <a:latin typeface="Century" pitchFamily="18" charset="0"/>
              </a:rPr>
              <a:t>S</a:t>
            </a:r>
            <a:r>
              <a:rPr lang="ru-RU" sz="2400" b="1" baseline="-25000" dirty="0" smtClean="0">
                <a:latin typeface="Century" pitchFamily="18" charset="0"/>
              </a:rPr>
              <a:t>АВС</a:t>
            </a:r>
            <a:r>
              <a:rPr lang="en-US" sz="2400" b="1" baseline="-25000" dirty="0" smtClean="0">
                <a:latin typeface="Century" pitchFamily="18" charset="0"/>
              </a:rPr>
              <a:t>D</a:t>
            </a:r>
            <a:r>
              <a:rPr lang="ru-RU" sz="2400" b="1" dirty="0" smtClean="0">
                <a:latin typeface="Century" pitchFamily="18" charset="0"/>
              </a:rPr>
              <a:t> = </a:t>
            </a:r>
            <a:r>
              <a:rPr lang="ru-RU" sz="2400" b="1" dirty="0" smtClean="0">
                <a:latin typeface="Century" pitchFamily="18" charset="0"/>
              </a:rPr>
              <a:t>16 </a:t>
            </a:r>
            <a:r>
              <a:rPr lang="ru-RU" sz="2400" b="1" dirty="0" smtClean="0">
                <a:latin typeface="Century" pitchFamily="18" charset="0"/>
                <a:sym typeface="Symbol"/>
              </a:rPr>
              <a:t></a:t>
            </a:r>
            <a:r>
              <a:rPr lang="ru-RU" sz="2400" b="1" dirty="0" smtClean="0">
                <a:latin typeface="Century" pitchFamily="18" charset="0"/>
              </a:rPr>
              <a:t> </a:t>
            </a:r>
            <a:r>
              <a:rPr lang="ru-RU" sz="2400" b="1" dirty="0" smtClean="0">
                <a:latin typeface="Century" pitchFamily="18" charset="0"/>
              </a:rPr>
              <a:t>4 = 64 </a:t>
            </a:r>
            <a:r>
              <a:rPr lang="ru-RU" sz="2400" b="1" dirty="0" smtClean="0">
                <a:latin typeface="Century" pitchFamily="18" charset="0"/>
              </a:rPr>
              <a:t>см</a:t>
            </a:r>
            <a:r>
              <a:rPr lang="ru-RU" sz="2400" b="1" baseline="30000" dirty="0" smtClean="0">
                <a:latin typeface="Century" pitchFamily="18" charset="0"/>
              </a:rPr>
              <a:t>2</a:t>
            </a:r>
          </a:p>
          <a:p>
            <a:pPr marL="0" lvl="8"/>
            <a:endParaRPr lang="ru-RU" sz="2400" b="1" baseline="30000" dirty="0" smtClean="0">
              <a:latin typeface="Century" pitchFamily="18" charset="0"/>
            </a:endParaRPr>
          </a:p>
          <a:p>
            <a:pPr marL="457200" lvl="8" indent="-457200"/>
            <a:r>
              <a:rPr lang="ru-RU" sz="2400" b="1" baseline="30000" dirty="0" smtClean="0">
                <a:latin typeface="Century" pitchFamily="18" charset="0"/>
              </a:rPr>
              <a:t> </a:t>
            </a:r>
            <a:r>
              <a:rPr lang="ru-RU" sz="2400" b="1" dirty="0" smtClean="0">
                <a:latin typeface="Century" pitchFamily="18" charset="0"/>
              </a:rPr>
              <a:t>2) Следовательно </a:t>
            </a:r>
            <a:r>
              <a:rPr lang="ru-RU" sz="2400" b="1" dirty="0" smtClean="0">
                <a:latin typeface="Century" pitchFamily="18" charset="0"/>
              </a:rPr>
              <a:t>АВ = 8 см, поэтому </a:t>
            </a:r>
            <a:r>
              <a:rPr lang="en-US" sz="2400" b="1" dirty="0" smtClean="0">
                <a:latin typeface="Century" pitchFamily="18" charset="0"/>
              </a:rPr>
              <a:t>P</a:t>
            </a:r>
            <a:r>
              <a:rPr lang="ru-RU" sz="2400" b="1" baseline="-25000" dirty="0" smtClean="0">
                <a:latin typeface="Century" pitchFamily="18" charset="0"/>
              </a:rPr>
              <a:t>АВС</a:t>
            </a:r>
            <a:r>
              <a:rPr lang="en-US" sz="2400" b="1" baseline="-25000" dirty="0" smtClean="0">
                <a:latin typeface="Century" pitchFamily="18" charset="0"/>
              </a:rPr>
              <a:t>D</a:t>
            </a:r>
            <a:r>
              <a:rPr lang="ru-RU" sz="2400" b="1" dirty="0" smtClean="0">
                <a:latin typeface="Century" pitchFamily="18" charset="0"/>
              </a:rPr>
              <a:t> = 8 </a:t>
            </a:r>
            <a:r>
              <a:rPr lang="ru-RU" sz="2400" b="1" dirty="0" smtClean="0">
                <a:latin typeface="Century" pitchFamily="18" charset="0"/>
                <a:sym typeface="Symbol"/>
              </a:rPr>
              <a:t></a:t>
            </a:r>
            <a:r>
              <a:rPr lang="ru-RU" sz="2400" b="1" dirty="0" smtClean="0">
                <a:latin typeface="Century" pitchFamily="18" charset="0"/>
              </a:rPr>
              <a:t> 4 = 32 </a:t>
            </a:r>
            <a:r>
              <a:rPr lang="ru-RU" sz="2400" b="1" dirty="0" smtClean="0">
                <a:latin typeface="Century" pitchFamily="18" charset="0"/>
              </a:rPr>
              <a:t>см</a:t>
            </a:r>
            <a:endParaRPr lang="ru-RU" sz="2400" b="1" dirty="0" smtClean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Century" pitchFamily="18" charset="0"/>
              </a:rPr>
              <a:t>Решить устно</a:t>
            </a:r>
          </a:p>
          <a:p>
            <a:endParaRPr lang="ru-RU" sz="2400" b="1" dirty="0" smtClean="0">
              <a:latin typeface="Century" pitchFamily="18" charset="0"/>
            </a:endParaRPr>
          </a:p>
          <a:p>
            <a:r>
              <a:rPr lang="ru-RU" sz="2400" b="1" dirty="0" smtClean="0">
                <a:latin typeface="Century" pitchFamily="18" charset="0"/>
              </a:rPr>
              <a:t>№ </a:t>
            </a:r>
            <a:r>
              <a:rPr lang="ru-RU" sz="2400" b="1" dirty="0" smtClean="0">
                <a:latin typeface="Century" pitchFamily="18" charset="0"/>
              </a:rPr>
              <a:t>2. Найдите площадь прямоугольника</a:t>
            </a:r>
            <a:endParaRPr lang="ru-RU" sz="2400" b="1" dirty="0" smtClean="0">
              <a:latin typeface="Century" pitchFamily="18" charset="0"/>
            </a:endParaRPr>
          </a:p>
        </p:txBody>
      </p:sp>
      <p:pic>
        <p:nvPicPr>
          <p:cNvPr id="1028" name="Picture 4" descr="http://images.myshared.ru/19/1230498/slide_5.jpg"/>
          <p:cNvPicPr>
            <a:picLocks noChangeAspect="1" noChangeArrowheads="1"/>
          </p:cNvPicPr>
          <p:nvPr/>
        </p:nvPicPr>
        <p:blipFill>
          <a:blip r:embed="rId2"/>
          <a:srcRect l="17813" t="37500" r="25937" b="17499"/>
          <a:stretch>
            <a:fillRect/>
          </a:stretch>
        </p:blipFill>
        <p:spPr bwMode="auto">
          <a:xfrm>
            <a:off x="1785918" y="1785926"/>
            <a:ext cx="5214974" cy="312898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5500702"/>
            <a:ext cx="52864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/>
            <a:r>
              <a:rPr lang="en-US" sz="2400" b="1" dirty="0" smtClean="0">
                <a:latin typeface="Century" pitchFamily="18" charset="0"/>
              </a:rPr>
              <a:t>S</a:t>
            </a:r>
            <a:r>
              <a:rPr lang="ru-RU" sz="2400" b="1" baseline="-25000" dirty="0" err="1" smtClean="0">
                <a:latin typeface="Century" pitchFamily="18" charset="0"/>
              </a:rPr>
              <a:t>прямоуг</a:t>
            </a:r>
            <a:r>
              <a:rPr lang="ru-RU" sz="2400" b="1" baseline="-25000" dirty="0" smtClean="0">
                <a:latin typeface="Century" pitchFamily="18" charset="0"/>
              </a:rPr>
              <a:t>.</a:t>
            </a:r>
            <a:r>
              <a:rPr lang="ru-RU" sz="2400" b="1" dirty="0" smtClean="0">
                <a:latin typeface="Century" pitchFamily="18" charset="0"/>
              </a:rPr>
              <a:t> </a:t>
            </a:r>
            <a:r>
              <a:rPr lang="ru-RU" sz="2400" b="1" dirty="0" smtClean="0">
                <a:latin typeface="Century" pitchFamily="18" charset="0"/>
              </a:rPr>
              <a:t>= </a:t>
            </a:r>
            <a:r>
              <a:rPr lang="ru-RU" sz="2400" b="1" dirty="0" smtClean="0">
                <a:latin typeface="Century" pitchFamily="18" charset="0"/>
              </a:rPr>
              <a:t>14 </a:t>
            </a:r>
            <a:r>
              <a:rPr lang="ru-RU" sz="2400" b="1" dirty="0" smtClean="0">
                <a:latin typeface="Century" pitchFamily="18" charset="0"/>
                <a:sym typeface="Symbol"/>
              </a:rPr>
              <a:t></a:t>
            </a:r>
            <a:r>
              <a:rPr lang="ru-RU" sz="2400" b="1" dirty="0" smtClean="0">
                <a:latin typeface="Century" pitchFamily="18" charset="0"/>
              </a:rPr>
              <a:t> 8 </a:t>
            </a:r>
            <a:r>
              <a:rPr lang="ru-RU" sz="2400" b="1" dirty="0" smtClean="0">
                <a:latin typeface="Century" pitchFamily="18" charset="0"/>
              </a:rPr>
              <a:t>= </a:t>
            </a:r>
            <a:r>
              <a:rPr lang="ru-RU" sz="2400" b="1" dirty="0" smtClean="0">
                <a:latin typeface="Century" pitchFamily="18" charset="0"/>
              </a:rPr>
              <a:t>112 см</a:t>
            </a:r>
            <a:r>
              <a:rPr lang="ru-RU" sz="2400" b="1" baseline="30000" dirty="0" smtClean="0">
                <a:latin typeface="Century" pitchFamily="18" charset="0"/>
              </a:rPr>
              <a:t>2 </a:t>
            </a:r>
            <a:endParaRPr lang="ru-RU" sz="2400" b="1" dirty="0" smtClean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Century" pitchFamily="18" charset="0"/>
              </a:rPr>
              <a:t>Решить устно</a:t>
            </a:r>
          </a:p>
          <a:p>
            <a:endParaRPr lang="ru-RU" sz="2400" b="1" dirty="0" smtClean="0">
              <a:latin typeface="Century" pitchFamily="18" charset="0"/>
            </a:endParaRPr>
          </a:p>
          <a:p>
            <a:r>
              <a:rPr lang="ru-RU" sz="2400" b="1" dirty="0" smtClean="0">
                <a:latin typeface="Century" pitchFamily="18" charset="0"/>
              </a:rPr>
              <a:t>№ </a:t>
            </a:r>
            <a:r>
              <a:rPr lang="ru-RU" sz="2400" b="1" dirty="0" smtClean="0">
                <a:latin typeface="Century" pitchFamily="18" charset="0"/>
              </a:rPr>
              <a:t>3. Найдите площадь прямоугольника, если его длина 12 см, а ширина в 3 раза меньше длины.</a:t>
            </a:r>
            <a:endParaRPr lang="ru-RU" sz="2400" b="1" dirty="0" smtClean="0">
              <a:latin typeface="Century" pitchFamily="18" charset="0"/>
            </a:endParaRPr>
          </a:p>
        </p:txBody>
      </p:sp>
      <p:pic>
        <p:nvPicPr>
          <p:cNvPr id="5122" name="Picture 2" descr="https://myslide.ru/documents_2/0fbc74952a5f6d7bc442a62bfd3b2d5b/img2.jpg"/>
          <p:cNvPicPr>
            <a:picLocks noChangeAspect="1" noChangeArrowheads="1"/>
          </p:cNvPicPr>
          <p:nvPr/>
        </p:nvPicPr>
        <p:blipFill>
          <a:blip r:embed="rId2"/>
          <a:srcRect l="12188" t="27500" r="55000" b="37500"/>
          <a:stretch>
            <a:fillRect/>
          </a:stretch>
        </p:blipFill>
        <p:spPr bwMode="auto">
          <a:xfrm>
            <a:off x="2857488" y="1928802"/>
            <a:ext cx="3571900" cy="28575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00166" y="5500702"/>
            <a:ext cx="52864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8" indent="-457200">
              <a:buAutoNum type="arabicParenR"/>
            </a:pPr>
            <a:r>
              <a:rPr lang="ru-RU" sz="2400" b="1" dirty="0" smtClean="0">
                <a:latin typeface="Century" pitchFamily="18" charset="0"/>
              </a:rPr>
              <a:t>12 : 3 = 4 см – ширина</a:t>
            </a:r>
          </a:p>
          <a:p>
            <a:pPr marL="457200" lvl="8" indent="-457200">
              <a:buAutoNum type="arabicParenR"/>
            </a:pPr>
            <a:r>
              <a:rPr lang="en-US" sz="2400" b="1" dirty="0" smtClean="0">
                <a:latin typeface="Century" pitchFamily="18" charset="0"/>
              </a:rPr>
              <a:t>S</a:t>
            </a:r>
            <a:r>
              <a:rPr lang="ru-RU" sz="2400" b="1" baseline="-25000" dirty="0" err="1" smtClean="0">
                <a:latin typeface="Century" pitchFamily="18" charset="0"/>
              </a:rPr>
              <a:t>прямоуг</a:t>
            </a:r>
            <a:r>
              <a:rPr lang="ru-RU" sz="2400" b="1" baseline="-25000" dirty="0" smtClean="0">
                <a:latin typeface="Century" pitchFamily="18" charset="0"/>
              </a:rPr>
              <a:t>.</a:t>
            </a:r>
            <a:r>
              <a:rPr lang="ru-RU" sz="2400" b="1" dirty="0" smtClean="0">
                <a:latin typeface="Century" pitchFamily="18" charset="0"/>
              </a:rPr>
              <a:t> </a:t>
            </a:r>
            <a:r>
              <a:rPr lang="ru-RU" sz="2400" b="1" dirty="0" smtClean="0">
                <a:latin typeface="Century" pitchFamily="18" charset="0"/>
              </a:rPr>
              <a:t>= </a:t>
            </a:r>
            <a:r>
              <a:rPr lang="ru-RU" sz="2400" b="1" dirty="0" smtClean="0">
                <a:latin typeface="Century" pitchFamily="18" charset="0"/>
              </a:rPr>
              <a:t>12 </a:t>
            </a:r>
            <a:r>
              <a:rPr lang="ru-RU" sz="2400" b="1" dirty="0" smtClean="0">
                <a:latin typeface="Century" pitchFamily="18" charset="0"/>
                <a:sym typeface="Symbol"/>
              </a:rPr>
              <a:t></a:t>
            </a:r>
            <a:r>
              <a:rPr lang="ru-RU" sz="2400" b="1" dirty="0" smtClean="0">
                <a:latin typeface="Century" pitchFamily="18" charset="0"/>
              </a:rPr>
              <a:t> 4 </a:t>
            </a:r>
            <a:r>
              <a:rPr lang="ru-RU" sz="2400" b="1" dirty="0" smtClean="0">
                <a:latin typeface="Century" pitchFamily="18" charset="0"/>
              </a:rPr>
              <a:t>= </a:t>
            </a:r>
            <a:r>
              <a:rPr lang="ru-RU" sz="2400" b="1" dirty="0" smtClean="0">
                <a:latin typeface="Century" pitchFamily="18" charset="0"/>
              </a:rPr>
              <a:t>48 см</a:t>
            </a:r>
            <a:r>
              <a:rPr lang="ru-RU" sz="2400" b="1" baseline="30000" dirty="0" smtClean="0">
                <a:latin typeface="Century" pitchFamily="18" charset="0"/>
              </a:rPr>
              <a:t>2 </a:t>
            </a:r>
            <a:endParaRPr lang="ru-RU" sz="2400" b="1" dirty="0" smtClean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entury" pitchFamily="18" charset="0"/>
              </a:rPr>
              <a:t>№ 452 (а)</a:t>
            </a:r>
          </a:p>
          <a:p>
            <a:r>
              <a:rPr lang="ru-RU" sz="2400" b="1" dirty="0" smtClean="0">
                <a:latin typeface="Century" pitchFamily="18" charset="0"/>
              </a:rPr>
              <a:t>Пусть а и </a:t>
            </a:r>
            <a:r>
              <a:rPr lang="en-US" sz="2400" b="1" dirty="0" smtClean="0">
                <a:latin typeface="Century" pitchFamily="18" charset="0"/>
              </a:rPr>
              <a:t>b</a:t>
            </a:r>
            <a:r>
              <a:rPr lang="ru-RU" sz="2400" b="1" dirty="0" smtClean="0">
                <a:latin typeface="Century" pitchFamily="18" charset="0"/>
              </a:rPr>
              <a:t> – смежные стороны прямоугольника, а </a:t>
            </a:r>
            <a:r>
              <a:rPr lang="en-US" sz="2400" b="1" dirty="0" smtClean="0">
                <a:latin typeface="Century" pitchFamily="18" charset="0"/>
              </a:rPr>
              <a:t>S</a:t>
            </a:r>
            <a:r>
              <a:rPr lang="ru-RU" sz="2400" b="1" dirty="0" smtClean="0">
                <a:latin typeface="Century" pitchFamily="18" charset="0"/>
              </a:rPr>
              <a:t> – его площадь. Вычислить:</a:t>
            </a:r>
            <a:endParaRPr lang="ru-RU" sz="2400" b="1" dirty="0" smtClean="0">
              <a:latin typeface="Century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1643050"/>
            <a:ext cx="32147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entury" pitchFamily="18" charset="0"/>
              </a:rPr>
              <a:t>Дано:</a:t>
            </a:r>
          </a:p>
          <a:p>
            <a:r>
              <a:rPr lang="en-US" dirty="0" smtClean="0">
                <a:latin typeface="Century" pitchFamily="18" charset="0"/>
              </a:rPr>
              <a:t>ABCD – </a:t>
            </a:r>
            <a:r>
              <a:rPr lang="ru-RU" dirty="0" smtClean="0">
                <a:latin typeface="Century" pitchFamily="18" charset="0"/>
              </a:rPr>
              <a:t>прямоугольник </a:t>
            </a:r>
          </a:p>
          <a:p>
            <a:r>
              <a:rPr lang="ru-RU" dirty="0" smtClean="0">
                <a:latin typeface="Century" pitchFamily="18" charset="0"/>
                <a:sym typeface="Symbol"/>
              </a:rPr>
              <a:t>а </a:t>
            </a:r>
            <a:r>
              <a:rPr lang="ru-RU" dirty="0" smtClean="0">
                <a:latin typeface="Century" pitchFamily="18" charset="0"/>
                <a:sym typeface="Symbol"/>
              </a:rPr>
              <a:t>= </a:t>
            </a:r>
            <a:r>
              <a:rPr lang="ru-RU" dirty="0" smtClean="0">
                <a:latin typeface="Century" pitchFamily="18" charset="0"/>
                <a:sym typeface="Symbol"/>
              </a:rPr>
              <a:t>8,5 см</a:t>
            </a:r>
          </a:p>
          <a:p>
            <a:r>
              <a:rPr lang="en-US" dirty="0" smtClean="0">
                <a:latin typeface="Century" pitchFamily="18" charset="0"/>
                <a:sym typeface="Symbol"/>
              </a:rPr>
              <a:t>b</a:t>
            </a:r>
            <a:r>
              <a:rPr lang="ru-RU" dirty="0" smtClean="0">
                <a:latin typeface="Century" pitchFamily="18" charset="0"/>
                <a:sym typeface="Symbol"/>
              </a:rPr>
              <a:t> = 3,2 см</a:t>
            </a:r>
            <a:endParaRPr lang="ru-RU" dirty="0" smtClean="0">
              <a:latin typeface="Century" pitchFamily="18" charset="0"/>
            </a:endParaRPr>
          </a:p>
          <a:p>
            <a:r>
              <a:rPr lang="ru-RU" dirty="0" smtClean="0">
                <a:latin typeface="Century" pitchFamily="18" charset="0"/>
              </a:rPr>
              <a:t>Найти:</a:t>
            </a:r>
            <a:endParaRPr lang="ru-RU" dirty="0" smtClean="0">
              <a:latin typeface="Century" pitchFamily="18" charset="0"/>
            </a:endParaRPr>
          </a:p>
          <a:p>
            <a:r>
              <a:rPr lang="en-US" dirty="0" smtClean="0">
                <a:latin typeface="Century" pitchFamily="18" charset="0"/>
              </a:rPr>
              <a:t>S</a:t>
            </a:r>
            <a:r>
              <a:rPr lang="en-US" baseline="-25000" dirty="0" smtClean="0">
                <a:latin typeface="Century" pitchFamily="18" charset="0"/>
              </a:rPr>
              <a:t>ABCD</a:t>
            </a:r>
            <a:endParaRPr lang="ru-RU" dirty="0">
              <a:latin typeface="Century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5572132" y="1857364"/>
            <a:ext cx="1611491" cy="928695"/>
            <a:chOff x="3791974" y="831521"/>
            <a:chExt cx="4137612" cy="2024503"/>
          </a:xfrm>
        </p:grpSpPr>
        <p:grpSp>
          <p:nvGrpSpPr>
            <p:cNvPr id="5" name="Группа 36"/>
            <p:cNvGrpSpPr/>
            <p:nvPr/>
          </p:nvGrpSpPr>
          <p:grpSpPr>
            <a:xfrm>
              <a:off x="3791974" y="831521"/>
              <a:ext cx="4137612" cy="2024503"/>
              <a:chOff x="3791974" y="831521"/>
              <a:chExt cx="4137612" cy="2024503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3791974" y="831521"/>
                <a:ext cx="285750" cy="369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ru-RU" dirty="0"/>
              </a:p>
            </p:txBody>
          </p:sp>
          <p:grpSp>
            <p:nvGrpSpPr>
              <p:cNvPr id="8" name="Группа 39"/>
              <p:cNvGrpSpPr/>
              <p:nvPr/>
            </p:nvGrpSpPr>
            <p:grpSpPr>
              <a:xfrm>
                <a:off x="3791974" y="831523"/>
                <a:ext cx="4137612" cy="2024501"/>
                <a:chOff x="3791974" y="831523"/>
                <a:chExt cx="4137612" cy="2024501"/>
              </a:xfrm>
            </p:grpSpPr>
            <p:grpSp>
              <p:nvGrpSpPr>
                <p:cNvPr id="9" name="Группа 40"/>
                <p:cNvGrpSpPr/>
                <p:nvPr/>
              </p:nvGrpSpPr>
              <p:grpSpPr>
                <a:xfrm>
                  <a:off x="3791974" y="1357298"/>
                  <a:ext cx="3566108" cy="1498726"/>
                  <a:chOff x="3791974" y="1357298"/>
                  <a:chExt cx="3566108" cy="1498726"/>
                </a:xfrm>
              </p:grpSpPr>
              <p:sp>
                <p:nvSpPr>
                  <p:cNvPr id="11" name="Прямоугольник 10"/>
                  <p:cNvSpPr/>
                  <p:nvPr/>
                </p:nvSpPr>
                <p:spPr>
                  <a:xfrm>
                    <a:off x="4357686" y="1357298"/>
                    <a:ext cx="3000396" cy="121444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3791974" y="2486691"/>
                    <a:ext cx="285752" cy="36933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A</a:t>
                    </a:r>
                    <a:endParaRPr lang="ru-RU" dirty="0"/>
                  </a:p>
                </p:txBody>
              </p:sp>
            </p:grpSp>
            <p:sp>
              <p:nvSpPr>
                <p:cNvPr id="10" name="TextBox 9"/>
                <p:cNvSpPr txBox="1"/>
                <p:nvPr/>
              </p:nvSpPr>
              <p:spPr>
                <a:xfrm>
                  <a:off x="7276990" y="831523"/>
                  <a:ext cx="652596" cy="8051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C</a:t>
                  </a:r>
                  <a:endParaRPr lang="ru-RU" dirty="0"/>
                </a:p>
              </p:txBody>
            </p:sp>
          </p:grpSp>
        </p:grpSp>
        <p:sp>
          <p:nvSpPr>
            <p:cNvPr id="6" name="TextBox 5"/>
            <p:cNvSpPr txBox="1"/>
            <p:nvPr/>
          </p:nvSpPr>
          <p:spPr>
            <a:xfrm>
              <a:off x="7358081" y="2486689"/>
              <a:ext cx="285752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ru-RU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214414" y="3357562"/>
            <a:ext cx="7715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Century" pitchFamily="18" charset="0"/>
              </a:rPr>
              <a:t>Решение:</a:t>
            </a:r>
            <a:endParaRPr lang="ru-RU" i="1" dirty="0" smtClean="0">
              <a:latin typeface="Century" pitchFamily="18" charset="0"/>
            </a:endParaRPr>
          </a:p>
          <a:p>
            <a:pPr algn="ctr"/>
            <a:endParaRPr lang="ru-RU" dirty="0" smtClean="0">
              <a:latin typeface="Century" pitchFamily="18" charset="0"/>
            </a:endParaRPr>
          </a:p>
          <a:p>
            <a:pPr marL="342900" indent="-342900"/>
            <a:r>
              <a:rPr lang="ru-RU" dirty="0" smtClean="0">
                <a:latin typeface="Century" pitchFamily="18" charset="0"/>
              </a:rPr>
              <a:t>     </a:t>
            </a:r>
            <a:r>
              <a:rPr lang="en-US" dirty="0" smtClean="0">
                <a:latin typeface="Century" pitchFamily="18" charset="0"/>
              </a:rPr>
              <a:t>S</a:t>
            </a:r>
            <a:r>
              <a:rPr lang="en-US" baseline="-25000" dirty="0" smtClean="0">
                <a:latin typeface="Century" pitchFamily="18" charset="0"/>
              </a:rPr>
              <a:t>ABCD</a:t>
            </a:r>
            <a:r>
              <a:rPr lang="ru-RU" baseline="-25000" dirty="0" smtClean="0">
                <a:latin typeface="Century" pitchFamily="18" charset="0"/>
              </a:rPr>
              <a:t> </a:t>
            </a:r>
            <a:r>
              <a:rPr lang="en-US" dirty="0" smtClean="0">
                <a:latin typeface="Century" pitchFamily="18" charset="0"/>
              </a:rPr>
              <a:t> </a:t>
            </a:r>
            <a:r>
              <a:rPr lang="ru-RU" dirty="0" smtClean="0">
                <a:latin typeface="Century" pitchFamily="18" charset="0"/>
              </a:rPr>
              <a:t>= а</a:t>
            </a:r>
            <a:r>
              <a:rPr lang="en-US" dirty="0" smtClean="0">
                <a:latin typeface="Century" pitchFamily="18" charset="0"/>
              </a:rPr>
              <a:t>b</a:t>
            </a:r>
            <a:r>
              <a:rPr lang="ru-RU" dirty="0" smtClean="0">
                <a:latin typeface="Century" pitchFamily="18" charset="0"/>
              </a:rPr>
              <a:t> = 8,5 </a:t>
            </a:r>
            <a:r>
              <a:rPr lang="ru-RU" dirty="0" smtClean="0">
                <a:latin typeface="Century" pitchFamily="18" charset="0"/>
                <a:sym typeface="Symbol"/>
              </a:rPr>
              <a:t> 3,2 = 27,2 см</a:t>
            </a:r>
            <a:r>
              <a:rPr lang="ru-RU" baseline="30000" dirty="0" smtClean="0">
                <a:latin typeface="Century" pitchFamily="18" charset="0"/>
              </a:rPr>
              <a:t>2</a:t>
            </a:r>
            <a:endParaRPr lang="ru-RU" dirty="0" smtClean="0">
              <a:latin typeface="Century" pitchFamily="18" charset="0"/>
            </a:endParaRPr>
          </a:p>
          <a:p>
            <a:pPr marL="342900" indent="-342900"/>
            <a:endParaRPr lang="ru-RU" dirty="0" smtClean="0">
              <a:latin typeface="Century" pitchFamily="18" charset="0"/>
            </a:endParaRPr>
          </a:p>
          <a:p>
            <a:pPr marL="342900" indent="-342900"/>
            <a:r>
              <a:rPr lang="ru-RU" dirty="0" smtClean="0">
                <a:latin typeface="Century" pitchFamily="18" charset="0"/>
              </a:rPr>
              <a:t>		 	Ответ: </a:t>
            </a:r>
            <a:r>
              <a:rPr lang="ru-RU" dirty="0" smtClean="0">
                <a:latin typeface="Century" pitchFamily="18" charset="0"/>
                <a:sym typeface="Symbol"/>
              </a:rPr>
              <a:t>27,2 см</a:t>
            </a:r>
            <a:r>
              <a:rPr lang="ru-RU" baseline="30000" dirty="0" smtClean="0">
                <a:latin typeface="Century" pitchFamily="18" charset="0"/>
              </a:rPr>
              <a:t>2</a:t>
            </a:r>
            <a:r>
              <a:rPr lang="ru-RU" dirty="0" smtClean="0">
                <a:latin typeface="Century" pitchFamily="18" charset="0"/>
              </a:rPr>
              <a:t>   </a:t>
            </a:r>
            <a:endParaRPr lang="ru-RU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entury" pitchFamily="18" charset="0"/>
              </a:rPr>
              <a:t>№ 454 (а)</a:t>
            </a:r>
          </a:p>
          <a:p>
            <a:r>
              <a:rPr lang="ru-RU" sz="2400" b="1" dirty="0" smtClean="0">
                <a:latin typeface="Century" pitchFamily="18" charset="0"/>
              </a:rPr>
              <a:t>Найдите стороны прямоугольника, если его площадь равна 250 см</a:t>
            </a:r>
            <a:r>
              <a:rPr lang="ru-RU" sz="2400" b="1" baseline="30000" dirty="0" smtClean="0">
                <a:latin typeface="Century" pitchFamily="18" charset="0"/>
              </a:rPr>
              <a:t>2</a:t>
            </a:r>
            <a:r>
              <a:rPr lang="ru-RU" sz="2400" b="1" dirty="0" smtClean="0">
                <a:latin typeface="Century" pitchFamily="18" charset="0"/>
              </a:rPr>
              <a:t>, а одна его сторона в 2,5 раза больше другой.</a:t>
            </a:r>
            <a:endParaRPr lang="ru-RU" sz="2400" b="1" dirty="0" smtClean="0">
              <a:latin typeface="Century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1643050"/>
            <a:ext cx="32147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entury" pitchFamily="18" charset="0"/>
              </a:rPr>
              <a:t>Дано:</a:t>
            </a:r>
          </a:p>
          <a:p>
            <a:r>
              <a:rPr lang="en-US" dirty="0" smtClean="0">
                <a:latin typeface="Century" pitchFamily="18" charset="0"/>
              </a:rPr>
              <a:t>ABCD – </a:t>
            </a:r>
            <a:r>
              <a:rPr lang="ru-RU" dirty="0" smtClean="0">
                <a:latin typeface="Century" pitchFamily="18" charset="0"/>
              </a:rPr>
              <a:t>прямоугольник </a:t>
            </a:r>
          </a:p>
          <a:p>
            <a:r>
              <a:rPr lang="en-US" dirty="0" smtClean="0">
                <a:latin typeface="Century" pitchFamily="18" charset="0"/>
              </a:rPr>
              <a:t>S</a:t>
            </a:r>
            <a:r>
              <a:rPr lang="en-US" baseline="-25000" dirty="0" smtClean="0">
                <a:latin typeface="Century" pitchFamily="18" charset="0"/>
              </a:rPr>
              <a:t>ABCD</a:t>
            </a:r>
            <a:r>
              <a:rPr lang="en-US" dirty="0" smtClean="0">
                <a:latin typeface="Century" pitchFamily="18" charset="0"/>
              </a:rPr>
              <a:t> </a:t>
            </a:r>
            <a:r>
              <a:rPr lang="en-US" dirty="0" smtClean="0">
                <a:latin typeface="Century" pitchFamily="18" charset="0"/>
              </a:rPr>
              <a:t>=</a:t>
            </a:r>
            <a:r>
              <a:rPr lang="ru-RU" dirty="0" smtClean="0">
                <a:latin typeface="Century" pitchFamily="18" charset="0"/>
              </a:rPr>
              <a:t> 250 </a:t>
            </a:r>
            <a:r>
              <a:rPr lang="ru-RU" dirty="0" smtClean="0">
                <a:latin typeface="Century" pitchFamily="18" charset="0"/>
              </a:rPr>
              <a:t>см</a:t>
            </a:r>
            <a:r>
              <a:rPr lang="ru-RU" baseline="30000" dirty="0" smtClean="0">
                <a:latin typeface="Century" pitchFamily="18" charset="0"/>
              </a:rPr>
              <a:t>2</a:t>
            </a:r>
            <a:endParaRPr lang="ru-RU" dirty="0" smtClean="0">
              <a:latin typeface="Century" pitchFamily="18" charset="0"/>
            </a:endParaRPr>
          </a:p>
          <a:p>
            <a:r>
              <a:rPr lang="en-US" dirty="0" smtClean="0">
                <a:latin typeface="Century" pitchFamily="18" charset="0"/>
                <a:sym typeface="Symbol"/>
              </a:rPr>
              <a:t>BC</a:t>
            </a:r>
            <a:r>
              <a:rPr lang="ru-RU" dirty="0" smtClean="0">
                <a:latin typeface="Century" pitchFamily="18" charset="0"/>
                <a:sym typeface="Symbol"/>
              </a:rPr>
              <a:t> </a:t>
            </a:r>
            <a:r>
              <a:rPr lang="ru-RU" dirty="0" smtClean="0">
                <a:latin typeface="Century" pitchFamily="18" charset="0"/>
                <a:sym typeface="Symbol"/>
              </a:rPr>
              <a:t>= </a:t>
            </a:r>
            <a:r>
              <a:rPr lang="ru-RU" dirty="0" smtClean="0">
                <a:latin typeface="Century" pitchFamily="18" charset="0"/>
                <a:sym typeface="Symbol"/>
              </a:rPr>
              <a:t>2,5 АВ</a:t>
            </a:r>
            <a:endParaRPr lang="ru-RU" dirty="0" smtClean="0">
              <a:latin typeface="Century" pitchFamily="18" charset="0"/>
            </a:endParaRPr>
          </a:p>
          <a:p>
            <a:r>
              <a:rPr lang="ru-RU" dirty="0" smtClean="0">
                <a:latin typeface="Century" pitchFamily="18" charset="0"/>
              </a:rPr>
              <a:t>Найти:</a:t>
            </a:r>
            <a:endParaRPr lang="ru-RU" dirty="0" smtClean="0">
              <a:latin typeface="Century" pitchFamily="18" charset="0"/>
            </a:endParaRPr>
          </a:p>
          <a:p>
            <a:r>
              <a:rPr lang="ru-RU" dirty="0" smtClean="0">
                <a:latin typeface="Century" pitchFamily="18" charset="0"/>
              </a:rPr>
              <a:t>АВ, ВС, </a:t>
            </a:r>
            <a:r>
              <a:rPr lang="en-US" dirty="0" smtClean="0">
                <a:latin typeface="Century" pitchFamily="18" charset="0"/>
              </a:rPr>
              <a:t>CD</a:t>
            </a:r>
            <a:r>
              <a:rPr lang="ru-RU" dirty="0" smtClean="0">
                <a:latin typeface="Century" pitchFamily="18" charset="0"/>
              </a:rPr>
              <a:t>,</a:t>
            </a:r>
            <a:r>
              <a:rPr lang="en-US" dirty="0" smtClean="0">
                <a:latin typeface="Century" pitchFamily="18" charset="0"/>
              </a:rPr>
              <a:t> AD</a:t>
            </a:r>
            <a:endParaRPr lang="ru-RU" dirty="0">
              <a:latin typeface="Century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5572132" y="1857364"/>
            <a:ext cx="1611491" cy="928695"/>
            <a:chOff x="3791974" y="831521"/>
            <a:chExt cx="4137612" cy="2024503"/>
          </a:xfrm>
        </p:grpSpPr>
        <p:grpSp>
          <p:nvGrpSpPr>
            <p:cNvPr id="5" name="Группа 36"/>
            <p:cNvGrpSpPr/>
            <p:nvPr/>
          </p:nvGrpSpPr>
          <p:grpSpPr>
            <a:xfrm>
              <a:off x="3791974" y="831521"/>
              <a:ext cx="4137612" cy="2024503"/>
              <a:chOff x="3791974" y="831521"/>
              <a:chExt cx="4137612" cy="2024503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3791974" y="831521"/>
                <a:ext cx="285750" cy="369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</a:t>
                </a:r>
                <a:endParaRPr lang="ru-RU" dirty="0"/>
              </a:p>
            </p:txBody>
          </p:sp>
          <p:grpSp>
            <p:nvGrpSpPr>
              <p:cNvPr id="8" name="Группа 39"/>
              <p:cNvGrpSpPr/>
              <p:nvPr/>
            </p:nvGrpSpPr>
            <p:grpSpPr>
              <a:xfrm>
                <a:off x="3791974" y="831523"/>
                <a:ext cx="4137612" cy="2024501"/>
                <a:chOff x="3791974" y="831523"/>
                <a:chExt cx="4137612" cy="2024501"/>
              </a:xfrm>
            </p:grpSpPr>
            <p:grpSp>
              <p:nvGrpSpPr>
                <p:cNvPr id="9" name="Группа 40"/>
                <p:cNvGrpSpPr/>
                <p:nvPr/>
              </p:nvGrpSpPr>
              <p:grpSpPr>
                <a:xfrm>
                  <a:off x="3791974" y="1357298"/>
                  <a:ext cx="3566108" cy="1498726"/>
                  <a:chOff x="3791974" y="1357298"/>
                  <a:chExt cx="3566108" cy="1498726"/>
                </a:xfrm>
              </p:grpSpPr>
              <p:sp>
                <p:nvSpPr>
                  <p:cNvPr id="11" name="Прямоугольник 10"/>
                  <p:cNvSpPr/>
                  <p:nvPr/>
                </p:nvSpPr>
                <p:spPr>
                  <a:xfrm>
                    <a:off x="4357686" y="1357298"/>
                    <a:ext cx="3000396" cy="121444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3791974" y="2486691"/>
                    <a:ext cx="285752" cy="36933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A</a:t>
                    </a:r>
                    <a:endParaRPr lang="ru-RU" dirty="0"/>
                  </a:p>
                </p:txBody>
              </p:sp>
            </p:grpSp>
            <p:sp>
              <p:nvSpPr>
                <p:cNvPr id="10" name="TextBox 9"/>
                <p:cNvSpPr txBox="1"/>
                <p:nvPr/>
              </p:nvSpPr>
              <p:spPr>
                <a:xfrm>
                  <a:off x="7276990" y="831523"/>
                  <a:ext cx="652596" cy="8051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C</a:t>
                  </a:r>
                  <a:endParaRPr lang="ru-RU" dirty="0"/>
                </a:p>
              </p:txBody>
            </p:sp>
          </p:grpSp>
        </p:grpSp>
        <p:sp>
          <p:nvSpPr>
            <p:cNvPr id="6" name="TextBox 5"/>
            <p:cNvSpPr txBox="1"/>
            <p:nvPr/>
          </p:nvSpPr>
          <p:spPr>
            <a:xfrm>
              <a:off x="7358081" y="2486689"/>
              <a:ext cx="285752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</a:t>
              </a:r>
              <a:endParaRPr lang="ru-RU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214414" y="3357562"/>
            <a:ext cx="77153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Century" pitchFamily="18" charset="0"/>
              </a:rPr>
              <a:t>Решение:</a:t>
            </a:r>
            <a:endParaRPr lang="ru-RU" i="1" dirty="0" smtClean="0">
              <a:latin typeface="Century" pitchFamily="18" charset="0"/>
            </a:endParaRPr>
          </a:p>
          <a:p>
            <a:pPr algn="ctr"/>
            <a:endParaRPr lang="ru-RU" dirty="0" smtClean="0">
              <a:latin typeface="Century" pitchFamily="18" charset="0"/>
            </a:endParaRPr>
          </a:p>
          <a:p>
            <a:pPr marL="342900" indent="-342900">
              <a:buAutoNum type="arabicParenR"/>
            </a:pPr>
            <a:r>
              <a:rPr lang="ru-RU" dirty="0" smtClean="0">
                <a:latin typeface="Century" pitchFamily="18" charset="0"/>
              </a:rPr>
              <a:t>Пусть АВ – </a:t>
            </a:r>
            <a:r>
              <a:rPr lang="ru-RU" dirty="0" err="1" smtClean="0">
                <a:latin typeface="Century" pitchFamily="18" charset="0"/>
              </a:rPr>
              <a:t>х</a:t>
            </a:r>
            <a:r>
              <a:rPr lang="ru-RU" dirty="0" smtClean="0">
                <a:latin typeface="Century" pitchFamily="18" charset="0"/>
              </a:rPr>
              <a:t>, тогда ВС – 2,5х</a:t>
            </a:r>
          </a:p>
          <a:p>
            <a:pPr marL="342900" indent="-342900"/>
            <a:r>
              <a:rPr lang="ru-RU" dirty="0" err="1" smtClean="0">
                <a:latin typeface="Century" pitchFamily="18" charset="0"/>
              </a:rPr>
              <a:t>х</a:t>
            </a:r>
            <a:r>
              <a:rPr lang="ru-RU" dirty="0" smtClean="0">
                <a:latin typeface="Century" pitchFamily="18" charset="0"/>
              </a:rPr>
              <a:t> </a:t>
            </a:r>
            <a:r>
              <a:rPr lang="ru-RU" dirty="0" smtClean="0">
                <a:latin typeface="Century" pitchFamily="18" charset="0"/>
                <a:sym typeface="Symbol"/>
              </a:rPr>
              <a:t> 2,5х = 250</a:t>
            </a:r>
          </a:p>
          <a:p>
            <a:pPr marL="342900" indent="-342900"/>
            <a:r>
              <a:rPr lang="ru-RU" dirty="0" smtClean="0">
                <a:latin typeface="Century" pitchFamily="18" charset="0"/>
                <a:sym typeface="Symbol"/>
              </a:rPr>
              <a:t>2,5х</a:t>
            </a:r>
            <a:r>
              <a:rPr lang="en-US" baseline="30000" dirty="0" smtClean="0">
                <a:latin typeface="Century" pitchFamily="18" charset="0"/>
              </a:rPr>
              <a:t>2</a:t>
            </a:r>
            <a:r>
              <a:rPr lang="en-US" dirty="0" smtClean="0">
                <a:latin typeface="Century" pitchFamily="18" charset="0"/>
              </a:rPr>
              <a:t> </a:t>
            </a:r>
            <a:r>
              <a:rPr lang="ru-RU" dirty="0" smtClean="0">
                <a:latin typeface="Century" pitchFamily="18" charset="0"/>
              </a:rPr>
              <a:t>= 250</a:t>
            </a:r>
          </a:p>
          <a:p>
            <a:pPr marL="342900" indent="-342900"/>
            <a:r>
              <a:rPr lang="ru-RU" dirty="0" err="1" smtClean="0">
                <a:latin typeface="Century" pitchFamily="18" charset="0"/>
                <a:sym typeface="Symbol"/>
              </a:rPr>
              <a:t>х</a:t>
            </a:r>
            <a:r>
              <a:rPr lang="en-US" baseline="30000" dirty="0" smtClean="0">
                <a:latin typeface="Century" pitchFamily="18" charset="0"/>
              </a:rPr>
              <a:t>2</a:t>
            </a:r>
            <a:r>
              <a:rPr lang="en-US" dirty="0" smtClean="0">
                <a:latin typeface="Century" pitchFamily="18" charset="0"/>
              </a:rPr>
              <a:t> </a:t>
            </a:r>
            <a:r>
              <a:rPr lang="ru-RU" dirty="0" smtClean="0">
                <a:latin typeface="Century" pitchFamily="18" charset="0"/>
              </a:rPr>
              <a:t>= </a:t>
            </a:r>
            <a:r>
              <a:rPr lang="ru-RU" dirty="0" smtClean="0">
                <a:latin typeface="Century" pitchFamily="18" charset="0"/>
              </a:rPr>
              <a:t>250 : 2,5</a:t>
            </a:r>
          </a:p>
          <a:p>
            <a:pPr marL="342900" indent="-342900"/>
            <a:r>
              <a:rPr lang="ru-RU" dirty="0" err="1" smtClean="0">
                <a:latin typeface="Century" pitchFamily="18" charset="0"/>
                <a:sym typeface="Symbol"/>
              </a:rPr>
              <a:t>х</a:t>
            </a:r>
            <a:r>
              <a:rPr lang="en-US" baseline="30000" dirty="0" smtClean="0">
                <a:latin typeface="Century" pitchFamily="18" charset="0"/>
              </a:rPr>
              <a:t>2</a:t>
            </a:r>
            <a:r>
              <a:rPr lang="en-US" dirty="0" smtClean="0">
                <a:latin typeface="Century" pitchFamily="18" charset="0"/>
              </a:rPr>
              <a:t> </a:t>
            </a:r>
            <a:r>
              <a:rPr lang="ru-RU" dirty="0" smtClean="0">
                <a:latin typeface="Century" pitchFamily="18" charset="0"/>
              </a:rPr>
              <a:t>= </a:t>
            </a:r>
            <a:r>
              <a:rPr lang="ru-RU" dirty="0" smtClean="0">
                <a:latin typeface="Century" pitchFamily="18" charset="0"/>
              </a:rPr>
              <a:t>100</a:t>
            </a:r>
          </a:p>
          <a:p>
            <a:pPr marL="342900" indent="-342900"/>
            <a:r>
              <a:rPr lang="ru-RU" dirty="0" err="1" smtClean="0">
                <a:latin typeface="Century" pitchFamily="18" charset="0"/>
              </a:rPr>
              <a:t>х</a:t>
            </a:r>
            <a:r>
              <a:rPr lang="ru-RU" dirty="0" smtClean="0">
                <a:latin typeface="Century" pitchFamily="18" charset="0"/>
              </a:rPr>
              <a:t> = 10 см – АВ </a:t>
            </a:r>
            <a:endParaRPr lang="ru-RU" dirty="0" smtClean="0">
              <a:latin typeface="Century" pitchFamily="18" charset="0"/>
            </a:endParaRPr>
          </a:p>
          <a:p>
            <a:pPr marL="342900" indent="-342900"/>
            <a:r>
              <a:rPr lang="ru-RU" dirty="0" smtClean="0">
                <a:latin typeface="Century" pitchFamily="18" charset="0"/>
              </a:rPr>
              <a:t>ВС = 2,5 </a:t>
            </a:r>
            <a:r>
              <a:rPr lang="ru-RU" dirty="0" smtClean="0">
                <a:latin typeface="Century" pitchFamily="18" charset="0"/>
                <a:sym typeface="Symbol"/>
              </a:rPr>
              <a:t> 10 = 25 см</a:t>
            </a:r>
          </a:p>
          <a:p>
            <a:pPr marL="342900" indent="-342900"/>
            <a:r>
              <a:rPr lang="ru-RU" dirty="0" smtClean="0">
                <a:latin typeface="Century" pitchFamily="18" charset="0"/>
                <a:sym typeface="Symbol"/>
              </a:rPr>
              <a:t>2)</a:t>
            </a:r>
            <a:r>
              <a:rPr lang="ru-RU" dirty="0" smtClean="0">
                <a:latin typeface="Century" pitchFamily="18" charset="0"/>
              </a:rPr>
              <a:t> </a:t>
            </a:r>
            <a:r>
              <a:rPr lang="en-US" dirty="0" smtClean="0">
                <a:latin typeface="Century" pitchFamily="18" charset="0"/>
              </a:rPr>
              <a:t>CD = </a:t>
            </a:r>
            <a:r>
              <a:rPr lang="ru-RU" dirty="0" smtClean="0">
                <a:latin typeface="Century" pitchFamily="18" charset="0"/>
              </a:rPr>
              <a:t>АВ =</a:t>
            </a:r>
            <a:r>
              <a:rPr lang="en-US" dirty="0" smtClean="0">
                <a:latin typeface="Century" pitchFamily="18" charset="0"/>
              </a:rPr>
              <a:t> 10 </a:t>
            </a:r>
            <a:r>
              <a:rPr lang="ru-RU" dirty="0" smtClean="0">
                <a:latin typeface="Century" pitchFamily="18" charset="0"/>
              </a:rPr>
              <a:t>см, </a:t>
            </a:r>
            <a:r>
              <a:rPr lang="ru-RU" dirty="0" smtClean="0">
                <a:latin typeface="Century" pitchFamily="18" charset="0"/>
              </a:rPr>
              <a:t>     </a:t>
            </a:r>
            <a:r>
              <a:rPr lang="en-US" dirty="0" smtClean="0">
                <a:latin typeface="Century" pitchFamily="18" charset="0"/>
              </a:rPr>
              <a:t>AD</a:t>
            </a:r>
            <a:r>
              <a:rPr lang="ru-RU" dirty="0" smtClean="0">
                <a:latin typeface="Century" pitchFamily="18" charset="0"/>
              </a:rPr>
              <a:t> = ВС = 25 см (противоположные стороны)</a:t>
            </a:r>
          </a:p>
          <a:p>
            <a:pPr marL="342900" indent="-342900"/>
            <a:endParaRPr lang="ru-RU" dirty="0" smtClean="0">
              <a:latin typeface="Century" pitchFamily="18" charset="0"/>
            </a:endParaRPr>
          </a:p>
          <a:p>
            <a:pPr marL="342900" indent="-342900"/>
            <a:r>
              <a:rPr lang="ru-RU" dirty="0" smtClean="0">
                <a:latin typeface="Century" pitchFamily="18" charset="0"/>
              </a:rPr>
              <a:t>		Ответ: 10 см, 25 см, 10 см, 25 см   </a:t>
            </a:r>
            <a:endParaRPr lang="ru-RU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1214422"/>
            <a:ext cx="39290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Century" pitchFamily="18" charset="0"/>
              </a:rPr>
              <a:t>Домашнее задание:</a:t>
            </a:r>
          </a:p>
          <a:p>
            <a:pPr algn="ctr"/>
            <a:endParaRPr lang="ru-RU" sz="3200" b="1" dirty="0" smtClean="0">
              <a:latin typeface="Century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latin typeface="Century" pitchFamily="18" charset="0"/>
              </a:rPr>
              <a:t>п. 50, 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latin typeface="Century" pitchFamily="18" charset="0"/>
              </a:rPr>
              <a:t>№ 452 (б, г), 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latin typeface="Century" pitchFamily="18" charset="0"/>
              </a:rPr>
              <a:t>453 (а, б), 448</a:t>
            </a:r>
            <a:endParaRPr lang="ru-RU" sz="3200" b="1" dirty="0" smtClean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467</Words>
  <PresentationFormat>Экран (4:3)</PresentationFormat>
  <Paragraphs>117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2020-11-09T09:56:15Z</dcterms:created>
  <dcterms:modified xsi:type="dcterms:W3CDTF">2020-11-09T18:28:25Z</dcterms:modified>
</cp:coreProperties>
</file>