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58" r:id="rId4"/>
    <p:sldId id="266" r:id="rId5"/>
    <p:sldId id="268" r:id="rId6"/>
    <p:sldId id="273" r:id="rId7"/>
    <p:sldId id="269" r:id="rId8"/>
    <p:sldId id="270" r:id="rId9"/>
    <p:sldId id="272" r:id="rId10"/>
    <p:sldId id="275" r:id="rId11"/>
    <p:sldId id="277" r:id="rId12"/>
    <p:sldId id="274" r:id="rId13"/>
    <p:sldId id="279" r:id="rId14"/>
    <p:sldId id="280" r:id="rId15"/>
    <p:sldId id="278" r:id="rId16"/>
    <p:sldId id="276" r:id="rId17"/>
    <p:sldId id="281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25E5B-BDF6-46CD-9F66-1F7A53DCAC8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B316-5E8D-43F8-8735-3CCA7C77E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25E5B-BDF6-46CD-9F66-1F7A53DCAC8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B316-5E8D-43F8-8735-3CCA7C77E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25E5B-BDF6-46CD-9F66-1F7A53DCAC8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B316-5E8D-43F8-8735-3CCA7C77E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25E5B-BDF6-46CD-9F66-1F7A53DCAC8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B316-5E8D-43F8-8735-3CCA7C77E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25E5B-BDF6-46CD-9F66-1F7A53DCAC8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B316-5E8D-43F8-8735-3CCA7C77E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25E5B-BDF6-46CD-9F66-1F7A53DCAC8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B316-5E8D-43F8-8735-3CCA7C77E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25E5B-BDF6-46CD-9F66-1F7A53DCAC8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B316-5E8D-43F8-8735-3CCA7C77E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25E5B-BDF6-46CD-9F66-1F7A53DCAC8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B316-5E8D-43F8-8735-3CCA7C77E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25E5B-BDF6-46CD-9F66-1F7A53DCAC8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B316-5E8D-43F8-8735-3CCA7C77E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25E5B-BDF6-46CD-9F66-1F7A53DCAC8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B316-5E8D-43F8-8735-3CCA7C77E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25E5B-BDF6-46CD-9F66-1F7A53DCAC8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B316-5E8D-43F8-8735-3CCA7C77E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25E5B-BDF6-46CD-9F66-1F7A53DCAC8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3B316-5E8D-43F8-8735-3CCA7C77E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20405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979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31828"/>
            <a:ext cx="8715436" cy="32258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Воспитательная система класса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4000504"/>
            <a:ext cx="7758138" cy="24288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Булатова Ольга Александровна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Учитель начальных классов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МБОУ «Усть-Баргузинская СОШ                                            имени К.М. Шелковникова»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428604"/>
            <a:ext cx="7329510" cy="98903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Трудовой десант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500174"/>
            <a:ext cx="6596109" cy="4947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Трудовой десант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643314"/>
            <a:ext cx="361952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57224" y="1285860"/>
            <a:ext cx="3881969" cy="2911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830586" y="1312630"/>
            <a:ext cx="5134510" cy="3080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643174" y="5572140"/>
            <a:ext cx="3500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Ярмарка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428604"/>
            <a:ext cx="7329510" cy="98903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День именинника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 descr="C:\Users\User\Desktop\DSC0290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500174"/>
            <a:ext cx="3497417" cy="2185989"/>
          </a:xfrm>
          <a:prstGeom prst="round2Diag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6" name="Picture 5" descr="C:\Users\User\Desktop\DSC029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000240"/>
            <a:ext cx="3771375" cy="4071966"/>
          </a:xfrm>
          <a:prstGeom prst="round2DiagRect">
            <a:avLst/>
          </a:prstGeom>
          <a:noFill/>
          <a:ln w="57150">
            <a:solidFill>
              <a:srgbClr val="002060"/>
            </a:solidFill>
          </a:ln>
        </p:spPr>
      </p:pic>
      <p:pic>
        <p:nvPicPr>
          <p:cNvPr id="4" name="Picture 3" descr="C:\Users\User\Desktop\DSC029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3929066"/>
            <a:ext cx="2500330" cy="2631355"/>
          </a:xfrm>
          <a:prstGeom prst="pentagon">
            <a:avLst/>
          </a:prstGeo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428604"/>
            <a:ext cx="7329510" cy="98903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Спортивно-оздоровительная  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деятельность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714488"/>
            <a:ext cx="7186634" cy="44116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Беседа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«Безопасное поведение на территории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школы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. Соблюдение ПДД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Весёлые перемены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»                                                         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(игры на сплочение коллектива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Классный час «Жить по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режиму - не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пустяк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!»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Подвижные игры на свежем воздухе.</a:t>
            </a:r>
            <a:endParaRPr lang="ru-RU" sz="24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Художественно-эстетическое направление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500174"/>
            <a:ext cx="7400948" cy="462598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ru-RU" sz="2900" b="1" dirty="0" smtClean="0">
                <a:solidFill>
                  <a:srgbClr val="002060"/>
                </a:solidFill>
                <a:latin typeface="Comic Sans MS" pitchFamily="66" charset="0"/>
              </a:rPr>
              <a:t>Экскурсия на пришкольный участок. Сбор природного материала для уроков технологии</a:t>
            </a:r>
            <a:r>
              <a:rPr lang="ru-RU" sz="29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  <a:endParaRPr lang="ru-RU" sz="29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lnSpc>
                <a:spcPct val="160000"/>
              </a:lnSpc>
            </a:pPr>
            <a:r>
              <a:rPr lang="ru-RU" sz="2900" b="1" dirty="0" smtClean="0">
                <a:solidFill>
                  <a:srgbClr val="002060"/>
                </a:solidFill>
                <a:latin typeface="Comic Sans MS" pitchFamily="66" charset="0"/>
              </a:rPr>
              <a:t>Конкурс </a:t>
            </a:r>
            <a:r>
              <a:rPr lang="ru-RU" sz="2900" b="1" dirty="0" smtClean="0">
                <a:solidFill>
                  <a:srgbClr val="002060"/>
                </a:solidFill>
                <a:latin typeface="Comic Sans MS" pitchFamily="66" charset="0"/>
              </a:rPr>
              <a:t>поделок из природного </a:t>
            </a:r>
            <a:r>
              <a:rPr lang="ru-RU" sz="2900" b="1" dirty="0" smtClean="0">
                <a:solidFill>
                  <a:srgbClr val="002060"/>
                </a:solidFill>
                <a:latin typeface="Comic Sans MS" pitchFamily="66" charset="0"/>
              </a:rPr>
              <a:t>материала.</a:t>
            </a:r>
          </a:p>
          <a:p>
            <a:pPr>
              <a:lnSpc>
                <a:spcPct val="160000"/>
              </a:lnSpc>
            </a:pPr>
            <a:r>
              <a:rPr lang="ru-RU" sz="2900" b="1" dirty="0" smtClean="0">
                <a:solidFill>
                  <a:srgbClr val="002060"/>
                </a:solidFill>
                <a:latin typeface="Comic Sans MS" pitchFamily="66" charset="0"/>
              </a:rPr>
              <a:t>Конкурс рисунков «Мой подарок маме»</a:t>
            </a:r>
            <a:endParaRPr lang="ru-RU" sz="29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lnSpc>
                <a:spcPct val="160000"/>
              </a:lnSpc>
            </a:pPr>
            <a:r>
              <a:rPr lang="ru-RU" sz="2900" b="1" dirty="0" smtClean="0">
                <a:solidFill>
                  <a:srgbClr val="002060"/>
                </a:solidFill>
                <a:latin typeface="Comic Sans MS" pitchFamily="66" charset="0"/>
              </a:rPr>
              <a:t>Операция «Я маме дорогой дам подарок трудовой».</a:t>
            </a:r>
          </a:p>
          <a:p>
            <a:pPr>
              <a:lnSpc>
                <a:spcPct val="160000"/>
              </a:lnSpc>
            </a:pPr>
            <a:r>
              <a:rPr lang="ru-RU" sz="2900" b="1" dirty="0" smtClean="0">
                <a:solidFill>
                  <a:srgbClr val="002060"/>
                </a:solidFill>
                <a:latin typeface="Comic Sans MS" pitchFamily="66" charset="0"/>
              </a:rPr>
              <a:t>Конкурс на самую красивую снежинку.</a:t>
            </a:r>
          </a:p>
          <a:p>
            <a:pPr>
              <a:lnSpc>
                <a:spcPct val="160000"/>
              </a:lnSpc>
            </a:pPr>
            <a:r>
              <a:rPr lang="ru-RU" sz="2900" b="1" dirty="0" smtClean="0">
                <a:solidFill>
                  <a:srgbClr val="002060"/>
                </a:solidFill>
                <a:latin typeface="Comic Sans MS" pitchFamily="66" charset="0"/>
              </a:rPr>
              <a:t>Конкурс рисунков «Природа в разное время года»</a:t>
            </a:r>
          </a:p>
          <a:p>
            <a:pPr>
              <a:lnSpc>
                <a:spcPct val="160000"/>
              </a:lnSpc>
            </a:pPr>
            <a:r>
              <a:rPr lang="ru-RU" sz="2900" b="1" dirty="0" smtClean="0">
                <a:solidFill>
                  <a:srgbClr val="002060"/>
                </a:solidFill>
                <a:latin typeface="Comic Sans MS" pitchFamily="66" charset="0"/>
              </a:rPr>
              <a:t>Мастерская Деда Мороза.</a:t>
            </a:r>
            <a:endParaRPr lang="ru-RU" sz="29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sz="2000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pPr lvl="0" eaLnBrk="0" fontAlgn="base" hangingPunct="0">
              <a:spcAft>
                <a:spcPct val="0"/>
              </a:spcAft>
            </a:pPr>
            <a:r>
              <a:rPr lang="ru-RU" sz="27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Духовно-нравственная деятельность</a:t>
            </a:r>
            <a:r>
              <a:rPr lang="ru-RU" sz="4800" b="1" dirty="0" smtClean="0">
                <a:latin typeface="Comic Sans MS" pitchFamily="66" charset="0"/>
                <a:cs typeface="Arial" pitchFamily="34" charset="0"/>
              </a:rPr>
              <a:t/>
            </a:r>
            <a:br>
              <a:rPr lang="ru-RU" sz="4800" b="1" dirty="0" smtClean="0">
                <a:latin typeface="Comic Sans MS" pitchFamily="66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714488"/>
            <a:ext cx="7400948" cy="441167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Классный час: «Поговорим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о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вежливости».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 Беседа- рассуждение «Загляните в мамины глаза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».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Правила приличия в житейских ситуациях</a:t>
            </a:r>
          </a:p>
          <a:p>
            <a:pPr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  (обсуждение проблемных ситуаций).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Реклама детских периодических изданий.</a:t>
            </a: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Эколого-краеведческая 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деятельность</a:t>
            </a:r>
            <a:endParaRPr lang="ru-RU" sz="2400" b="1" dirty="0" smtClean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428736"/>
            <a:ext cx="7258072" cy="4697427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28728" y="1285860"/>
            <a:ext cx="7143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Классный час «Моя малая Родина»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Изготовление и развешивание кормушек.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Беседа «Покормите птиц зимой»!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Чтение с последующим обсуждением экологической сказки «Ёлочка».</a:t>
            </a:r>
          </a:p>
          <a:p>
            <a:r>
              <a:rPr lang="ru-RU" sz="2400" dirty="0" smtClean="0"/>
              <a:t> </a:t>
            </a:r>
            <a:endParaRPr lang="ru-RU" sz="24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Посещение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краеведческого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музея.</a:t>
            </a:r>
            <a:endParaRPr lang="ru-RU" sz="24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ru-RU" sz="2400" dirty="0" smtClean="0"/>
              <a:t> 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ru-RU" sz="24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571604" y="642918"/>
            <a:ext cx="7115196" cy="7747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Мониторинг воспитательной деятельности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143116"/>
            <a:ext cx="7615262" cy="3983047"/>
          </a:xfrm>
        </p:spPr>
        <p:txBody>
          <a:bodyPr/>
          <a:lstStyle/>
          <a:p>
            <a:endParaRPr lang="ru-RU" dirty="0" smtClean="0"/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Диагностика воспитанности учащихся.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Анализ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работы с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классом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, с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родителями.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6786610" cy="26432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500306"/>
            <a:ext cx="7329510" cy="3625857"/>
          </a:xfrm>
        </p:spPr>
        <p:txBody>
          <a:bodyPr>
            <a:normAutofit/>
          </a:bodyPr>
          <a:lstStyle/>
          <a:p>
            <a:endParaRPr lang="ru-RU" altLang="ru-RU" i="1" dirty="0" smtClean="0"/>
          </a:p>
          <a:p>
            <a:pPr algn="ctr">
              <a:buNone/>
            </a:pPr>
            <a:r>
              <a:rPr lang="ru-RU" altLang="ru-RU" sz="2200" b="1" i="1" dirty="0" smtClean="0">
                <a:solidFill>
                  <a:srgbClr val="002060"/>
                </a:solidFill>
                <a:latin typeface="Comic Sans MS" pitchFamily="66" charset="0"/>
              </a:rPr>
              <a:t>  </a:t>
            </a:r>
            <a:r>
              <a:rPr lang="ru-RU" altLang="ru-RU" sz="2200" b="1" dirty="0" smtClean="0">
                <a:solidFill>
                  <a:srgbClr val="002060"/>
                </a:solidFill>
                <a:latin typeface="Comic Sans MS" pitchFamily="66" charset="0"/>
              </a:rPr>
              <a:t>     Будущее </a:t>
            </a:r>
            <a:r>
              <a:rPr lang="ru-RU" altLang="ru-RU" sz="2200" b="1" dirty="0">
                <a:solidFill>
                  <a:srgbClr val="002060"/>
                </a:solidFill>
                <a:latin typeface="Comic Sans MS" pitchFamily="66" charset="0"/>
              </a:rPr>
              <a:t>гораздо ближе к нам, чем принято думать. Оно совсем рядом: смеётся, задаёт вопросы, заставляет страдать, </a:t>
            </a:r>
            <a:r>
              <a:rPr lang="ru-RU" altLang="ru-RU" sz="2200" b="1" dirty="0" smtClean="0">
                <a:solidFill>
                  <a:srgbClr val="002060"/>
                </a:solidFill>
                <a:latin typeface="Comic Sans MS" pitchFamily="66" charset="0"/>
              </a:rPr>
              <a:t>радоваться, искать </a:t>
            </a:r>
            <a:r>
              <a:rPr lang="ru-RU" altLang="ru-RU" sz="2200" b="1" dirty="0">
                <a:solidFill>
                  <a:srgbClr val="002060"/>
                </a:solidFill>
                <a:latin typeface="Comic Sans MS" pitchFamily="66" charset="0"/>
              </a:rPr>
              <a:t>ответы. </a:t>
            </a:r>
            <a:endParaRPr lang="ru-RU" altLang="ru-RU" sz="22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altLang="ru-RU" sz="2200" b="1" dirty="0" smtClean="0">
                <a:solidFill>
                  <a:srgbClr val="002060"/>
                </a:solidFill>
                <a:latin typeface="Comic Sans MS" pitchFamily="66" charset="0"/>
              </a:rPr>
              <a:t> Это </a:t>
            </a:r>
            <a:r>
              <a:rPr lang="ru-RU" altLang="ru-RU" sz="2200" b="1" dirty="0">
                <a:solidFill>
                  <a:srgbClr val="002060"/>
                </a:solidFill>
                <a:latin typeface="Comic Sans MS" pitchFamily="66" charset="0"/>
              </a:rPr>
              <a:t>будущее- наши дети</a:t>
            </a:r>
            <a:r>
              <a:rPr lang="ru-RU" altLang="ru-RU" sz="2200" b="1" dirty="0" smtClean="0">
                <a:solidFill>
                  <a:srgbClr val="002060"/>
                </a:solidFill>
                <a:latin typeface="Comic Sans MS" pitchFamily="66" charset="0"/>
              </a:rPr>
              <a:t>! </a:t>
            </a:r>
          </a:p>
          <a:p>
            <a:pPr algn="ctr">
              <a:buNone/>
            </a:pPr>
            <a:r>
              <a:rPr lang="ru-RU" altLang="ru-RU" sz="22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altLang="ru-RU" sz="2200" b="1" dirty="0" smtClean="0">
                <a:solidFill>
                  <a:srgbClr val="FF0000"/>
                </a:solidFill>
                <a:latin typeface="Comic Sans MS" pitchFamily="66" charset="0"/>
              </a:rPr>
              <a:t>Сегодня - дети, завтра – народ!</a:t>
            </a:r>
            <a:endParaRPr lang="ru-RU" altLang="ru-RU" sz="2200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099" name="Picture 3" descr="C:\Users\User\Desktop\DSC028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571480"/>
            <a:ext cx="1781241" cy="2327386"/>
          </a:xfrm>
          <a:prstGeom prst="round2Diag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4100" name="Picture 4" descr="C:\Users\User\Desktop\DSC028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71480"/>
            <a:ext cx="1857388" cy="2361276"/>
          </a:xfrm>
          <a:prstGeom prst="round2Diag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4101" name="Picture 5" descr="C:\Users\User\Desktop\DSC0288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357166"/>
            <a:ext cx="2024065" cy="2663092"/>
          </a:xfrm>
          <a:prstGeom prst="snip2DiagRect">
            <a:avLst/>
          </a:prstGeom>
          <a:noFill/>
          <a:ln w="28575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71480"/>
            <a:ext cx="7329510" cy="178595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Цель и задачи работы по моделированию и построению воспитательной системы класса.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2214554"/>
            <a:ext cx="7115196" cy="391160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/>
              <a:t> </a:t>
            </a:r>
            <a:r>
              <a:rPr lang="ru-RU" b="1" dirty="0" smtClean="0"/>
              <a:t>        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Цель: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</a:t>
            </a:r>
          </a:p>
          <a:p>
            <a:pPr>
              <a:lnSpc>
                <a:spcPct val="170000"/>
              </a:lnSpc>
              <a:buNone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 Смоделировать 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и построить воспитательную систему  класса, направленную на развитие и раскрытие индивидуальности ребёнка, умеющего жить в классном коллективе и строить со своими одноклассниками отношения дружбы и взаимопомощи.</a:t>
            </a:r>
          </a:p>
          <a:p>
            <a:pPr>
              <a:buNone/>
            </a:pP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500042"/>
            <a:ext cx="6715172" cy="50006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Задачи: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071546"/>
            <a:ext cx="7329510" cy="5054617"/>
          </a:xfrm>
        </p:spPr>
        <p:txBody>
          <a:bodyPr>
            <a:normAutofit fontScale="25000" lnSpcReduction="20000"/>
          </a:bodyPr>
          <a:lstStyle/>
          <a:p>
            <a:pPr lvl="0"/>
            <a:endParaRPr lang="ru-RU" sz="6200" dirty="0" smtClean="0">
              <a:latin typeface="Comic Sans MS" pitchFamily="66" charset="0"/>
            </a:endParaRPr>
          </a:p>
          <a:p>
            <a:pPr lvl="0"/>
            <a:r>
              <a:rPr lang="ru-RU" sz="8000" b="1" dirty="0" smtClean="0">
                <a:solidFill>
                  <a:srgbClr val="002060"/>
                </a:solidFill>
                <a:latin typeface="Comic Sans MS" pitchFamily="66" charset="0"/>
              </a:rPr>
              <a:t>Содействовать </a:t>
            </a:r>
            <a:r>
              <a:rPr lang="ru-RU" sz="8000" b="1" dirty="0">
                <a:solidFill>
                  <a:srgbClr val="002060"/>
                </a:solidFill>
                <a:latin typeface="Comic Sans MS" pitchFamily="66" charset="0"/>
              </a:rPr>
              <a:t>формированию  классного коллектива и созданию в нём нравственно и эмоционально благоприятной среды для развития первоклассников.</a:t>
            </a:r>
          </a:p>
          <a:p>
            <a:pPr>
              <a:buNone/>
            </a:pPr>
            <a:r>
              <a:rPr lang="ru-RU" sz="8000" b="1" dirty="0">
                <a:solidFill>
                  <a:srgbClr val="002060"/>
                </a:solidFill>
                <a:latin typeface="Comic Sans MS" pitchFamily="66" charset="0"/>
              </a:rPr>
              <a:t> </a:t>
            </a:r>
          </a:p>
          <a:p>
            <a:pPr lvl="0"/>
            <a:r>
              <a:rPr lang="ru-RU" sz="8000" b="1" dirty="0">
                <a:solidFill>
                  <a:srgbClr val="002060"/>
                </a:solidFill>
                <a:latin typeface="Comic Sans MS" pitchFamily="66" charset="0"/>
              </a:rPr>
              <a:t>Развитие нравственно и физически  здоровой личности, способной к творчеству и самоопределению.</a:t>
            </a:r>
          </a:p>
          <a:p>
            <a:pPr>
              <a:buNone/>
            </a:pPr>
            <a:r>
              <a:rPr lang="ru-RU" sz="8000" b="1" dirty="0">
                <a:solidFill>
                  <a:srgbClr val="002060"/>
                </a:solidFill>
                <a:latin typeface="Comic Sans MS" pitchFamily="66" charset="0"/>
              </a:rPr>
              <a:t> </a:t>
            </a:r>
          </a:p>
          <a:p>
            <a:pPr lvl="0"/>
            <a:r>
              <a:rPr lang="ru-RU" sz="8000" b="1" dirty="0">
                <a:solidFill>
                  <a:srgbClr val="002060"/>
                </a:solidFill>
                <a:latin typeface="Comic Sans MS" pitchFamily="66" charset="0"/>
              </a:rPr>
              <a:t>Подготовка и проведение классных мероприятий,  направленных на осознание учениками самоценности  здоровья.</a:t>
            </a:r>
          </a:p>
          <a:p>
            <a:pPr>
              <a:buNone/>
            </a:pPr>
            <a:r>
              <a:rPr lang="ru-RU" sz="8000" b="1" dirty="0">
                <a:solidFill>
                  <a:srgbClr val="002060"/>
                </a:solidFill>
                <a:latin typeface="Comic Sans MS" pitchFamily="66" charset="0"/>
              </a:rPr>
              <a:t> </a:t>
            </a:r>
          </a:p>
          <a:p>
            <a:pPr lvl="0"/>
            <a:r>
              <a:rPr lang="ru-RU" sz="8000" b="1" dirty="0">
                <a:solidFill>
                  <a:srgbClr val="002060"/>
                </a:solidFill>
                <a:latin typeface="Comic Sans MS" pitchFamily="66" charset="0"/>
              </a:rPr>
              <a:t>Осуществление мероприятий, расширяющих кругозор и познавательные интересы  учащихся, стимулирующие любознательность, исследовательское мышление.</a:t>
            </a:r>
          </a:p>
          <a:p>
            <a:pPr>
              <a:buNone/>
            </a:pPr>
            <a:r>
              <a:rPr lang="ru-RU" sz="8000" b="1" dirty="0">
                <a:solidFill>
                  <a:srgbClr val="002060"/>
                </a:solidFill>
                <a:latin typeface="Comic Sans MS" pitchFamily="66" charset="0"/>
              </a:rPr>
              <a:t> </a:t>
            </a:r>
          </a:p>
          <a:p>
            <a:pPr lvl="0"/>
            <a:r>
              <a:rPr lang="ru-RU" sz="8000" b="1" dirty="0">
                <a:solidFill>
                  <a:srgbClr val="002060"/>
                </a:solidFill>
                <a:latin typeface="Comic Sans MS" pitchFamily="66" charset="0"/>
              </a:rPr>
              <a:t>Воспитание культуры поведения учащихся.</a:t>
            </a:r>
          </a:p>
          <a:p>
            <a:pPr>
              <a:buNone/>
            </a:pPr>
            <a:endParaRPr lang="ru-RU" sz="8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785794"/>
            <a:ext cx="5072098" cy="63184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Задачи: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>
            <a:normAutofit/>
          </a:bodyPr>
          <a:lstStyle/>
          <a:p>
            <a:pPr lvl="0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Изучение личностных качеств 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учащихся, складывающиеся отношения в классном коллективе. </a:t>
            </a:r>
            <a:endParaRPr lang="ru-RU" sz="20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lvl="0"/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Оказание 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индивидуальной помощи учащимся,  испытывающим затруднения в адаптации к жизнедеятельности класса, отношениях с другими членами школьного сообщества, выполнении норм и правил поведения в школе и за её пределами.</a:t>
            </a:r>
          </a:p>
          <a:p>
            <a:pPr>
              <a:buNone/>
            </a:pP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 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Сплочение родительского коллектива. Организация  сотрудничества.</a:t>
            </a:r>
          </a:p>
          <a:p>
            <a:pPr>
              <a:buNone/>
            </a:pP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6" name="Овал 9"/>
          <p:cNvSpPr>
            <a:spLocks noChangeArrowheads="1"/>
          </p:cNvSpPr>
          <p:nvPr/>
        </p:nvSpPr>
        <p:spPr bwMode="auto">
          <a:xfrm>
            <a:off x="4214810" y="2428868"/>
            <a:ext cx="1452560" cy="1357321"/>
          </a:xfrm>
          <a:prstGeom prst="ellipse">
            <a:avLst/>
          </a:prstGeom>
          <a:solidFill>
            <a:srgbClr val="FFFF99"/>
          </a:solidFill>
          <a:ln w="57150">
            <a:solidFill>
              <a:srgbClr val="FFFF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5" name="Выноска-облако 12"/>
          <p:cNvSpPr>
            <a:spLocks noChangeArrowheads="1"/>
          </p:cNvSpPr>
          <p:nvPr/>
        </p:nvSpPr>
        <p:spPr bwMode="auto">
          <a:xfrm>
            <a:off x="928662" y="285728"/>
            <a:ext cx="2857520" cy="1643074"/>
          </a:xfrm>
          <a:prstGeom prst="cloudCallout">
            <a:avLst>
              <a:gd name="adj1" fmla="val 83786"/>
              <a:gd name="adj2" fmla="val 72161"/>
            </a:avLst>
          </a:prstGeom>
          <a:solidFill>
            <a:srgbClr val="CC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cs typeface="Arial" pitchFamily="34" charset="0"/>
              </a:rPr>
              <a:t>Эколого-краеведческая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деятельность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7174" name="Выноска-облако 7"/>
          <p:cNvSpPr>
            <a:spLocks noChangeArrowheads="1"/>
          </p:cNvSpPr>
          <p:nvPr/>
        </p:nvSpPr>
        <p:spPr bwMode="auto">
          <a:xfrm>
            <a:off x="1428728" y="4572008"/>
            <a:ext cx="3028952" cy="1500198"/>
          </a:xfrm>
          <a:prstGeom prst="cloudCallout">
            <a:avLst>
              <a:gd name="adj1" fmla="val 47505"/>
              <a:gd name="adj2" fmla="val -100389"/>
            </a:avLst>
          </a:prstGeom>
          <a:solidFill>
            <a:srgbClr val="CC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Духовно-нравственная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деятельность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7173" name="Выноска-облако 10"/>
          <p:cNvSpPr>
            <a:spLocks noChangeArrowheads="1"/>
          </p:cNvSpPr>
          <p:nvPr/>
        </p:nvSpPr>
        <p:spPr bwMode="auto">
          <a:xfrm>
            <a:off x="500034" y="2571744"/>
            <a:ext cx="2857520" cy="1714512"/>
          </a:xfrm>
          <a:prstGeom prst="cloudCallout">
            <a:avLst>
              <a:gd name="adj1" fmla="val 81698"/>
              <a:gd name="adj2" fmla="val -11676"/>
            </a:avLst>
          </a:prstGeom>
          <a:solidFill>
            <a:srgbClr val="CC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Художественно-эстетическая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деятельность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7172" name="Выноска-облако 11"/>
          <p:cNvSpPr>
            <a:spLocks noChangeArrowheads="1"/>
          </p:cNvSpPr>
          <p:nvPr/>
        </p:nvSpPr>
        <p:spPr bwMode="auto">
          <a:xfrm>
            <a:off x="5857884" y="285728"/>
            <a:ext cx="3000396" cy="1785950"/>
          </a:xfrm>
          <a:prstGeom prst="cloudCallout">
            <a:avLst>
              <a:gd name="adj1" fmla="val -88114"/>
              <a:gd name="adj2" fmla="val 71104"/>
            </a:avLst>
          </a:prstGeom>
          <a:solidFill>
            <a:srgbClr val="CC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Спортивно- оздоровительная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деятельность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7171" name="Выноска-облако 6"/>
          <p:cNvSpPr>
            <a:spLocks noChangeArrowheads="1"/>
          </p:cNvSpPr>
          <p:nvPr/>
        </p:nvSpPr>
        <p:spPr bwMode="auto">
          <a:xfrm>
            <a:off x="6286512" y="2143116"/>
            <a:ext cx="2571768" cy="1857388"/>
          </a:xfrm>
          <a:prstGeom prst="cloudCallout">
            <a:avLst>
              <a:gd name="adj1" fmla="val -74703"/>
              <a:gd name="adj2" fmla="val -828"/>
            </a:avLst>
          </a:prstGeom>
          <a:solidFill>
            <a:srgbClr val="CC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Работа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 родителями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7170" name="Поле 8"/>
          <p:cNvSpPr txBox="1">
            <a:spLocks noChangeArrowheads="1"/>
          </p:cNvSpPr>
          <p:nvPr/>
        </p:nvSpPr>
        <p:spPr bwMode="auto">
          <a:xfrm>
            <a:off x="4286248" y="3000372"/>
            <a:ext cx="1357310" cy="28575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ЛИЧНОСТЬ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7169" name="Выноска-облако 14"/>
          <p:cNvSpPr>
            <a:spLocks noChangeArrowheads="1"/>
          </p:cNvSpPr>
          <p:nvPr/>
        </p:nvSpPr>
        <p:spPr bwMode="auto">
          <a:xfrm>
            <a:off x="5143504" y="4429132"/>
            <a:ext cx="3571900" cy="1785950"/>
          </a:xfrm>
          <a:prstGeom prst="cloudCallout">
            <a:avLst>
              <a:gd name="adj1" fmla="val -58928"/>
              <a:gd name="adj2" fmla="val -94535"/>
            </a:avLst>
          </a:prstGeom>
          <a:solidFill>
            <a:srgbClr val="CC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Изучение учащихся, хода учебно-воспит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ательного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процесса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28900" algn="l"/>
              </a:tabLst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28900" algn="l"/>
              </a:tabLst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289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7543824" cy="9175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Изучение личности учащихся и их отношений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>
            <a:normAutofit/>
          </a:bodyPr>
          <a:lstStyle/>
          <a:p>
            <a:pPr lvl="0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Изучить условия семейного воспитания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учащихся.</a:t>
            </a:r>
          </a:p>
          <a:p>
            <a:pPr lvl="0"/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Составить социальный паспорт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класса.</a:t>
            </a:r>
          </a:p>
          <a:p>
            <a:pPr lvl="0"/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Проводить работу по вовлечению учащихся в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разнообразную 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деятельность, в том числе в деятельность объединений дополнительного образования, в целях развития их способностей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lvl="0">
              <a:buNone/>
            </a:pPr>
            <a:endParaRPr lang="ru-RU" sz="20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Анкетирование, тестирование, обработка результатов.</a:t>
            </a:r>
          </a:p>
          <a:p>
            <a:pPr lvl="0"/>
            <a:endParaRPr lang="ru-RU" sz="2200" b="1" dirty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Индивидуальная работа с 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учащимися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>
            <a:normAutofit/>
          </a:bodyPr>
          <a:lstStyle/>
          <a:p>
            <a:pPr lvl="0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Индивидуальные и коллективные беседы с детьми                                  о возникающих трудностях и проблемах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lvl="0"/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Индивидуальные консультации по предметам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lvl="0"/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Вовлечение в классные, школьные и внеклассные мероприятия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lvl="0"/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Тесный контакт с родителями учащихся.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Работа с родителями</a:t>
            </a:r>
            <a:r>
              <a:rPr lang="ru-RU" sz="2400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Comic Sans MS" pitchFamily="66" charset="0"/>
              </a:rPr>
            </a:b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>
            <a:normAutofit/>
          </a:bodyPr>
          <a:lstStyle/>
          <a:p>
            <a:pPr lvl="0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Постоянное информирование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родителей                           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о результатах учёбы, воспитания, душевного состояния, развития ребёнка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lvl="0"/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Просвещение родителей в вопросах воспитания и обучения детей, оказание им помощи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lvl="0"/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Привлечение к организации досуга детей по интересам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  <a:p>
            <a:pPr lvl="0"/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Помощь в налаживании контактов между детьми, родителями и учителями.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443</Words>
  <Application>Microsoft Office PowerPoint</Application>
  <PresentationFormat>Экран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Воспитательная система класса</vt:lpstr>
      <vt:lpstr>Слайд 2</vt:lpstr>
      <vt:lpstr>Цель и задачи работы по моделированию и построению воспитательной системы класса. </vt:lpstr>
      <vt:lpstr>Задачи:</vt:lpstr>
      <vt:lpstr>Задачи:</vt:lpstr>
      <vt:lpstr>Слайд 6</vt:lpstr>
      <vt:lpstr>Изучение личности учащихся и их отношений</vt:lpstr>
      <vt:lpstr>Индивидуальная работа с учащимися</vt:lpstr>
      <vt:lpstr>Работа с родителями </vt:lpstr>
      <vt:lpstr>Трудовой десант</vt:lpstr>
      <vt:lpstr>Трудовой десант</vt:lpstr>
      <vt:lpstr>Слайд 12</vt:lpstr>
      <vt:lpstr>День именинника</vt:lpstr>
      <vt:lpstr>Спортивно-оздоровительная  деятельность</vt:lpstr>
      <vt:lpstr>Художественно-эстетическое направление</vt:lpstr>
      <vt:lpstr> Духовно-нравственная деятельность </vt:lpstr>
      <vt:lpstr>Эколого-краеведческая деятельность</vt:lpstr>
      <vt:lpstr>Мониторинг воспитательной деятельности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Воспитательная система класса</dc:title>
  <dc:creator>User</dc:creator>
  <cp:lastModifiedBy>User</cp:lastModifiedBy>
  <cp:revision>49</cp:revision>
  <dcterms:created xsi:type="dcterms:W3CDTF">2017-12-11T13:43:13Z</dcterms:created>
  <dcterms:modified xsi:type="dcterms:W3CDTF">2017-12-12T17:18:09Z</dcterms:modified>
</cp:coreProperties>
</file>