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82" r:id="rId3"/>
    <p:sldId id="300" r:id="rId4"/>
    <p:sldId id="287" r:id="rId5"/>
    <p:sldId id="288" r:id="rId6"/>
    <p:sldId id="289" r:id="rId7"/>
    <p:sldId id="290" r:id="rId8"/>
    <p:sldId id="292" r:id="rId9"/>
    <p:sldId id="294" r:id="rId10"/>
    <p:sldId id="295" r:id="rId11"/>
    <p:sldId id="296" r:id="rId12"/>
    <p:sldId id="297" r:id="rId13"/>
    <p:sldId id="298" r:id="rId14"/>
    <p:sldId id="299" r:id="rId15"/>
    <p:sldId id="275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D3C4-D8F9-412F-A1CE-76655FE58245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9BFFD-525E-4A99-BE5D-6E45896F6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D3C4-D8F9-412F-A1CE-76655FE58245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9BFFD-525E-4A99-BE5D-6E45896F6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D3C4-D8F9-412F-A1CE-76655FE58245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9BFFD-525E-4A99-BE5D-6E45896F6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D3C4-D8F9-412F-A1CE-76655FE58245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9BFFD-525E-4A99-BE5D-6E45896F6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D3C4-D8F9-412F-A1CE-76655FE58245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9BFFD-525E-4A99-BE5D-6E45896F6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D3C4-D8F9-412F-A1CE-76655FE58245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9BFFD-525E-4A99-BE5D-6E45896F6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D3C4-D8F9-412F-A1CE-76655FE58245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9BFFD-525E-4A99-BE5D-6E45896F6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D3C4-D8F9-412F-A1CE-76655FE58245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9BFFD-525E-4A99-BE5D-6E45896F6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D3C4-D8F9-412F-A1CE-76655FE58245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9BFFD-525E-4A99-BE5D-6E45896F6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D3C4-D8F9-412F-A1CE-76655FE58245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9BFFD-525E-4A99-BE5D-6E45896F6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D3C4-D8F9-412F-A1CE-76655FE58245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9BFFD-525E-4A99-BE5D-6E45896F6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ED3C4-D8F9-412F-A1CE-76655FE58245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9BFFD-525E-4A99-BE5D-6E45896F6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Картинки\Фоны\98468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Inna\Desktop\Доклад\toppa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81300"/>
            <a:ext cx="91440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0"/>
            <a:ext cx="821537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Georgia" pitchFamily="18" charset="0"/>
              </a:rPr>
              <a:t>Единство осуществления индивидуального подхода в детском саду и в семье</a:t>
            </a:r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Georgia" pitchFamily="18" charset="0"/>
              </a:rPr>
              <a:t>Михайлина Марина Павловна </a:t>
            </a:r>
            <a:br>
              <a:rPr lang="ru-RU" sz="2400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Georgia" pitchFamily="18" charset="0"/>
              </a:rPr>
              <a:t>Музыкальный руководитель</a:t>
            </a:r>
            <a:br>
              <a:rPr lang="ru-RU" sz="2400" dirty="0" smtClean="0">
                <a:solidFill>
                  <a:schemeClr val="tx2"/>
                </a:solidFill>
                <a:latin typeface="Georgia" pitchFamily="18" charset="0"/>
              </a:rPr>
            </a:b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Картинки\Фоны\98468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285728"/>
            <a:ext cx="7429552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Georgia" pitchFamily="18" charset="0"/>
                <a:cs typeface="Times New Roman" pitchFamily="18" charset="0"/>
              </a:rPr>
              <a:t>       </a:t>
            </a:r>
            <a:r>
              <a:rPr lang="ru-RU" sz="3200" b="1" dirty="0" smtClean="0">
                <a:solidFill>
                  <a:schemeClr val="tx2"/>
                </a:solidFill>
                <a:latin typeface="Georgia" pitchFamily="18" charset="0"/>
                <a:cs typeface="Times New Roman" pitchFamily="18" charset="0"/>
              </a:rPr>
              <a:t>Познавательные формы взаимодействия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  <a:cs typeface="Times New Roman" pitchFamily="18" charset="0"/>
              </a:rPr>
              <a:t>Общее собрание ДОУ;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  <a:cs typeface="Times New Roman" pitchFamily="18" charset="0"/>
              </a:rPr>
              <a:t>Педагогический совет с участием родителей;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  <a:cs typeface="Times New Roman" pitchFamily="18" charset="0"/>
              </a:rPr>
              <a:t>Родительская конференция;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  <a:cs typeface="Times New Roman" pitchFamily="18" charset="0"/>
              </a:rPr>
              <a:t>Тематическая консультация;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  <a:cs typeface="Times New Roman" pitchFamily="18" charset="0"/>
              </a:rPr>
              <a:t>Педагогический консилиум;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  <a:cs typeface="Times New Roman" pitchFamily="18" charset="0"/>
              </a:rPr>
              <a:t>Групповые собрания родителей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  <a:cs typeface="Times New Roman" pitchFamily="18" charset="0"/>
              </a:rPr>
              <a:t>Круглый стол;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  <a:cs typeface="Times New Roman" pitchFamily="18" charset="0"/>
              </a:rPr>
              <a:t>Родительский совет;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  <a:cs typeface="Times New Roman" pitchFamily="18" charset="0"/>
              </a:rPr>
              <a:t>Открытые занятия с детьми в ДОУ для родителей;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  <a:cs typeface="Times New Roman" pitchFamily="18" charset="0"/>
              </a:rPr>
              <a:t>День открытых дверей…</a:t>
            </a:r>
          </a:p>
          <a:p>
            <a:pPr>
              <a:buFont typeface="Arial" pitchFamily="34" charset="0"/>
              <a:buChar char="•"/>
            </a:pPr>
            <a:endParaRPr lang="ru-RU" sz="2800" dirty="0" smtClean="0">
              <a:solidFill>
                <a:schemeClr val="tx2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800" dirty="0">
              <a:solidFill>
                <a:schemeClr val="tx2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Картинки\Фоны\98468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285728"/>
            <a:ext cx="7429552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Georgia" pitchFamily="18" charset="0"/>
              </a:rPr>
              <a:t>Досуговые формы работы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Выставки работ родителей. Семейных вернисажей;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Совместные походы и экскурсии;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Благотворительные акции;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Кружки, секции;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Клубы отцов, бабушек, дедушек;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Клуб выходного дня;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Выпуск стенгазет;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Домашние гостиные;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Работы театральной труппы дети – родители;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Семейные встречи и т. д.</a:t>
            </a:r>
          </a:p>
          <a:p>
            <a:pPr>
              <a:buFont typeface="Arial" pitchFamily="34" charset="0"/>
              <a:buChar char="•"/>
            </a:pPr>
            <a:endParaRPr lang="ru-RU" sz="2800" dirty="0">
              <a:solidFill>
                <a:schemeClr val="tx2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Картинки\Фоны\98468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285728"/>
            <a:ext cx="74295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Georgia" pitchFamily="18" charset="0"/>
              </a:rPr>
              <a:t>Виды наглядности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Уголок родителей;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Выставки, вернисажи детских работ;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Информационные листы;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Памятки для родителей;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Папки – передвижки;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Родительская газета оформленная самими родителями;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Видео фильм.</a:t>
            </a:r>
            <a:endParaRPr lang="ru-RU" sz="28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Картинки\Фоны\98468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285728"/>
            <a:ext cx="74295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Georgia" pitchFamily="18" charset="0"/>
              </a:rPr>
              <a:t>Информационно – аналитические формы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Анкетирование;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Родители – лидеры;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Родители исполнители;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Родители – критические наблюдатели;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6" name="Picture 3" descr="C:\Users\Inna\Desktop\469435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357562"/>
            <a:ext cx="3106728" cy="3294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Картинки\Фоны\98468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285728"/>
            <a:ext cx="74295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Georgia" pitchFamily="18" charset="0"/>
              </a:rPr>
              <a:t>Письменные формы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Брошюры;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Пособия;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Бюллетень;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Еженедельные записки;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Информационные записки;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Личные блокноты;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Доска объявлений;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Ящик для предложений;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eorgia" pitchFamily="18" charset="0"/>
              </a:rPr>
              <a:t>Отчёты.</a:t>
            </a:r>
          </a:p>
          <a:p>
            <a:pPr>
              <a:buFont typeface="Arial" pitchFamily="34" charset="0"/>
              <a:buChar char="•"/>
            </a:pPr>
            <a:endParaRPr lang="ru-RU" sz="2800" dirty="0">
              <a:solidFill>
                <a:schemeClr val="tx2"/>
              </a:solidFill>
              <a:latin typeface="Georgia" pitchFamily="18" charset="0"/>
            </a:endParaRPr>
          </a:p>
        </p:txBody>
      </p:sp>
      <p:pic>
        <p:nvPicPr>
          <p:cNvPr id="6" name="Picture 2" descr="C:\Users\Inna\Desktop\Meet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3933825"/>
            <a:ext cx="37084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Картинки\Фоны\98468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285728"/>
            <a:ext cx="74295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Georgia" pitchFamily="18" charset="0"/>
                <a:cs typeface="Times New Roman" pitchFamily="18" charset="0"/>
              </a:rPr>
              <a:t>       Фразы для начала беседы </a:t>
            </a:r>
            <a:br>
              <a:rPr lang="ru-RU" sz="3200" b="1" dirty="0" smtClean="0">
                <a:solidFill>
                  <a:schemeClr val="tx2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/>
                </a:solidFill>
                <a:latin typeface="Georgia" pitchFamily="18" charset="0"/>
                <a:cs typeface="Times New Roman" pitchFamily="18" charset="0"/>
              </a:rPr>
              <a:t>                    с родителями </a:t>
            </a:r>
            <a:endParaRPr lang="ru-RU" sz="3200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7" y="1785926"/>
            <a:ext cx="30003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3"/>
              </a:buClr>
              <a:defRPr/>
            </a:pPr>
            <a:r>
              <a:rPr lang="ru-RU" sz="2000" dirty="0">
                <a:solidFill>
                  <a:schemeClr val="tx2"/>
                </a:solidFill>
                <a:latin typeface="Georgia" pitchFamily="18" charset="0"/>
                <a:cs typeface="Times New Roman" pitchFamily="18" charset="0"/>
              </a:rPr>
              <a:t>Нежелательные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1714488"/>
            <a:ext cx="3429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3"/>
              </a:buClr>
              <a:defRPr/>
            </a:pPr>
            <a:r>
              <a:rPr lang="ru-RU" sz="2000" dirty="0">
                <a:solidFill>
                  <a:schemeClr val="tx2"/>
                </a:solidFill>
                <a:latin typeface="Georgia" pitchFamily="18" charset="0"/>
                <a:cs typeface="Times New Roman" pitchFamily="18" charset="0"/>
              </a:rPr>
              <a:t>Замена их на желательные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2428868"/>
            <a:ext cx="371477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Я бы хотела…</a:t>
            </a:r>
          </a:p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Вероятно, Вы об этом ещё не слышали…</a:t>
            </a:r>
          </a:p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Мне представляется интересным то, что…</a:t>
            </a:r>
          </a:p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Я пришла к выводу, что…</a:t>
            </a:r>
          </a:p>
          <a:p>
            <a:endParaRPr lang="ru-RU" sz="2000" dirty="0">
              <a:latin typeface="Georgia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Хоть Вам это и неизвестно…</a:t>
            </a:r>
          </a:p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Вы, конечно, об этом ещё не знаете…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2357430"/>
            <a:ext cx="31432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Вы хотите…</a:t>
            </a:r>
          </a:p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Вы, наверно, уже об этом слышали…</a:t>
            </a:r>
          </a:p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Вам будет интересно узнать….</a:t>
            </a:r>
          </a:p>
          <a:p>
            <a:endParaRPr lang="ru-RU" sz="2000" dirty="0">
              <a:latin typeface="Georgia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Думается, Ваша проблема заключается в том, что…</a:t>
            </a:r>
          </a:p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Конечно, Вам уже известно...</a:t>
            </a:r>
          </a:p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Как Вы знаете…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                                                                </a:t>
            </a:r>
          </a:p>
        </p:txBody>
      </p:sp>
      <p:sp>
        <p:nvSpPr>
          <p:cNvPr id="35842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5843" name="Picture 2" descr="C:\Users\Inna\Desktop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-34925"/>
            <a:ext cx="9432925" cy="689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Box 3"/>
          <p:cNvSpPr txBox="1">
            <a:spLocks noChangeArrowheads="1"/>
          </p:cNvSpPr>
          <p:nvPr/>
        </p:nvSpPr>
        <p:spPr bwMode="auto">
          <a:xfrm>
            <a:off x="107950" y="1557338"/>
            <a:ext cx="9144000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dirty="0">
                <a:latin typeface="Calibri" pitchFamily="34" charset="0"/>
              </a:rPr>
              <a:t>  </a:t>
            </a:r>
            <a:r>
              <a:rPr lang="ru-RU" sz="4000" b="1" dirty="0">
                <a:solidFill>
                  <a:srgbClr val="C00000"/>
                </a:solidFill>
                <a:latin typeface="Georgia" pitchFamily="18" charset="0"/>
              </a:rPr>
              <a:t>Спасибо за внимание!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  <a:latin typeface="Georgia" pitchFamily="18" charset="0"/>
              </a:rPr>
              <a:t>   Желаю успехов в работе!</a:t>
            </a:r>
          </a:p>
          <a:p>
            <a:pPr algn="ctr"/>
            <a:endParaRPr lang="ru-RU" sz="4000" dirty="0">
              <a:latin typeface="Calibri" pitchFamily="34" charset="0"/>
            </a:endParaRPr>
          </a:p>
          <a:p>
            <a:endParaRPr lang="en-US" b="1" i="1" dirty="0">
              <a:latin typeface="Calibri" pitchFamily="34" charset="0"/>
            </a:endParaRPr>
          </a:p>
          <a:p>
            <a:endParaRPr lang="en-US" b="1" i="1" dirty="0">
              <a:latin typeface="Calibri" pitchFamily="34" charset="0"/>
            </a:endParaRPr>
          </a:p>
          <a:p>
            <a:endParaRPr lang="en-US" b="1" i="1" dirty="0">
              <a:latin typeface="Calibri" pitchFamily="34" charset="0"/>
            </a:endParaRPr>
          </a:p>
          <a:p>
            <a:endParaRPr lang="en-US" b="1" i="1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Картинки\Фоны\98468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642910" y="428604"/>
            <a:ext cx="800105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«От того, как прошло детство, кто вёл ребенка за руку в детские годы, что вошло в его разум и сердце из окружающего мира – от этого в решающей степени зависит, каким человеком станет сегодняшний малыш».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В.А. Сухомлинский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Картинки\Фоны\98468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285729"/>
            <a:ext cx="83582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 Взаимодействие детского сада с семьей можно осуществлять по-разному.  Важно только избегать формализма.  Для того, чтобы спланировать работу с родителями, надо хорошо знать отношения в семье своих воспитанников. Поэтому, начинать необходимо  с  анализа  социального  состава  родителей,  их настроя и ожиданий от пребывания ребенка в детском саду. Проведение  анкетирования,  личных  бесед  на  эту  тему поможет правильно выстроить работу с родителями, сделать ее   эффективной,   подобрать   интересные   формы взаимодействия с семьей.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6" name="Picture 3" descr="C:\Users\Inna\Desktop\fb939b7ea32cdb723d8fb1e0d3cab9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763963"/>
            <a:ext cx="8351837" cy="309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Картинки\Фоны\98468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57158" y="500042"/>
            <a:ext cx="842968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Особенности организации взаимодействия ДОУ с семьями воспитанников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Georg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При организации совместной работы дошкольного образовательного учреждения с семьями в рамках новой философии необходимо соблюдать основные принципы: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открытость детского сада для семьи (каждому родителю обеспечивается возможность знать и видеть, как живет и развивается его ребенок);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сотрудничество педагогов и родителей в воспитании детей;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создание активной развивающей среды, обеспечивающей единые подходы к развитию личности в семье и детском коллективе;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диагностика общих и частных проблем в развитии и воспитании ребенка.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Картинки\Фоны\98468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20" y="571480"/>
            <a:ext cx="850112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Главная цель педагогов дошкольного учреждения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– профессионально помочь семье в воспитании детей, при этом, не подменяя ее, а дополняя и обеспечивая более полную реализацию ее воспитательных функций: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развитие интересов и потребностей ребенка;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распределение обязанностей и ответственности между родителями в постоянно меняющихся ситуациях воспитания детей;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поддержка открытости во взаимоотношениях между разными поколениями в семье;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выработка образа жизни семьи, формирование семейных традиций;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понимание и принятие индивидуальности ребенка, доверие и уважение к нему как к уникальной личности.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Картинки\Фоны\98468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500042"/>
            <a:ext cx="857256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Данная цель реализуется через следующие задачи: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Georg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воспитание уважения к детству и родительству;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взаимодействие с родителями для изучения их семейной микросреды;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повышение и содействие общей культуры семьи и психолого-педагогической компетентности родителей;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оказание практической и теоретической помощи родителям воспитанников через трансляцию основ теоретических знаний и формирование умений и навыков практической работы с детьми;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использование с родителями различных форм сотрудничества и совместного творчества, исходя из индивидуально-дифференцированного подхода к семьям.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Картинки\Фоны\98468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500042"/>
            <a:ext cx="857256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Georgia" pitchFamily="18" charset="0"/>
              </a:rPr>
              <a:t>Основные условия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30238" algn="l"/>
              </a:tabLst>
            </a:pPr>
            <a:r>
              <a:rPr lang="ru-RU" sz="3200" dirty="0" smtClean="0">
                <a:latin typeface="Georgia" pitchFamily="18" charset="0"/>
              </a:rPr>
              <a:t>Изучение семей воспитанников: учёт различий в возрасте родителей, их образование, общем культурном уровне, личностных особенностей родителей, их взглядов на воспитание, структуры и характер семейных отношений.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3023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rPr>
              <a:t>Открытость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rPr>
              <a:t> детского сада семье;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30238" algn="l"/>
              </a:tabLst>
            </a:pPr>
            <a:r>
              <a:rPr lang="ru-RU" sz="3200" baseline="0" dirty="0" smtClean="0">
                <a:latin typeface="Georgia" pitchFamily="18" charset="0"/>
              </a:rPr>
              <a:t>Ориентация педагога на работу с детьми и родителями.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Картинки\Фоны\98468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500042"/>
            <a:ext cx="857256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Georgia" pitchFamily="18" charset="0"/>
              </a:rPr>
              <a:t>Формы работы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30238" algn="l"/>
              </a:tabLst>
            </a:pPr>
            <a:r>
              <a:rPr lang="ru-RU" sz="2800" dirty="0" smtClean="0">
                <a:latin typeface="Georgia" pitchFamily="18" charset="0"/>
              </a:rPr>
              <a:t>Коллективные,  индивидуальные и наглядно – информационные;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rPr>
              <a:t>Традиционные и нетрадиционные.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pic>
        <p:nvPicPr>
          <p:cNvPr id="6" name="Picture 2" descr="C:\Users\Inna\Desktop\140518_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068638"/>
            <a:ext cx="8713787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768686" y="1600200"/>
          <a:ext cx="3606627" cy="4525963"/>
        </p:xfrm>
        <a:graphic>
          <a:graphicData uri="http://schemas.openxmlformats.org/drawingml/2006/table">
            <a:tbl>
              <a:tblPr/>
              <a:tblGrid>
                <a:gridCol w="710718"/>
                <a:gridCol w="946838"/>
                <a:gridCol w="1949071"/>
              </a:tblGrid>
              <a:tr h="14143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431" marR="424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Цель использования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431" marR="424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Формы проведения общения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431" marR="424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71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Информационно-аналитические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431" marR="424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Выявление интересов, потребностей, запросов родителей, уровня их педагогической грамотности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431" marR="424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Проведение социологических срезов, опросов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«Почтовый ящик»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Индивидуальные блокноты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431" marR="424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723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Познавательные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431" marR="424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Ознакомление родителей с возрастными и психологическими особенностями детей дошкольного возраста. Формирование у родителей практических навыков воспитания детей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431" marR="424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Семинары-практикумы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Тренинги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Проведение собраний, консультаций в нетрадиционной форме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Мини-собрания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Педагогический брифинг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Педагогическая гостиная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Устные педагогические журналы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Игры с педагогическим содержанием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Педагогическая библиотека для родителей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Исследовательско-проектные, ролевые, имитационные и деловые игры.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431" marR="424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71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Досуговые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431" marR="424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Установление эмоционального контакта между педагогами, родителями, детьми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431" marR="424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Совместные досуги, праздники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Выставки работ родителей и детей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Кружки и секции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Клубы отцов, бабушек, дедушек, семинары, практикумы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431" marR="424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292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Наглядно-информационные: информационно-ознакомительные; информационно-просветительские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431" marR="424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Ознакомление родителей с работой дошкольного учреждения, особенностями воспитания детей. Формирование у родителей знаний о воспитании и развитии детей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431" marR="424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Информационные проспекты для родителей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Альманахи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Журналы и газеты, издаваемые ДОУ для родителей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Дни (недели) открытых дверей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Открытые просмотры занятий и других видов деятельности детей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Выпуск стенгазет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мини-библиотек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431" marR="424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6386" name="Picture 2" descr="F:\Картинки\Фоны\98468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19" y="0"/>
            <a:ext cx="86439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38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Нетрадиционные формы организации общения педагогов и     родителей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Georgia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282" y="710585"/>
          <a:ext cx="8715436" cy="6147415"/>
        </p:xfrm>
        <a:graphic>
          <a:graphicData uri="http://schemas.openxmlformats.org/drawingml/2006/table">
            <a:tbl>
              <a:tblPr/>
              <a:tblGrid>
                <a:gridCol w="1717454"/>
                <a:gridCol w="2288038"/>
                <a:gridCol w="4709944"/>
              </a:tblGrid>
              <a:tr h="13701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Цель использования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Формы проведения общения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340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Информационно-аналитические</a:t>
                      </a:r>
                    </a:p>
                  </a:txBody>
                  <a:tcPr marL="38100" marR="38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Выявление интересов, потребностей, запросов родителей, уровня их педагогической грамотности</a:t>
                      </a:r>
                    </a:p>
                  </a:txBody>
                  <a:tcPr marL="38100" marR="38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Проведение социологических срезов, опросов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«Почтовый ящик»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Индивидуальные блокноты</a:t>
                      </a:r>
                    </a:p>
                  </a:txBody>
                  <a:tcPr marL="38100" marR="38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5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Познавательные</a:t>
                      </a:r>
                    </a:p>
                  </a:txBody>
                  <a:tcPr marL="38100" marR="38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Ознакомление родителей с возрастными и психологическими особенностями детей дошкольного возраста. Формирование у родителей практических навыков воспитания детей</a:t>
                      </a:r>
                    </a:p>
                  </a:txBody>
                  <a:tcPr marL="38100" marR="38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Семинары-практикумы</a:t>
                      </a: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Тренинги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Проведение собраний, консультаций в нетрадиционной форме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Мини-собрания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Педагогический брифинг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Педагогическая гостиная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Устные педагогические журналы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Игры с педагогическим содержанием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Педагогическая библиотека для родителей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 err="1">
                          <a:latin typeface="Georgia" pitchFamily="18" charset="0"/>
                          <a:ea typeface="Times New Roman"/>
                          <a:cs typeface="Times New Roman"/>
                        </a:rPr>
                        <a:t>Исследовательско-проектные</a:t>
                      </a: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, ролевые, имитационные и деловые игры</a:t>
                      </a: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340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Досуговые</a:t>
                      </a:r>
                    </a:p>
                  </a:txBody>
                  <a:tcPr marL="38100" marR="38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Установление эмоционального контакта между педагогами, родителями, детьми</a:t>
                      </a:r>
                    </a:p>
                  </a:txBody>
                  <a:tcPr marL="38100" marR="38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Совместные досуги, праздники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Выставки работ родителей и детей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Кружки и секции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Клубы отцов, бабушек, дедушек, семинары, практикумы</a:t>
                      </a:r>
                    </a:p>
                  </a:txBody>
                  <a:tcPr marL="38100" marR="38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928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Georgia" pitchFamily="18" charset="0"/>
                          <a:ea typeface="Times New Roman"/>
                          <a:cs typeface="Times New Roman"/>
                        </a:rPr>
                        <a:t>Наглядно-информационные: информационно-ознакомительные; информационно-просветительские</a:t>
                      </a:r>
                    </a:p>
                  </a:txBody>
                  <a:tcPr marL="38100" marR="38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Ознакомление родителей с работой дошкольного учреждения, особенностями воспитания детей. Формирование у родителей знаний о воспитании и развитии детей</a:t>
                      </a:r>
                    </a:p>
                  </a:txBody>
                  <a:tcPr marL="38100" marR="38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Информационные проспекты для родителей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Альманахи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Журналы и газеты, издаваемые ДОУ для родителей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Дни (недели) открытых дверей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Открытые просмотры занятий и других видов деятельности детей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Выпуск стенгазет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9705" algn="l"/>
                        </a:tabLst>
                      </a:pPr>
                      <a:r>
                        <a:rPr lang="ru-RU" sz="1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Организация мини-библиотек</a:t>
                      </a:r>
                    </a:p>
                  </a:txBody>
                  <a:tcPr marL="38100" marR="38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1060</Words>
  <Application>Microsoft Office PowerPoint</Application>
  <PresentationFormat>Экран (4:3)</PresentationFormat>
  <Paragraphs>168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                                                               </vt:lpstr>
    </vt:vector>
  </TitlesOfParts>
  <Company>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Принцеcса</dc:creator>
  <cp:lastModifiedBy>Принцеcса</cp:lastModifiedBy>
  <cp:revision>29</cp:revision>
  <dcterms:created xsi:type="dcterms:W3CDTF">2016-04-20T11:32:42Z</dcterms:created>
  <dcterms:modified xsi:type="dcterms:W3CDTF">2016-04-26T13:49:30Z</dcterms:modified>
</cp:coreProperties>
</file>