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1" r:id="rId3"/>
    <p:sldId id="259" r:id="rId4"/>
    <p:sldId id="258" r:id="rId5"/>
    <p:sldId id="263" r:id="rId6"/>
    <p:sldId id="264" r:id="rId7"/>
    <p:sldId id="265" r:id="rId8"/>
    <p:sldId id="271" r:id="rId9"/>
    <p:sldId id="270" r:id="rId10"/>
    <p:sldId id="273" r:id="rId11"/>
    <p:sldId id="275" r:id="rId12"/>
    <p:sldId id="276" r:id="rId13"/>
    <p:sldId id="277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422C16"/>
    <a:srgbClr val="0C788E"/>
    <a:srgbClr val="006666"/>
    <a:srgbClr val="0099CC"/>
    <a:srgbClr val="3366CC"/>
    <a:srgbClr val="660033"/>
    <a:srgbClr val="0033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86" autoAdjust="0"/>
  </p:normalViewPr>
  <p:slideViewPr>
    <p:cSldViewPr>
      <p:cViewPr>
        <p:scale>
          <a:sx n="82" d="100"/>
          <a:sy n="82" d="100"/>
        </p:scale>
        <p:origin x="-792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74210-F8F3-44C1-B630-F593EAF14F2C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9B4F4-C004-4D0C-AAC0-3B7786D8D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71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9B4F4-C004-4D0C-AAC0-3B7786D8DED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021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1%80%D0%B0%D0%BC%D0%BE%D1%80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u.wikipedia.org/wiki/%D0%A1%D1%82%D0%B0%D1%82%D1%83%D1%8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2%D0%B8%D0%BB%D1%8C%D0%B7%D0%B8%D1%82" TargetMode="External"/><Relationship Id="rId5" Type="http://schemas.openxmlformats.org/officeDocument/2006/relationships/hyperlink" Target="https://ru.wikipedia.org/wiki/%D0%A3%D0%BB%D0%B8%D1%86%D0%B0_%D0%9F%D0%BE%D0%B1%D0%B5%D0%B4%D1%8B_(%D0%A1%D0%BE%D0%B2%D0%B5%D1%82%D1%81%D0%BA)" TargetMode="External"/><Relationship Id="rId4" Type="http://schemas.openxmlformats.org/officeDocument/2006/relationships/hyperlink" Target="https://ru.wikipedia.org/wiki/%D0%A1%D0%BE%D0%B2%D0%B5%D1%82%D1%81%D0%BA_(%D0%9A%D0%B0%D0%BB%D0%B8%D0%BD%D0%B8%D0%BD%D0%B3%D1%80%D0%B0%D0%B4%D1%81%D0%BA%D0%B0%D1%8F_%D0%BE%D0%B1%D0%BB%D0%B0%D1%81%D1%82%D1%8C)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941" TargetMode="External"/><Relationship Id="rId2" Type="http://schemas.openxmlformats.org/officeDocument/2006/relationships/hyperlink" Target="https://ru.wikipedia.org/wiki/%D0%92%D0%B5%D0%BB%D0%B8%D0%BA%D0%B0%D1%8F_%D0%9E%D1%82%D0%B5%D1%87%D0%B5%D1%81%D1%82%D0%B2%D0%B5%D0%BD%D0%BD%D0%B0%D1%8F_%D0%B2%D0%BE%D0%B9%D0%BD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hyperlink" Target="https://ru.wikipedia.org/wiki/%D0%92%D0%B5%D1%87%D0%BD%D1%8B%D0%B9_%D0%BE%D0%B3%D0%BE%D0%BD%D1%8C" TargetMode="External"/><Relationship Id="rId4" Type="http://schemas.openxmlformats.org/officeDocument/2006/relationships/hyperlink" Target="https://ru.wikipedia.org/wiki/1945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07504" y="5013176"/>
            <a:ext cx="8856984" cy="1630534"/>
          </a:xfrm>
        </p:spPr>
        <p:txBody>
          <a:bodyPr/>
          <a:lstStyle/>
          <a:p>
            <a:r>
              <a:rPr lang="ru-RU" sz="3200" b="1" dirty="0" smtClean="0">
                <a:solidFill>
                  <a:srgbClr val="663300"/>
                </a:solidFill>
              </a:rPr>
              <a:t>«</a:t>
            </a:r>
            <a:r>
              <a:rPr lang="ru-RU" sz="3200" b="1" smtClean="0">
                <a:solidFill>
                  <a:srgbClr val="663300"/>
                </a:solidFill>
              </a:rPr>
              <a:t>ПАМЯТНИКИ НАШЕГО ГОРОДА»</a:t>
            </a:r>
            <a:endParaRPr lang="es-ES" sz="3200" b="1" dirty="0">
              <a:solidFill>
                <a:srgbClr val="66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116632"/>
            <a:ext cx="5327650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3635896" y="332656"/>
            <a:ext cx="5508104" cy="4608511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rgbClr val="FF6600"/>
                </a:solidFill>
              </a:rPr>
              <a:t>Мемориальная доска находится под крышей православной часовни. На гранитной плите высечены имена солдат, погибших во время боевых действий в Афганистане, Эфиопии и Чечне. На этом месте раньше уже был памятник, но его перенесли к мемориалу Великой Отечественной. Афганцы попросили восстановить монумент. </a:t>
            </a:r>
            <a:br>
              <a:rPr lang="ru-RU" sz="1400" b="1" dirty="0">
                <a:solidFill>
                  <a:srgbClr val="FF6600"/>
                </a:solidFill>
              </a:rPr>
            </a:br>
            <a:r>
              <a:rPr lang="ru-RU" sz="1400" b="1" dirty="0">
                <a:solidFill>
                  <a:srgbClr val="FF6600"/>
                </a:solidFill>
              </a:rPr>
              <a:t>АЛЕКСАНДР ТАРАСОВ, УЧАСТНИК БОЕВЫХ ДЕЙСТВИЙ В АФГАНИСТАНЕ: «Сколько будешь проходить, столько будешь вспоминать о них. И конечно, это очень сильное влияние оказывает, и мы никогда не забудем их, это во-первых. Во-вторых, мы не вечны, мы рано, или поздно все уйдем в мир иной, а вот этот символ, он останется»/</a:t>
            </a:r>
          </a:p>
        </p:txBody>
      </p:sp>
      <p:pic>
        <p:nvPicPr>
          <p:cNvPr id="5123" name="Picture 3" descr="H:\Рисунок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20" y="337453"/>
            <a:ext cx="85725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:\картинки памятников города\воинам интерн.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805" y="1084240"/>
            <a:ext cx="3308945" cy="39985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Metronom-Minuta-molchaniya_(get-tune.net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347864" y="337453"/>
            <a:ext cx="975962" cy="78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887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2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картинки памятников города\королева Луиз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3240360" cy="4320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Горизонтальный свиток 1"/>
          <p:cNvSpPr/>
          <p:nvPr/>
        </p:nvSpPr>
        <p:spPr>
          <a:xfrm>
            <a:off x="4139952" y="-171400"/>
            <a:ext cx="4536504" cy="518457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королеве Луизе из белого каррарского </a:t>
            </a:r>
            <a:r>
              <a:rPr lang="ru-RU" sz="1600" b="1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Мрамор"/>
              </a:rPr>
              <a:t>мрамора</a:t>
            </a:r>
            <a:r>
              <a:rPr lang="ru-RU" sz="1600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являлся украшением парка </a:t>
            </a:r>
            <a:r>
              <a:rPr lang="ru-RU" sz="1600" b="1" dirty="0" err="1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Якобсруэ</a:t>
            </a:r>
            <a:r>
              <a:rPr lang="ru-RU" sz="1600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Величественная </a:t>
            </a:r>
            <a:r>
              <a:rPr lang="ru-RU" sz="1600" b="1" u="sng" dirty="0" err="1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Статуя"/>
              </a:rPr>
              <a:t>статуя</a:t>
            </a:r>
            <a:r>
              <a:rPr lang="ru-RU" sz="1600" b="1" dirty="0" err="1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королевы</a:t>
            </a:r>
            <a:r>
              <a:rPr lang="ru-RU" sz="1600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(высота скульптуры около трёх метров) была облачена в королевскую мантию. Голова Луизы была увенчана диадемой, в левой руке она держала спадающий плащ, в правой — маленький букетик васильков. Эта деталь придавала статуе особую трогательность.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422482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ксана\Desktop\картинки памятников города\153-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063" y="3415114"/>
            <a:ext cx="2381250" cy="1581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Оксана\Desktop\картинки памятников города\королева Луиз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11966"/>
            <a:ext cx="2592288" cy="26730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Оксана\Desktop\картинки памятников города\154-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611966"/>
            <a:ext cx="1728192" cy="26730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Оксана\Desktop\картинки памятников города\глинк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611966"/>
            <a:ext cx="2664297" cy="3646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:\картинки памятников города\собор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284984"/>
            <a:ext cx="1635900" cy="1581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14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картинки памятников города\school030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692696"/>
            <a:ext cx="256946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ертикальный свиток 1"/>
          <p:cNvSpPr/>
          <p:nvPr/>
        </p:nvSpPr>
        <p:spPr>
          <a:xfrm>
            <a:off x="539552" y="572818"/>
            <a:ext cx="4896544" cy="422433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FF6600"/>
                </a:solidFill>
              </a:rPr>
              <a:t>Ребята мы сейчас </a:t>
            </a:r>
            <a:r>
              <a:rPr lang="ru-RU" b="1" dirty="0" smtClean="0">
                <a:solidFill>
                  <a:srgbClr val="FF6600"/>
                </a:solidFill>
              </a:rPr>
              <a:t>приклеивали на коллаж </a:t>
            </a:r>
            <a:r>
              <a:rPr lang="ru-RU" b="1" dirty="0">
                <a:solidFill>
                  <a:srgbClr val="FF6600"/>
                </a:solidFill>
              </a:rPr>
              <a:t>картинки в одну с изображением достопримечательных мест города Советска. Сегодня мы были около всех достопримечательных мест,  которые вы собрали? (нет)</a:t>
            </a:r>
          </a:p>
          <a:p>
            <a:r>
              <a:rPr lang="ru-RU" b="1" dirty="0">
                <a:solidFill>
                  <a:srgbClr val="FF6600"/>
                </a:solidFill>
              </a:rPr>
              <a:t>  </a:t>
            </a:r>
            <a:r>
              <a:rPr lang="ru-RU" b="1" dirty="0" smtClean="0">
                <a:solidFill>
                  <a:srgbClr val="FF6600"/>
                </a:solidFill>
              </a:rPr>
              <a:t>Много достопримечательных </a:t>
            </a:r>
            <a:r>
              <a:rPr lang="ru-RU" b="1" dirty="0">
                <a:solidFill>
                  <a:srgbClr val="FF6600"/>
                </a:solidFill>
              </a:rPr>
              <a:t>мест можно посетить в нашем родном городе Советске! Ходите, смотрите, слушайте, изучайте и всей душой любите свой родной город!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8382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sad5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6840760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:\Рисунок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7821" y="3501008"/>
            <a:ext cx="1457325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H:\Рисунок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3789381"/>
            <a:ext cx="1457325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:\Рисунок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873156"/>
            <a:ext cx="1457325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H:\Рисунок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4020120"/>
            <a:ext cx="1368425" cy="938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:\Рисунок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4691" y="3968005"/>
            <a:ext cx="1368425" cy="938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H:\Рисунок3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959" y="383704"/>
            <a:ext cx="85725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53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467544" y="332656"/>
            <a:ext cx="8280920" cy="460851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FF6600"/>
                </a:solidFill>
              </a:rPr>
              <a:t>Памятник Воину-освободителю (полная копия берлинского) был установлен в Советске в 1956 году в центре большой круглой клумбы. В Советске проходили срочную военную службу два скульптора (</a:t>
            </a:r>
            <a:r>
              <a:rPr lang="ru-RU" b="1" dirty="0" err="1">
                <a:solidFill>
                  <a:srgbClr val="FF6600"/>
                </a:solidFill>
              </a:rPr>
              <a:t>Марохонько</a:t>
            </a:r>
            <a:r>
              <a:rPr lang="ru-RU" b="1" dirty="0">
                <a:solidFill>
                  <a:srgbClr val="FF6600"/>
                </a:solidFill>
              </a:rPr>
              <a:t> и </a:t>
            </a:r>
            <a:r>
              <a:rPr lang="ru-RU" b="1" dirty="0" err="1">
                <a:solidFill>
                  <a:srgbClr val="FF6600"/>
                </a:solidFill>
              </a:rPr>
              <a:t>Аркулисиз</a:t>
            </a:r>
            <a:r>
              <a:rPr lang="ru-RU" b="1" dirty="0">
                <a:solidFill>
                  <a:srgbClr val="FF6600"/>
                </a:solidFill>
              </a:rPr>
              <a:t>), по окончании службы они решили сделать городу подарок и изготовили копию памятника Воину-освободителю в Берлине. Это была единственная в СССР копия легендарного памятника. Однако изготовленная из цемента скульптура быстро пришла в негодность. Поэтому в 1991 году пришлось отлить новый памятник - уже из бронзы.. Памятник представляет собой 4-х метровую скульптуру советского солдата, стоящего на постаменте цилиндрической формы и держащего на левой руке маленькую девочку, а в правой руке - опущенный меч.</a:t>
            </a:r>
          </a:p>
        </p:txBody>
      </p:sp>
    </p:spTree>
    <p:extLst>
      <p:ext uri="{BB962C8B-B14F-4D97-AF65-F5344CB8AC3E}">
        <p14:creationId xmlns:p14="http://schemas.microsoft.com/office/powerpoint/2010/main" val="306307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40152" y="548681"/>
            <a:ext cx="2808312" cy="4176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rgbClr val="FF6600"/>
                </a:solidFill>
              </a:rPr>
              <a:t>Основные отличия</a:t>
            </a:r>
          </a:p>
          <a:p>
            <a:r>
              <a:rPr lang="ru-RU" sz="1400" b="1" dirty="0">
                <a:solidFill>
                  <a:srgbClr val="FF6600"/>
                </a:solidFill>
              </a:rPr>
              <a:t>1. Положение меча. У советского - меч вдоль тела, у берлинского-меч впереди.</a:t>
            </a:r>
          </a:p>
          <a:p>
            <a:r>
              <a:rPr lang="ru-RU" sz="1400" b="1" dirty="0">
                <a:solidFill>
                  <a:srgbClr val="FF6600"/>
                </a:solidFill>
              </a:rPr>
              <a:t>2..Рука придерживающая девочку. У советского - поддерживает девочку, у берлинского -обхватывает бедро девочки.</a:t>
            </a:r>
          </a:p>
          <a:p>
            <a:r>
              <a:rPr lang="ru-RU" sz="1400" b="1" dirty="0">
                <a:solidFill>
                  <a:srgbClr val="FF6600"/>
                </a:solidFill>
              </a:rPr>
              <a:t>3. Девочка. У советского - девочка босоногая, и выражение лица безмятежно, головка с челочкой, ручонка у своей головки. У берлинского - девочка в туфельке, взгляд ее тревожен, лобик открыт, и ручонка на груди у солдата</a:t>
            </a:r>
          </a:p>
        </p:txBody>
      </p:sp>
      <p:pic>
        <p:nvPicPr>
          <p:cNvPr id="2050" name="Picture 2" descr="C:\Users\Оксана\Desktop\картинки памятников города\воин освободитель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385" y="548681"/>
            <a:ext cx="4919735" cy="4176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14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539552" y="446145"/>
            <a:ext cx="7776864" cy="439248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6600"/>
                </a:solidFill>
              </a:rPr>
              <a:t>Летом </a:t>
            </a:r>
            <a:r>
              <a:rPr lang="ru-RU" b="1" dirty="0">
                <a:solidFill>
                  <a:srgbClr val="FF6600"/>
                </a:solidFill>
              </a:rPr>
              <a:t>1928 года в Тильзите был открыта Скульптура «Лось» на </a:t>
            </a:r>
            <a:r>
              <a:rPr lang="ru-RU" b="1" dirty="0" err="1">
                <a:solidFill>
                  <a:srgbClr val="FF6600"/>
                </a:solidFill>
              </a:rPr>
              <a:t>Angerplatz</a:t>
            </a:r>
            <a:r>
              <a:rPr lang="ru-RU" b="1" dirty="0">
                <a:solidFill>
                  <a:srgbClr val="FF6600"/>
                </a:solidFill>
              </a:rPr>
              <a:t>. </a:t>
            </a:r>
            <a:endParaRPr lang="ru-RU" b="1" dirty="0" smtClean="0">
              <a:solidFill>
                <a:srgbClr val="FF6600"/>
              </a:solidFill>
            </a:endParaRPr>
          </a:p>
          <a:p>
            <a:r>
              <a:rPr lang="ru-RU" b="1" dirty="0" smtClean="0">
                <a:solidFill>
                  <a:srgbClr val="FF6600"/>
                </a:solidFill>
              </a:rPr>
              <a:t>«Лось» смотрел </a:t>
            </a:r>
            <a:r>
              <a:rPr lang="ru-RU" b="1" dirty="0">
                <a:solidFill>
                  <a:srgbClr val="FF6600"/>
                </a:solidFill>
              </a:rPr>
              <a:t>со своего высокого постамента на </a:t>
            </a:r>
            <a:r>
              <a:rPr lang="ru-RU" b="1" dirty="0" smtClean="0">
                <a:solidFill>
                  <a:srgbClr val="FF6600"/>
                </a:solidFill>
              </a:rPr>
              <a:t>Тильзит через </a:t>
            </a:r>
            <a:r>
              <a:rPr lang="ru-RU" b="1" dirty="0">
                <a:solidFill>
                  <a:srgbClr val="FF6600"/>
                </a:solidFill>
              </a:rPr>
              <a:t>театр на пограничный район. </a:t>
            </a:r>
            <a:endParaRPr lang="ru-RU" b="1" dirty="0" smtClean="0">
              <a:solidFill>
                <a:srgbClr val="FF6600"/>
              </a:solidFill>
            </a:endParaRPr>
          </a:p>
          <a:p>
            <a:r>
              <a:rPr lang="ru-RU" b="1" dirty="0" smtClean="0">
                <a:solidFill>
                  <a:srgbClr val="FF6600"/>
                </a:solidFill>
              </a:rPr>
              <a:t>Отныне </a:t>
            </a:r>
            <a:r>
              <a:rPr lang="ru-RU" b="1" dirty="0">
                <a:solidFill>
                  <a:srgbClr val="FF6600"/>
                </a:solidFill>
              </a:rPr>
              <a:t>он брал свою долю участия в жизни </a:t>
            </a:r>
            <a:r>
              <a:rPr lang="ru-RU" b="1" dirty="0" smtClean="0">
                <a:solidFill>
                  <a:srgbClr val="FF6600"/>
                </a:solidFill>
              </a:rPr>
              <a:t> </a:t>
            </a:r>
            <a:r>
              <a:rPr lang="ru-RU" b="1" dirty="0">
                <a:solidFill>
                  <a:srgbClr val="FF6600"/>
                </a:solidFill>
              </a:rPr>
              <a:t>города. Демонстрации, выставки, зимой каток со звуками вальса — были всегда при нём, с ним самим посередине. </a:t>
            </a:r>
            <a:endParaRPr lang="ru-RU" b="1" dirty="0" smtClean="0">
              <a:solidFill>
                <a:srgbClr val="FF6600"/>
              </a:solidFill>
            </a:endParaRPr>
          </a:p>
          <a:p>
            <a:r>
              <a:rPr lang="ru-RU" b="1" dirty="0" err="1" smtClean="0">
                <a:solidFill>
                  <a:srgbClr val="FF6600"/>
                </a:solidFill>
              </a:rPr>
              <a:t>Тильзитцы</a:t>
            </a:r>
            <a:r>
              <a:rPr lang="ru-RU" b="1" dirty="0" smtClean="0">
                <a:solidFill>
                  <a:srgbClr val="FF6600"/>
                </a:solidFill>
              </a:rPr>
              <a:t> </a:t>
            </a:r>
            <a:r>
              <a:rPr lang="ru-RU" b="1" dirty="0">
                <a:solidFill>
                  <a:srgbClr val="FF6600"/>
                </a:solidFill>
              </a:rPr>
              <a:t>любили </a:t>
            </a:r>
            <a:r>
              <a:rPr lang="ru-RU" b="1" dirty="0" smtClean="0">
                <a:solidFill>
                  <a:srgbClr val="FF6600"/>
                </a:solidFill>
              </a:rPr>
              <a:t>скульптуру «Лось» </a:t>
            </a:r>
            <a:r>
              <a:rPr lang="ru-RU" b="1" dirty="0">
                <a:solidFill>
                  <a:srgbClr val="FF6600"/>
                </a:solidFill>
              </a:rPr>
              <a:t>и всегда возвращались к нему.</a:t>
            </a:r>
          </a:p>
        </p:txBody>
      </p:sp>
    </p:spTree>
    <p:extLst>
      <p:ext uri="{BB962C8B-B14F-4D97-AF65-F5344CB8AC3E}">
        <p14:creationId xmlns:p14="http://schemas.microsoft.com/office/powerpoint/2010/main" val="400499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ксана\Desktop\картинки памятников города\154-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3096344" cy="40324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ертикальный свиток 1"/>
          <p:cNvSpPr/>
          <p:nvPr/>
        </p:nvSpPr>
        <p:spPr>
          <a:xfrm>
            <a:off x="3707904" y="620688"/>
            <a:ext cx="4680520" cy="403244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FF6600"/>
                </a:solidFill>
              </a:rPr>
              <a:t> </a:t>
            </a:r>
            <a:r>
              <a:rPr lang="ru-RU" b="1" dirty="0">
                <a:solidFill>
                  <a:srgbClr val="FF6600"/>
                </a:solidFill>
              </a:rPr>
              <a:t>В начале 50-х годов скульптура была перенесена в Калининград и установлена в зоопарке, в 2007 вернулась в Советск. Немецкий лось является одним из символов города, к нему обязательно приводят туристов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4454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Оксана\Desktop\картинки памятников города\трамвайчи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3960440" cy="41955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ертикальный свиток 1"/>
          <p:cNvSpPr/>
          <p:nvPr/>
        </p:nvSpPr>
        <p:spPr>
          <a:xfrm>
            <a:off x="4211960" y="567746"/>
            <a:ext cx="4680520" cy="417646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rgbClr val="FF6600"/>
                </a:solidFill>
              </a:rPr>
              <a:t>Трамвай-памятник — трамвай  установленный в качестве памятника в </a:t>
            </a:r>
            <a:r>
              <a:rPr lang="ru-RU" sz="1200" b="1" u="sng" dirty="0">
                <a:solidFill>
                  <a:srgbClr val="FF6600"/>
                </a:solidFill>
                <a:hlinkClick r:id="rId4" tooltip="Советск (Калининградская область)"/>
              </a:rPr>
              <a:t>Советске</a:t>
            </a:r>
            <a:r>
              <a:rPr lang="ru-RU" sz="1200" b="1" dirty="0">
                <a:solidFill>
                  <a:srgbClr val="FF6600"/>
                </a:solidFill>
              </a:rPr>
              <a:t> на пешеходной </a:t>
            </a:r>
            <a:r>
              <a:rPr lang="ru-RU" sz="1200" b="1" u="sng" dirty="0">
                <a:solidFill>
                  <a:srgbClr val="FF6600"/>
                </a:solidFill>
                <a:hlinkClick r:id="rId5" tooltip="Улица Победы (Советск)"/>
              </a:rPr>
              <a:t>улице Победы</a:t>
            </a:r>
            <a:r>
              <a:rPr lang="ru-RU" sz="1200" b="1" dirty="0">
                <a:solidFill>
                  <a:srgbClr val="FF6600"/>
                </a:solidFill>
              </a:rPr>
              <a:t>. Установлен в качестве напоминания, что в </a:t>
            </a:r>
            <a:r>
              <a:rPr lang="ru-RU" sz="1200" b="1" u="sng" dirty="0">
                <a:solidFill>
                  <a:srgbClr val="FF6600"/>
                </a:solidFill>
                <a:hlinkClick r:id="rId6" tooltip="Тильзит"/>
              </a:rPr>
              <a:t>Тильзите</a:t>
            </a:r>
            <a:r>
              <a:rPr lang="ru-RU" sz="1200" b="1" dirty="0">
                <a:solidFill>
                  <a:srgbClr val="FF6600"/>
                </a:solidFill>
              </a:rPr>
              <a:t>  существовало трамвайное движение</a:t>
            </a:r>
            <a:r>
              <a:rPr lang="ru-RU" sz="1200" b="1" dirty="0" smtClean="0">
                <a:solidFill>
                  <a:srgbClr val="FF6600"/>
                </a:solidFill>
              </a:rPr>
              <a:t>.. </a:t>
            </a:r>
            <a:r>
              <a:rPr lang="ru-RU" sz="1200" b="1" dirty="0">
                <a:solidFill>
                  <a:srgbClr val="FF6600"/>
                </a:solidFill>
              </a:rPr>
              <a:t>После Второй мировой войны новые городские власти решили, что автобусное движение </a:t>
            </a:r>
            <a:r>
              <a:rPr lang="ru-RU" sz="1200" b="1" dirty="0" smtClean="0">
                <a:solidFill>
                  <a:srgbClr val="FF6600"/>
                </a:solidFill>
              </a:rPr>
              <a:t>лучше </a:t>
            </a:r>
            <a:r>
              <a:rPr lang="ru-RU" sz="1200" b="1" dirty="0">
                <a:solidFill>
                  <a:srgbClr val="FF6600"/>
                </a:solidFill>
              </a:rPr>
              <a:t>и удобнее трамвайного, и трамвайная система Тильзита была </a:t>
            </a:r>
            <a:r>
              <a:rPr lang="ru-RU" sz="1200" b="1" dirty="0" smtClean="0">
                <a:solidFill>
                  <a:srgbClr val="FF6600"/>
                </a:solidFill>
              </a:rPr>
              <a:t>закрыта. В </a:t>
            </a:r>
            <a:r>
              <a:rPr lang="ru-RU" sz="1200" b="1" dirty="0">
                <a:solidFill>
                  <a:srgbClr val="FF6600"/>
                </a:solidFill>
              </a:rPr>
              <a:t>память о </a:t>
            </a:r>
            <a:r>
              <a:rPr lang="ru-RU" sz="1200" b="1" dirty="0" err="1">
                <a:solidFill>
                  <a:srgbClr val="FF6600"/>
                </a:solidFill>
              </a:rPr>
              <a:t>тильзитском</a:t>
            </a:r>
            <a:r>
              <a:rPr lang="ru-RU" sz="1200" b="1" dirty="0">
                <a:solidFill>
                  <a:srgbClr val="FF6600"/>
                </a:solidFill>
              </a:rPr>
              <a:t> трамвае в августе 2012 года власти Советска установили на центральной площади города вагончик трамвая. Рядом с памятником был установлен фонарь с историческими указателями улиц на двух языках: русском и немецком. Внутри трамвая регулярно устраиваются экспозиции из фотографий, рассказывающих о прошлом города и основных событиях в современной жизни Советска.</a:t>
            </a:r>
          </a:p>
        </p:txBody>
      </p:sp>
    </p:spTree>
    <p:extLst>
      <p:ext uri="{BB962C8B-B14F-4D97-AF65-F5344CB8AC3E}">
        <p14:creationId xmlns:p14="http://schemas.microsoft.com/office/powerpoint/2010/main" val="268594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365718" y="0"/>
            <a:ext cx="6089240" cy="508518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rgbClr val="FF6600"/>
                </a:solidFill>
              </a:rPr>
              <a:t>Парк </a:t>
            </a:r>
            <a:r>
              <a:rPr lang="ru-RU" sz="1400" b="1" dirty="0" err="1">
                <a:solidFill>
                  <a:srgbClr val="FF6600"/>
                </a:solidFill>
              </a:rPr>
              <a:t>Побе́ды</a:t>
            </a:r>
            <a:r>
              <a:rPr lang="ru-RU" sz="1400" b="1" dirty="0">
                <a:solidFill>
                  <a:srgbClr val="FF6600"/>
                </a:solidFill>
              </a:rPr>
              <a:t> и мемориальный комплекс "Танк"  — мемориальный комплекс победы в </a:t>
            </a:r>
            <a:r>
              <a:rPr lang="ru-RU" sz="1400" b="1" u="sng" dirty="0">
                <a:solidFill>
                  <a:srgbClr val="FF6600"/>
                </a:solidFill>
                <a:hlinkClick r:id="rId2" tooltip="Великая Отечественная война"/>
              </a:rPr>
              <a:t>Великой Отечественной войне</a:t>
            </a:r>
            <a:r>
              <a:rPr lang="ru-RU" sz="1400" b="1" u="sng" dirty="0">
                <a:solidFill>
                  <a:srgbClr val="FF6600"/>
                </a:solidFill>
                <a:hlinkClick r:id="rId3" tooltip="1941"/>
              </a:rPr>
              <a:t>1941</a:t>
            </a:r>
            <a:r>
              <a:rPr lang="ru-RU" sz="1400" b="1" dirty="0">
                <a:solidFill>
                  <a:srgbClr val="FF6600"/>
                </a:solidFill>
              </a:rPr>
              <a:t>—</a:t>
            </a:r>
            <a:r>
              <a:rPr lang="ru-RU" sz="1400" b="1" u="sng" dirty="0">
                <a:solidFill>
                  <a:srgbClr val="FF6600"/>
                </a:solidFill>
                <a:hlinkClick r:id="rId4" tooltip="1945"/>
              </a:rPr>
              <a:t>1945</a:t>
            </a:r>
            <a:r>
              <a:rPr lang="ru-RU" sz="1400" b="1" dirty="0">
                <a:solidFill>
                  <a:srgbClr val="FF6600"/>
                </a:solidFill>
              </a:rPr>
              <a:t> гг., расположенный в центральной части города Советска. Находится в сквере на улице Театральной. Представляет собой мемориальный комплекс на братской могиле советских воинов, погибших в январе 1945 года. В центре на высоком постаменте, с орденом Отечественной войны на лицевой плоскости, установлен танк. Перед ним находится клумба с </a:t>
            </a:r>
            <a:r>
              <a:rPr lang="ru-RU" sz="1400" b="1" u="sng" dirty="0">
                <a:solidFill>
                  <a:srgbClr val="FF6600"/>
                </a:solidFill>
                <a:hlinkClick r:id="rId5" tooltip="Вечный огонь"/>
              </a:rPr>
              <a:t>вечным огнем</a:t>
            </a:r>
            <a:r>
              <a:rPr lang="ru-RU" sz="1400" b="1" dirty="0">
                <a:solidFill>
                  <a:srgbClr val="FF6600"/>
                </a:solidFill>
              </a:rPr>
              <a:t>, по обе стороны которой расположены надгробия с мемориальными плитами и тумба с орденом Красного Знамени. За памятником расположена колоннада, ограждающая мемориальные плиты с фамилиями погибших солдат. </a:t>
            </a:r>
          </a:p>
        </p:txBody>
      </p:sp>
      <p:pic>
        <p:nvPicPr>
          <p:cNvPr id="4098" name="Picture 2" descr="H:\картинки памятников города\school0308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548680"/>
            <a:ext cx="1837978" cy="42357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0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парк победы\Парк_победы_в_советск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663" y="675657"/>
            <a:ext cx="4248472" cy="3960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ертикальный свиток 1"/>
          <p:cNvSpPr/>
          <p:nvPr/>
        </p:nvSpPr>
        <p:spPr>
          <a:xfrm>
            <a:off x="4932040" y="188640"/>
            <a:ext cx="3816424" cy="446449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rgbClr val="FF6600"/>
                </a:solidFill>
              </a:rPr>
              <a:t>Парк является традиционным местом митингов, посвященных датам, связанным с Великой Отечественной войной - 22 июня и 9 мая. Там проходят возложения цветов, выступления военнослужащих, ветеранов и представителей администрации города. Оборудованный скамейками и пешеходными дорожками мемориальный комплекс - прекрасное место для сосредоточенных прогулок и отдыха горожан. Также мемориальный комплекс "Танк" - конечный пункт традиционной городской акции шествия со свечами "Свеча памяти</a:t>
            </a:r>
            <a:r>
              <a:rPr lang="ru-RU" sz="1200" dirty="0"/>
              <a:t>".</a:t>
            </a:r>
            <a:br>
              <a:rPr lang="ru-RU" sz="1200" dirty="0"/>
            </a:b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9535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5177</TotalTime>
  <Words>453</Words>
  <Application>Microsoft Office PowerPoint</Application>
  <PresentationFormat>Экран (4:3)</PresentationFormat>
  <Paragraphs>21</Paragraphs>
  <Slides>13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Diseño predeterminado</vt:lpstr>
      <vt:lpstr>«ПАМЯТНИКИ НАШЕГО ГОРОДА»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Оксана</cp:lastModifiedBy>
  <cp:revision>749</cp:revision>
  <dcterms:created xsi:type="dcterms:W3CDTF">2010-05-23T14:28:12Z</dcterms:created>
  <dcterms:modified xsi:type="dcterms:W3CDTF">2020-11-09T10:49:56Z</dcterms:modified>
</cp:coreProperties>
</file>