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theme+xml" PartName="/ppt/theme/theme2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theme+xml" PartName="/ppt/theme/theme3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theme+xml" PartName="/ppt/theme/theme4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theme+xml" PartName="/ppt/theme/theme5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theme+xml" PartName="/ppt/theme/theme6.xml"/>
  <Override ContentType="application/vnd.openxmlformats-officedocument.theme+xml" PartName="/ppt/theme/theme7.xml"/>
  <Override ContentType="application/vnd.openxmlformats-officedocument.presentationml.notesSlide+xml" PartName="/ppt/notesSlides/notesSlide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3" r:id="rId3"/>
    <p:sldMasterId id="2147483695" r:id="rId4"/>
    <p:sldMasterId id="2147483706" r:id="rId5"/>
    <p:sldMasterId id="2147483745" r:id="rId6"/>
  </p:sldMasterIdLst>
  <p:notesMasterIdLst>
    <p:notesMasterId r:id="rId25"/>
  </p:notesMasterIdLst>
  <p:sldIdLst>
    <p:sldId id="256" r:id="rId7"/>
    <p:sldId id="306" r:id="rId8"/>
    <p:sldId id="259" r:id="rId9"/>
    <p:sldId id="314" r:id="rId10"/>
    <p:sldId id="278" r:id="rId11"/>
    <p:sldId id="279" r:id="rId12"/>
    <p:sldId id="319" r:id="rId13"/>
    <p:sldId id="281" r:id="rId14"/>
    <p:sldId id="320" r:id="rId15"/>
    <p:sldId id="284" r:id="rId16"/>
    <p:sldId id="321" r:id="rId17"/>
    <p:sldId id="291" r:id="rId18"/>
    <p:sldId id="287" r:id="rId19"/>
    <p:sldId id="325" r:id="rId20"/>
    <p:sldId id="300" r:id="rId21"/>
    <p:sldId id="326" r:id="rId22"/>
    <p:sldId id="323" r:id="rId23"/>
    <p:sldId id="31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67147C-D867-4E27-929B-1FCD8E8DDA2E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87989EB-587C-420D-B7B1-DEF2F40DE7FC}">
      <dgm:prSet phldrT="[Текст]"/>
      <dgm:spPr>
        <a:solidFill>
          <a:srgbClr val="FF000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Заповедник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4EAEEF-1838-474A-B731-4B90E97DC5AA}" type="parTrans" cxnId="{8375E3C7-9C66-4C15-A604-DAA57EC203E2}">
      <dgm:prSet/>
      <dgm:spPr/>
      <dgm:t>
        <a:bodyPr/>
        <a:lstStyle/>
        <a:p>
          <a:endParaRPr lang="ru-RU"/>
        </a:p>
      </dgm:t>
    </dgm:pt>
    <dgm:pt modelId="{122BAAFF-44F7-48A3-A5E4-4375C26AB4DE}" type="sibTrans" cxnId="{8375E3C7-9C66-4C15-A604-DAA57EC203E2}">
      <dgm:prSet/>
      <dgm:spPr/>
      <dgm:t>
        <a:bodyPr/>
        <a:lstStyle/>
        <a:p>
          <a:endParaRPr lang="ru-RU"/>
        </a:p>
      </dgm:t>
    </dgm:pt>
    <dgm:pt modelId="{0958A140-F8B1-4AB1-BB03-03CF8B801F16}">
      <dgm:prSet phldrT="[Текст]"/>
      <dgm:spPr>
        <a:solidFill>
          <a:srgbClr val="FF990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Национальный парк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8FA63F-A6BC-482F-A58E-CA62DDD420D8}" type="parTrans" cxnId="{47334F4F-110A-4F19-B2A3-93955606DAFD}">
      <dgm:prSet/>
      <dgm:spPr/>
      <dgm:t>
        <a:bodyPr/>
        <a:lstStyle/>
        <a:p>
          <a:endParaRPr lang="ru-RU"/>
        </a:p>
      </dgm:t>
    </dgm:pt>
    <dgm:pt modelId="{D060FDCF-8503-4E68-83DE-C0554C1FB7CF}" type="sibTrans" cxnId="{47334F4F-110A-4F19-B2A3-93955606DAFD}">
      <dgm:prSet/>
      <dgm:spPr/>
      <dgm:t>
        <a:bodyPr/>
        <a:lstStyle/>
        <a:p>
          <a:endParaRPr lang="ru-RU"/>
        </a:p>
      </dgm:t>
    </dgm:pt>
    <dgm:pt modelId="{C9883C24-A579-43A2-BF91-6A534CEDE653}">
      <dgm:prSet/>
      <dgm:spPr>
        <a:solidFill>
          <a:srgbClr val="00B0F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Природный парк </a:t>
          </a:r>
        </a:p>
        <a:p>
          <a:pPr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EC63F0F-04E3-47E8-ACBD-40162FBC5970}" type="parTrans" cxnId="{755F68F7-CCBF-43DC-A78E-3F4EA2609D9C}">
      <dgm:prSet/>
      <dgm:spPr/>
      <dgm:t>
        <a:bodyPr/>
        <a:lstStyle/>
        <a:p>
          <a:endParaRPr lang="ru-RU"/>
        </a:p>
      </dgm:t>
    </dgm:pt>
    <dgm:pt modelId="{6EECEC31-3245-4E24-BF20-005332461BE2}" type="sibTrans" cxnId="{755F68F7-CCBF-43DC-A78E-3F4EA2609D9C}">
      <dgm:prSet/>
      <dgm:spPr/>
      <dgm:t>
        <a:bodyPr/>
        <a:lstStyle/>
        <a:p>
          <a:endParaRPr lang="ru-RU"/>
        </a:p>
      </dgm:t>
    </dgm:pt>
    <dgm:pt modelId="{EBA5E61B-97E5-487F-AC01-32BF3AE4B92F}">
      <dgm:prSet/>
      <dgm:spPr>
        <a:solidFill>
          <a:srgbClr val="7030A0"/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Памятник природы 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8F98EB-0B08-4ED1-BD5E-311C10381E4A}" type="parTrans" cxnId="{35425608-C480-4CA7-A5D8-7CBC7E4684A0}">
      <dgm:prSet/>
      <dgm:spPr/>
      <dgm:t>
        <a:bodyPr/>
        <a:lstStyle/>
        <a:p>
          <a:endParaRPr lang="ru-RU"/>
        </a:p>
      </dgm:t>
    </dgm:pt>
    <dgm:pt modelId="{3FB9879B-CE27-48D0-9A91-D2F686715775}" type="sibTrans" cxnId="{35425608-C480-4CA7-A5D8-7CBC7E4684A0}">
      <dgm:prSet/>
      <dgm:spPr/>
      <dgm:t>
        <a:bodyPr/>
        <a:lstStyle/>
        <a:p>
          <a:endParaRPr lang="ru-RU"/>
        </a:p>
      </dgm:t>
    </dgm:pt>
    <dgm:pt modelId="{AE80B992-7C1B-4FDC-A661-E898ABC69CB1}">
      <dgm:prSet/>
      <dgm:spPr>
        <a:solidFill>
          <a:srgbClr val="00B050"/>
        </a:solidFill>
      </dgm:spPr>
      <dgm:t>
        <a:bodyPr/>
        <a:lstStyle/>
        <a:p>
          <a:r>
            <a:rPr lang="ru-RU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Заказник</a:t>
          </a:r>
          <a:r>
            <a:rPr lang="ru-RU" smtClean="0"/>
            <a:t> </a:t>
          </a:r>
          <a:endParaRPr lang="ru-RU" dirty="0"/>
        </a:p>
      </dgm:t>
    </dgm:pt>
    <dgm:pt modelId="{7ADCC876-CEBE-43B9-94D2-8289B77A4D76}" type="parTrans" cxnId="{99EA0084-B057-4CAC-883D-AC2C29FBA5DC}">
      <dgm:prSet/>
      <dgm:spPr/>
      <dgm:t>
        <a:bodyPr/>
        <a:lstStyle/>
        <a:p>
          <a:endParaRPr lang="ru-RU"/>
        </a:p>
      </dgm:t>
    </dgm:pt>
    <dgm:pt modelId="{FB55FDC9-4F0E-4184-99F4-704D620046A4}" type="sibTrans" cxnId="{99EA0084-B057-4CAC-883D-AC2C29FBA5DC}">
      <dgm:prSet/>
      <dgm:spPr/>
      <dgm:t>
        <a:bodyPr/>
        <a:lstStyle/>
        <a:p>
          <a:endParaRPr lang="ru-RU"/>
        </a:p>
      </dgm:t>
    </dgm:pt>
    <dgm:pt modelId="{2D55F987-274E-4F5E-9C4C-9D17066C4313}" type="pres">
      <dgm:prSet presAssocID="{4967147C-D867-4E27-929B-1FCD8E8DDA2E}" presName="Name0" presStyleCnt="0">
        <dgm:presLayoutVars>
          <dgm:dir/>
          <dgm:animLvl val="lvl"/>
          <dgm:resizeHandles val="exact"/>
        </dgm:presLayoutVars>
      </dgm:prSet>
      <dgm:spPr/>
    </dgm:pt>
    <dgm:pt modelId="{E82568FF-0977-47D2-BFF0-6E89B9BB9820}" type="pres">
      <dgm:prSet presAssocID="{B87989EB-587C-420D-B7B1-DEF2F40DE7FC}" presName="Name8" presStyleCnt="0"/>
      <dgm:spPr/>
    </dgm:pt>
    <dgm:pt modelId="{2B8916FD-A494-4204-A8A2-99C5DCC7060B}" type="pres">
      <dgm:prSet presAssocID="{B87989EB-587C-420D-B7B1-DEF2F40DE7FC}" presName="level" presStyleLbl="node1" presStyleIdx="0" presStyleCnt="5" custScaleY="1814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2805ED-F1B5-4812-87C0-3B73C95CD694}" type="pres">
      <dgm:prSet presAssocID="{B87989EB-587C-420D-B7B1-DEF2F40DE7F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DE81E-46B7-4BED-AB1C-06B85EAE8670}" type="pres">
      <dgm:prSet presAssocID="{0958A140-F8B1-4AB1-BB03-03CF8B801F16}" presName="Name8" presStyleCnt="0"/>
      <dgm:spPr/>
    </dgm:pt>
    <dgm:pt modelId="{77055EED-9AEF-44CD-AEBE-AAD3D068B361}" type="pres">
      <dgm:prSet presAssocID="{0958A140-F8B1-4AB1-BB03-03CF8B801F1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71FFE-9EAE-4EA8-AA48-EE2F27C84A76}" type="pres">
      <dgm:prSet presAssocID="{0958A140-F8B1-4AB1-BB03-03CF8B801F1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27D1F-56FA-44B2-9216-2E2E7A8EF979}" type="pres">
      <dgm:prSet presAssocID="{AE80B992-7C1B-4FDC-A661-E898ABC69CB1}" presName="Name8" presStyleCnt="0"/>
      <dgm:spPr/>
    </dgm:pt>
    <dgm:pt modelId="{D522D7C3-9A6B-4CDA-9053-01DB2611C8BA}" type="pres">
      <dgm:prSet presAssocID="{AE80B992-7C1B-4FDC-A661-E898ABC69CB1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EBE37-1D1C-405E-BD69-24DBBF1E16AE}" type="pres">
      <dgm:prSet presAssocID="{AE80B992-7C1B-4FDC-A661-E898ABC69CB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73C20-2FBC-4CD6-B277-9450567C4E92}" type="pres">
      <dgm:prSet presAssocID="{C9883C24-A579-43A2-BF91-6A534CEDE653}" presName="Name8" presStyleCnt="0"/>
      <dgm:spPr/>
    </dgm:pt>
    <dgm:pt modelId="{65DBA99F-9508-4F94-B2B1-E38983E2C1E8}" type="pres">
      <dgm:prSet presAssocID="{C9883C24-A579-43A2-BF91-6A534CEDE653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A187D-54F2-4568-952A-88C43AAA3716}" type="pres">
      <dgm:prSet presAssocID="{C9883C24-A579-43A2-BF91-6A534CEDE65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00354-088E-4D6D-BD20-67CE757CBB45}" type="pres">
      <dgm:prSet presAssocID="{EBA5E61B-97E5-487F-AC01-32BF3AE4B92F}" presName="Name8" presStyleCnt="0"/>
      <dgm:spPr/>
    </dgm:pt>
    <dgm:pt modelId="{11CF558B-FB56-4907-BEA2-5D116175A23B}" type="pres">
      <dgm:prSet presAssocID="{EBA5E61B-97E5-487F-AC01-32BF3AE4B92F}" presName="level" presStyleLbl="node1" presStyleIdx="4" presStyleCnt="5" custLinFactNeighborX="388" custLinFactNeighborY="6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DB485-E355-46AC-A8DE-7D1CC424E34C}" type="pres">
      <dgm:prSet presAssocID="{EBA5E61B-97E5-487F-AC01-32BF3AE4B92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75E3C7-9C66-4C15-A604-DAA57EC203E2}" srcId="{4967147C-D867-4E27-929B-1FCD8E8DDA2E}" destId="{B87989EB-587C-420D-B7B1-DEF2F40DE7FC}" srcOrd="0" destOrd="0" parTransId="{934EAEEF-1838-474A-B731-4B90E97DC5AA}" sibTransId="{122BAAFF-44F7-48A3-A5E4-4375C26AB4DE}"/>
    <dgm:cxn modelId="{176AC118-0F5E-48AD-9985-1AC200E9E85E}" type="presOf" srcId="{C9883C24-A579-43A2-BF91-6A534CEDE653}" destId="{C48A187D-54F2-4568-952A-88C43AAA3716}" srcOrd="1" destOrd="0" presId="urn:microsoft.com/office/officeart/2005/8/layout/pyramid1"/>
    <dgm:cxn modelId="{A637AB23-BBA8-4B8D-84E0-C739DB0D8946}" type="presOf" srcId="{AE80B992-7C1B-4FDC-A661-E898ABC69CB1}" destId="{D522D7C3-9A6B-4CDA-9053-01DB2611C8BA}" srcOrd="0" destOrd="0" presId="urn:microsoft.com/office/officeart/2005/8/layout/pyramid1"/>
    <dgm:cxn modelId="{35425608-C480-4CA7-A5D8-7CBC7E4684A0}" srcId="{4967147C-D867-4E27-929B-1FCD8E8DDA2E}" destId="{EBA5E61B-97E5-487F-AC01-32BF3AE4B92F}" srcOrd="4" destOrd="0" parTransId="{2A8F98EB-0B08-4ED1-BD5E-311C10381E4A}" sibTransId="{3FB9879B-CE27-48D0-9A91-D2F686715775}"/>
    <dgm:cxn modelId="{47334F4F-110A-4F19-B2A3-93955606DAFD}" srcId="{4967147C-D867-4E27-929B-1FCD8E8DDA2E}" destId="{0958A140-F8B1-4AB1-BB03-03CF8B801F16}" srcOrd="1" destOrd="0" parTransId="{B38FA63F-A6BC-482F-A58E-CA62DDD420D8}" sibTransId="{D060FDCF-8503-4E68-83DE-C0554C1FB7CF}"/>
    <dgm:cxn modelId="{D4EEECFF-D583-4E0D-B7EB-3AB6EFBA172D}" type="presOf" srcId="{AE80B992-7C1B-4FDC-A661-E898ABC69CB1}" destId="{D5DEBE37-1D1C-405E-BD69-24DBBF1E16AE}" srcOrd="1" destOrd="0" presId="urn:microsoft.com/office/officeart/2005/8/layout/pyramid1"/>
    <dgm:cxn modelId="{9B5AF1D0-A76B-4D99-B507-EA8F436E1BE4}" type="presOf" srcId="{EBA5E61B-97E5-487F-AC01-32BF3AE4B92F}" destId="{11CF558B-FB56-4907-BEA2-5D116175A23B}" srcOrd="0" destOrd="0" presId="urn:microsoft.com/office/officeart/2005/8/layout/pyramid1"/>
    <dgm:cxn modelId="{99EA0084-B057-4CAC-883D-AC2C29FBA5DC}" srcId="{4967147C-D867-4E27-929B-1FCD8E8DDA2E}" destId="{AE80B992-7C1B-4FDC-A661-E898ABC69CB1}" srcOrd="2" destOrd="0" parTransId="{7ADCC876-CEBE-43B9-94D2-8289B77A4D76}" sibTransId="{FB55FDC9-4F0E-4184-99F4-704D620046A4}"/>
    <dgm:cxn modelId="{7E763689-E4FF-418B-B3B4-69670ECFDD78}" type="presOf" srcId="{EBA5E61B-97E5-487F-AC01-32BF3AE4B92F}" destId="{8E5DB485-E355-46AC-A8DE-7D1CC424E34C}" srcOrd="1" destOrd="0" presId="urn:microsoft.com/office/officeart/2005/8/layout/pyramid1"/>
    <dgm:cxn modelId="{AB162761-6295-4844-A841-8195EB64676B}" type="presOf" srcId="{0958A140-F8B1-4AB1-BB03-03CF8B801F16}" destId="{F1671FFE-9EAE-4EA8-AA48-EE2F27C84A76}" srcOrd="1" destOrd="0" presId="urn:microsoft.com/office/officeart/2005/8/layout/pyramid1"/>
    <dgm:cxn modelId="{CCB994A7-6511-41E6-9B9C-3F5707CFF6CB}" type="presOf" srcId="{B87989EB-587C-420D-B7B1-DEF2F40DE7FC}" destId="{BF2805ED-F1B5-4812-87C0-3B73C95CD694}" srcOrd="1" destOrd="0" presId="urn:microsoft.com/office/officeart/2005/8/layout/pyramid1"/>
    <dgm:cxn modelId="{39624707-A71B-458A-A822-81AE8DC78289}" type="presOf" srcId="{B87989EB-587C-420D-B7B1-DEF2F40DE7FC}" destId="{2B8916FD-A494-4204-A8A2-99C5DCC7060B}" srcOrd="0" destOrd="0" presId="urn:microsoft.com/office/officeart/2005/8/layout/pyramid1"/>
    <dgm:cxn modelId="{EA535BA3-F524-4E65-A8AF-12208B0FCA5E}" type="presOf" srcId="{4967147C-D867-4E27-929B-1FCD8E8DDA2E}" destId="{2D55F987-274E-4F5E-9C4C-9D17066C4313}" srcOrd="0" destOrd="0" presId="urn:microsoft.com/office/officeart/2005/8/layout/pyramid1"/>
    <dgm:cxn modelId="{755F68F7-CCBF-43DC-A78E-3F4EA2609D9C}" srcId="{4967147C-D867-4E27-929B-1FCD8E8DDA2E}" destId="{C9883C24-A579-43A2-BF91-6A534CEDE653}" srcOrd="3" destOrd="0" parTransId="{BEC63F0F-04E3-47E8-ACBD-40162FBC5970}" sibTransId="{6EECEC31-3245-4E24-BF20-005332461BE2}"/>
    <dgm:cxn modelId="{139295B5-8608-4DB6-BE5F-460D80CA62F2}" type="presOf" srcId="{C9883C24-A579-43A2-BF91-6A534CEDE653}" destId="{65DBA99F-9508-4F94-B2B1-E38983E2C1E8}" srcOrd="0" destOrd="0" presId="urn:microsoft.com/office/officeart/2005/8/layout/pyramid1"/>
    <dgm:cxn modelId="{689319D6-E126-4B3B-A6A0-558BC9204CFF}" type="presOf" srcId="{0958A140-F8B1-4AB1-BB03-03CF8B801F16}" destId="{77055EED-9AEF-44CD-AEBE-AAD3D068B361}" srcOrd="0" destOrd="0" presId="urn:microsoft.com/office/officeart/2005/8/layout/pyramid1"/>
    <dgm:cxn modelId="{E23B2B36-B92E-4A6C-AC6D-C4311C37BFAE}" type="presParOf" srcId="{2D55F987-274E-4F5E-9C4C-9D17066C4313}" destId="{E82568FF-0977-47D2-BFF0-6E89B9BB9820}" srcOrd="0" destOrd="0" presId="urn:microsoft.com/office/officeart/2005/8/layout/pyramid1"/>
    <dgm:cxn modelId="{2294DAAB-5C88-4000-9E38-AB7CC9DB42C8}" type="presParOf" srcId="{E82568FF-0977-47D2-BFF0-6E89B9BB9820}" destId="{2B8916FD-A494-4204-A8A2-99C5DCC7060B}" srcOrd="0" destOrd="0" presId="urn:microsoft.com/office/officeart/2005/8/layout/pyramid1"/>
    <dgm:cxn modelId="{23DF011D-9E86-429A-94A4-F508EAA3EB34}" type="presParOf" srcId="{E82568FF-0977-47D2-BFF0-6E89B9BB9820}" destId="{BF2805ED-F1B5-4812-87C0-3B73C95CD694}" srcOrd="1" destOrd="0" presId="urn:microsoft.com/office/officeart/2005/8/layout/pyramid1"/>
    <dgm:cxn modelId="{144578C2-9149-4135-998F-1868412ABE4D}" type="presParOf" srcId="{2D55F987-274E-4F5E-9C4C-9D17066C4313}" destId="{11EDE81E-46B7-4BED-AB1C-06B85EAE8670}" srcOrd="1" destOrd="0" presId="urn:microsoft.com/office/officeart/2005/8/layout/pyramid1"/>
    <dgm:cxn modelId="{A4A487A0-3783-4847-ACA7-09E413BCD613}" type="presParOf" srcId="{11EDE81E-46B7-4BED-AB1C-06B85EAE8670}" destId="{77055EED-9AEF-44CD-AEBE-AAD3D068B361}" srcOrd="0" destOrd="0" presId="urn:microsoft.com/office/officeart/2005/8/layout/pyramid1"/>
    <dgm:cxn modelId="{14FF6763-F8DC-44B9-8F3B-042612A3352C}" type="presParOf" srcId="{11EDE81E-46B7-4BED-AB1C-06B85EAE8670}" destId="{F1671FFE-9EAE-4EA8-AA48-EE2F27C84A76}" srcOrd="1" destOrd="0" presId="urn:microsoft.com/office/officeart/2005/8/layout/pyramid1"/>
    <dgm:cxn modelId="{43923AB2-1E38-471D-940B-39D62B6FA663}" type="presParOf" srcId="{2D55F987-274E-4F5E-9C4C-9D17066C4313}" destId="{83627D1F-56FA-44B2-9216-2E2E7A8EF979}" srcOrd="2" destOrd="0" presId="urn:microsoft.com/office/officeart/2005/8/layout/pyramid1"/>
    <dgm:cxn modelId="{528C56E2-0F9F-46D9-8812-F9073C9D7195}" type="presParOf" srcId="{83627D1F-56FA-44B2-9216-2E2E7A8EF979}" destId="{D522D7C3-9A6B-4CDA-9053-01DB2611C8BA}" srcOrd="0" destOrd="0" presId="urn:microsoft.com/office/officeart/2005/8/layout/pyramid1"/>
    <dgm:cxn modelId="{8A45FD6A-A8F0-4697-9802-9304207E45F2}" type="presParOf" srcId="{83627D1F-56FA-44B2-9216-2E2E7A8EF979}" destId="{D5DEBE37-1D1C-405E-BD69-24DBBF1E16AE}" srcOrd="1" destOrd="0" presId="urn:microsoft.com/office/officeart/2005/8/layout/pyramid1"/>
    <dgm:cxn modelId="{5A69E233-E8A6-4B4E-988B-DFE3425AD8FA}" type="presParOf" srcId="{2D55F987-274E-4F5E-9C4C-9D17066C4313}" destId="{00D73C20-2FBC-4CD6-B277-9450567C4E92}" srcOrd="3" destOrd="0" presId="urn:microsoft.com/office/officeart/2005/8/layout/pyramid1"/>
    <dgm:cxn modelId="{69C4D63F-C53C-4D18-8354-3F426E7416F0}" type="presParOf" srcId="{00D73C20-2FBC-4CD6-B277-9450567C4E92}" destId="{65DBA99F-9508-4F94-B2B1-E38983E2C1E8}" srcOrd="0" destOrd="0" presId="urn:microsoft.com/office/officeart/2005/8/layout/pyramid1"/>
    <dgm:cxn modelId="{573F7A5C-2E7D-44C5-AFB7-FAE65AF152E0}" type="presParOf" srcId="{00D73C20-2FBC-4CD6-B277-9450567C4E92}" destId="{C48A187D-54F2-4568-952A-88C43AAA3716}" srcOrd="1" destOrd="0" presId="urn:microsoft.com/office/officeart/2005/8/layout/pyramid1"/>
    <dgm:cxn modelId="{12A7CB25-D5DD-43A1-8CDE-9B07F85FBE76}" type="presParOf" srcId="{2D55F987-274E-4F5E-9C4C-9D17066C4313}" destId="{57800354-088E-4D6D-BD20-67CE757CBB45}" srcOrd="4" destOrd="0" presId="urn:microsoft.com/office/officeart/2005/8/layout/pyramid1"/>
    <dgm:cxn modelId="{E34B660A-DE77-4A16-84B8-B2B1E42875CA}" type="presParOf" srcId="{57800354-088E-4D6D-BD20-67CE757CBB45}" destId="{11CF558B-FB56-4907-BEA2-5D116175A23B}" srcOrd="0" destOrd="0" presId="urn:microsoft.com/office/officeart/2005/8/layout/pyramid1"/>
    <dgm:cxn modelId="{7A118A10-B5F3-4349-96B3-7CAEC5061269}" type="presParOf" srcId="{57800354-088E-4D6D-BD20-67CE757CBB45}" destId="{8E5DB485-E355-46AC-A8DE-7D1CC424E34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916FD-A494-4204-A8A2-99C5DCC7060B}">
      <dsp:nvSpPr>
        <dsp:cNvPr id="0" name=""/>
        <dsp:cNvSpPr/>
      </dsp:nvSpPr>
      <dsp:spPr>
        <a:xfrm>
          <a:off x="3145445" y="0"/>
          <a:ext cx="2853108" cy="1572754"/>
        </a:xfrm>
        <a:prstGeom prst="trapezoid">
          <a:avLst>
            <a:gd name="adj" fmla="val 90704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Заповедник</a:t>
          </a:r>
          <a:r>
            <a:rPr lang="ru-RU" sz="27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7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45445" y="0"/>
        <a:ext cx="2853108" cy="1572754"/>
      </dsp:txXfrm>
    </dsp:sp>
    <dsp:sp modelId="{77055EED-9AEF-44CD-AEBE-AAD3D068B361}">
      <dsp:nvSpPr>
        <dsp:cNvPr id="0" name=""/>
        <dsp:cNvSpPr/>
      </dsp:nvSpPr>
      <dsp:spPr>
        <a:xfrm>
          <a:off x="2359084" y="1572754"/>
          <a:ext cx="4425831" cy="866951"/>
        </a:xfrm>
        <a:prstGeom prst="trapezoid">
          <a:avLst>
            <a:gd name="adj" fmla="val 90704"/>
          </a:avLst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Национальный парк</a:t>
          </a:r>
          <a:endParaRPr lang="ru-RU" sz="27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33604" y="1572754"/>
        <a:ext cx="2876790" cy="866951"/>
      </dsp:txXfrm>
    </dsp:sp>
    <dsp:sp modelId="{D522D7C3-9A6B-4CDA-9053-01DB2611C8BA}">
      <dsp:nvSpPr>
        <dsp:cNvPr id="0" name=""/>
        <dsp:cNvSpPr/>
      </dsp:nvSpPr>
      <dsp:spPr>
        <a:xfrm>
          <a:off x="1572722" y="2439705"/>
          <a:ext cx="5998554" cy="866951"/>
        </a:xfrm>
        <a:prstGeom prst="trapezoid">
          <a:avLst>
            <a:gd name="adj" fmla="val 90704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Заказник</a:t>
          </a:r>
          <a:r>
            <a:rPr lang="ru-RU" sz="2700" kern="1200" smtClean="0"/>
            <a:t> </a:t>
          </a:r>
          <a:endParaRPr lang="ru-RU" sz="2700" kern="1200" dirty="0"/>
        </a:p>
      </dsp:txBody>
      <dsp:txXfrm>
        <a:off x="2622469" y="2439705"/>
        <a:ext cx="3899060" cy="866951"/>
      </dsp:txXfrm>
    </dsp:sp>
    <dsp:sp modelId="{65DBA99F-9508-4F94-B2B1-E38983E2C1E8}">
      <dsp:nvSpPr>
        <dsp:cNvPr id="0" name=""/>
        <dsp:cNvSpPr/>
      </dsp:nvSpPr>
      <dsp:spPr>
        <a:xfrm>
          <a:off x="786361" y="3306657"/>
          <a:ext cx="7571277" cy="866951"/>
        </a:xfrm>
        <a:prstGeom prst="trapezoid">
          <a:avLst>
            <a:gd name="adj" fmla="val 90704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7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Природный парк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2111334" y="3306657"/>
        <a:ext cx="4921330" cy="866951"/>
      </dsp:txXfrm>
    </dsp:sp>
    <dsp:sp modelId="{11CF558B-FB56-4907-BEA2-5D116175A23B}">
      <dsp:nvSpPr>
        <dsp:cNvPr id="0" name=""/>
        <dsp:cNvSpPr/>
      </dsp:nvSpPr>
      <dsp:spPr>
        <a:xfrm>
          <a:off x="0" y="4173608"/>
          <a:ext cx="9143999" cy="866951"/>
        </a:xfrm>
        <a:prstGeom prst="trapezoid">
          <a:avLst>
            <a:gd name="adj" fmla="val 90704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Памятник природы </a:t>
          </a:r>
          <a:endParaRPr lang="ru-RU" sz="2700" b="1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00199" y="4173608"/>
        <a:ext cx="5943600" cy="866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E6CEA-8EBA-49EF-8EB7-29C6B9717BA5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E2347-0706-4A5B-8EEB-D9E375DE2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E2347-0706-4A5B-8EEB-D9E375DE264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595911"/>
      </p:ext>
    </p:extLst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4.xml" Type="http://schemas.openxmlformats.org/officeDocument/2006/relationships/slideMaster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4.xml" Type="http://schemas.openxmlformats.org/officeDocument/2006/relationships/slideMaster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4.xml" Type="http://schemas.openxmlformats.org/officeDocument/2006/relationships/slideMaster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4.xml" Type="http://schemas.openxmlformats.org/officeDocument/2006/relationships/slideMaster"/></Relationships>
</file>

<file path=ppt/slideLayouts/_rels/slideLayout4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4.xml" Type="http://schemas.openxmlformats.org/officeDocument/2006/relationships/slideMaster"/></Relationships>
</file>

<file path=ppt/slideLayouts/_rels/slideLayout43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5.xml" Type="http://schemas.openxmlformats.org/officeDocument/2006/relationships/slideMaster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5.xml" Type="http://schemas.openxmlformats.org/officeDocument/2006/relationships/slideMaster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5.xml" Type="http://schemas.openxmlformats.org/officeDocument/2006/relationships/slideMaster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5.xml" Type="http://schemas.openxmlformats.org/officeDocument/2006/relationships/slideMaster"/></Relationships>
</file>

<file path=ppt/slideLayouts/_rels/slideLayout5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5.xml" Type="http://schemas.openxmlformats.org/officeDocument/2006/relationships/slideMaster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320884" y="-1033399"/>
            <a:ext cx="2237017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749357" y="-1461873"/>
            <a:ext cx="1380070" cy="8875816"/>
          </a:xfrm>
          <a:prstGeom prst="round2SameRect">
            <a:avLst>
              <a:gd name="adj1" fmla="val 23166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038" y="2334986"/>
            <a:ext cx="8517924" cy="1265464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038" y="3672013"/>
            <a:ext cx="8517924" cy="851006"/>
          </a:xfr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360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 Same Side Corner Rectangle 2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867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7807"/>
            <a:ext cx="7772400" cy="116264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altLang="zh-TW" smtClean="0"/>
              <a:t>Образец заголовка</a:t>
            </a:r>
            <a:endParaRPr lang="zh-TW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457200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z="2400"/>
            </a:lvl1pPr>
          </a:lstStyle>
          <a:p>
            <a:r>
              <a:rPr lang="ru-RU" altLang="zh-TW" smtClean="0"/>
              <a:t>Образец подзаголовка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7695"/>
            <a:ext cx="7772400" cy="13608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750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503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907"/>
            <a:ext cx="4040188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188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907"/>
            <a:ext cx="4041775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5272"/>
            <a:ext cx="404177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251"/>
            <a:ext cx="3008313" cy="11626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251"/>
            <a:ext cx="5111750" cy="58525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894"/>
            <a:ext cx="3008313" cy="46898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57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6745"/>
            <a:ext cx="5486400" cy="8054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15802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668566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668566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624"/>
            <a:ext cx="7772400" cy="1469826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00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633C4-A159-4372-80E4-58593655015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94DC0-7C6E-46BA-80F7-AF0ECF6F8C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7697"/>
            <a:ext cx="7772400" cy="13608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7506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B0AC0-21BC-4DC2-AE08-DA17062A06B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D9F34-EBD1-4D9A-BF61-59E2A248F89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909"/>
            <a:ext cx="4040188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188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1" y="1535909"/>
            <a:ext cx="4041775" cy="6393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1" y="2175272"/>
            <a:ext cx="4041775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6B90D-FA37-4EC8-B2D1-C608C92A934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169EB-666A-4C6C-A24A-6403A1E6211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A76F9-DF20-4C65-95A2-7C7D36AB7F1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73252"/>
            <a:ext cx="3008313" cy="11626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254"/>
            <a:ext cx="5111750" cy="58525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435894"/>
            <a:ext cx="3008313" cy="46898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959F-AD19-4958-BE0C-5587EDE0DB4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427626" y="112926"/>
            <a:ext cx="2023533" cy="8875816"/>
          </a:xfrm>
          <a:prstGeom prst="round2SameRect">
            <a:avLst>
              <a:gd name="adj1" fmla="val 1222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863658" y="548959"/>
            <a:ext cx="1151468" cy="8875816"/>
          </a:xfrm>
          <a:prstGeom prst="round2SameRect">
            <a:avLst>
              <a:gd name="adj1" fmla="val 21428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2"/>
          </a:xfrm>
        </p:spPr>
        <p:txBody>
          <a:bodyPr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47533"/>
            <a:ext cx="7772400" cy="85936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201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577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6746"/>
            <a:ext cx="5486400" cy="8054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23E7-9A71-4380-9C2A-8A47E23B77D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3E9B9-8D16-42C6-A3DE-61B8C09796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5039"/>
            <a:ext cx="2057400" cy="5850731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5039"/>
            <a:ext cx="6019800" cy="5850731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DFD8-420A-47F0-90D4-F224BDF02C0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320884" y="-1033399"/>
            <a:ext cx="2237017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749357" y="-1461873"/>
            <a:ext cx="1380070" cy="8875816"/>
          </a:xfrm>
          <a:prstGeom prst="round2SameRect">
            <a:avLst>
              <a:gd name="adj1" fmla="val 23166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038" y="2334986"/>
            <a:ext cx="8517924" cy="1265464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038" y="3672013"/>
            <a:ext cx="8517924" cy="851006"/>
          </a:xfr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406360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1915802"/>
      </p:ext>
    </p:extLst>
  </p:cSld>
  <p:clrMapOvr>
    <a:masterClrMapping/>
  </p:clrMapOvr>
  <p:transition spd="slow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427626" y="112926"/>
            <a:ext cx="2023533" cy="8875816"/>
          </a:xfrm>
          <a:prstGeom prst="round2SameRect">
            <a:avLst>
              <a:gd name="adj1" fmla="val 1222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863658" y="548959"/>
            <a:ext cx="1151468" cy="8875816"/>
          </a:xfrm>
          <a:prstGeom prst="round2SameRect">
            <a:avLst>
              <a:gd name="adj1" fmla="val 21428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2"/>
          </a:xfrm>
        </p:spPr>
        <p:txBody>
          <a:bodyPr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47533"/>
            <a:ext cx="7772400" cy="85936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66201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92350973"/>
      </p:ext>
    </p:extLst>
  </p:cSld>
  <p:clrMapOvr>
    <a:masterClrMapping/>
  </p:clrMapOvr>
  <p:transition spd="slow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2863"/>
            <a:ext cx="4040188" cy="639762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7120"/>
            <a:ext cx="4040188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286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87120"/>
            <a:ext cx="4041775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13416347"/>
      </p:ext>
    </p:extLst>
  </p:cSld>
  <p:clrMapOvr>
    <a:masterClrMapping/>
  </p:clrMapOvr>
  <p:transition spd="slow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3842007"/>
      </p:ext>
    </p:extLst>
  </p:cSld>
  <p:clrMapOvr>
    <a:masterClrMapping/>
  </p:clrMapOvr>
  <p:transition spd="slow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46591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50973"/>
      </p:ext>
    </p:extLst>
  </p:cSld>
  <p:clrMapOvr>
    <a:masterClrMapping/>
  </p:clrMapOvr>
  <p:transition spd="slow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5400000">
            <a:off x="-626537" y="2179860"/>
            <a:ext cx="4724400" cy="3471333"/>
          </a:xfrm>
          <a:prstGeom prst="round2SameRect">
            <a:avLst>
              <a:gd name="adj1" fmla="val 11307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65725"/>
            <a:ext cx="5111750" cy="4560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06337"/>
            <a:ext cx="3008313" cy="441982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971982"/>
      </p:ext>
    </p:extLst>
  </p:cSld>
  <p:clrMapOvr>
    <a:masterClrMapping/>
  </p:clrMapOvr>
  <p:transition spd="slow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 Same Side Corner Rectangle 5"/>
          <p:cNvSpPr/>
          <p:nvPr/>
        </p:nvSpPr>
        <p:spPr>
          <a:xfrm rot="5400000">
            <a:off x="3533157" y="-3270412"/>
            <a:ext cx="1812473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tx1"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111375"/>
            <a:ext cx="8238067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9766"/>
            <a:ext cx="8238067" cy="669167"/>
          </a:xfrm>
        </p:spPr>
        <p:txBody>
          <a:bodyPr anchor="ctr"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39507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 Same Side Corner Rectangle 2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08867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320884" y="-1033399"/>
            <a:ext cx="2237017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749357" y="-1461873"/>
            <a:ext cx="1380070" cy="8875816"/>
          </a:xfrm>
          <a:prstGeom prst="round2SameRect">
            <a:avLst>
              <a:gd name="adj1" fmla="val 23166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038" y="2334986"/>
            <a:ext cx="8517924" cy="1265464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038" y="3672013"/>
            <a:ext cx="8517924" cy="851006"/>
          </a:xfrm>
        </p:spPr>
        <p:txBody>
          <a:bodyPr anchor="ctr"/>
          <a:lstStyle>
            <a:lvl1pPr marL="0" indent="0" algn="ctr">
              <a:buNone/>
              <a:defRPr sz="28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406360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1915802"/>
      </p:ext>
    </p:extLst>
  </p:cSld>
  <p:clrMapOvr>
    <a:masterClrMapping/>
  </p:clrMapOvr>
  <p:transition spd="slow"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 Same Side Corner Rectangle 4"/>
          <p:cNvSpPr/>
          <p:nvPr/>
        </p:nvSpPr>
        <p:spPr>
          <a:xfrm rot="5400000">
            <a:off x="3427626" y="112926"/>
            <a:ext cx="2023533" cy="8875816"/>
          </a:xfrm>
          <a:prstGeom prst="round2SameRect">
            <a:avLst>
              <a:gd name="adj1" fmla="val 1222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ound Same Side Corner Rectangle 5"/>
          <p:cNvSpPr/>
          <p:nvPr/>
        </p:nvSpPr>
        <p:spPr>
          <a:xfrm rot="5400000">
            <a:off x="3863658" y="548959"/>
            <a:ext cx="1151468" cy="8875816"/>
          </a:xfrm>
          <a:prstGeom prst="round2SameRect">
            <a:avLst>
              <a:gd name="adj1" fmla="val 21428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5702"/>
          </a:xfrm>
        </p:spPr>
        <p:txBody>
          <a:bodyPr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47533"/>
            <a:ext cx="7772400" cy="859367"/>
          </a:xfrm>
        </p:spPr>
        <p:txBody>
          <a:bodyPr anchor="ctr"/>
          <a:lstStyle>
            <a:lvl1pPr marL="0" indent="0">
              <a:buNone/>
              <a:defRPr sz="240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66201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12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92350973"/>
      </p:ext>
    </p:extLst>
  </p:cSld>
  <p:clrMapOvr>
    <a:masterClrMapping/>
  </p:clrMapOvr>
  <p:transition spd="slow"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2863"/>
            <a:ext cx="4040188" cy="639762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7120"/>
            <a:ext cx="4040188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286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87120"/>
            <a:ext cx="4041775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13416347"/>
      </p:ext>
    </p:extLst>
  </p:cSld>
  <p:clrMapOvr>
    <a:masterClrMapping/>
  </p:clrMapOvr>
  <p:transition spd="slow"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13842007"/>
      </p:ext>
    </p:extLst>
  </p:cSld>
  <p:clrMapOvr>
    <a:masterClrMapping/>
  </p:clrMapOvr>
  <p:transition spd="slow"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346591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2863"/>
            <a:ext cx="4040188" cy="639762"/>
          </a:xfrm>
        </p:spPr>
        <p:txBody>
          <a:bodyPr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87120"/>
            <a:ext cx="4040188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286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87120"/>
            <a:ext cx="4041775" cy="40390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416347"/>
      </p:ext>
    </p:extLst>
  </p:cSld>
  <p:clrMapOvr>
    <a:masterClrMapping/>
  </p:clrMapOvr>
  <p:transition spd="slow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5400000">
            <a:off x="-626537" y="2179860"/>
            <a:ext cx="4724400" cy="3471333"/>
          </a:xfrm>
          <a:prstGeom prst="round2SameRect">
            <a:avLst>
              <a:gd name="adj1" fmla="val 11307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65725"/>
            <a:ext cx="5111750" cy="4560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06337"/>
            <a:ext cx="3008313" cy="441982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9971982"/>
      </p:ext>
    </p:extLst>
  </p:cSld>
  <p:clrMapOvr>
    <a:masterClrMapping/>
  </p:clrMapOvr>
  <p:transition spd="slow"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 Same Side Corner Rectangle 5"/>
          <p:cNvSpPr/>
          <p:nvPr/>
        </p:nvSpPr>
        <p:spPr>
          <a:xfrm rot="5400000">
            <a:off x="3533157" y="-3270412"/>
            <a:ext cx="1812473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tx1"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111375"/>
            <a:ext cx="8238067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9766"/>
            <a:ext cx="8238067" cy="669167"/>
          </a:xfrm>
        </p:spPr>
        <p:txBody>
          <a:bodyPr anchor="ctr"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39507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 Same Side Corner Rectangle 2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08867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2CD6-BE0F-4821-AA03-6FD488A5DEF5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6202-694B-4A70-8BA5-0E94381D7B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842007"/>
      </p:ext>
    </p:extLst>
  </p:cSld>
  <p:clrMapOvr>
    <a:masterClrMapping/>
  </p:clrMapOvr>
  <p:transition spd="slow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13332-9ECD-46F4-BA97-DC0CAC3E35F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591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5400000">
            <a:off x="-626537" y="2179860"/>
            <a:ext cx="4724400" cy="3471333"/>
          </a:xfrm>
          <a:prstGeom prst="round2SameRect">
            <a:avLst>
              <a:gd name="adj1" fmla="val 11307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65725"/>
            <a:ext cx="5111750" cy="4560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06337"/>
            <a:ext cx="3008313" cy="4419827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1982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 Same Side Corner Rectangle 5"/>
          <p:cNvSpPr/>
          <p:nvPr/>
        </p:nvSpPr>
        <p:spPr>
          <a:xfrm rot="5400000">
            <a:off x="3533157" y="-3270412"/>
            <a:ext cx="1812473" cy="8875816"/>
          </a:xfrm>
          <a:prstGeom prst="round2SameRect">
            <a:avLst>
              <a:gd name="adj1" fmla="val 12924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ound Same Side Corner Rectangle 6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tx1">
              <a:alpha val="38000"/>
            </a:schemeClr>
          </a:solidFill>
          <a:ln w="3175">
            <a:solidFill>
              <a:schemeClr val="accent1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111375"/>
            <a:ext cx="8238067" cy="411480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9766"/>
            <a:ext cx="8238067" cy="669167"/>
          </a:xfrm>
        </p:spPr>
        <p:txBody>
          <a:bodyPr anchor="ctr"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53998"/>
            <a:ext cx="8229600" cy="10414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507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media/image1.jpeg" Type="http://schemas.openxmlformats.org/officeDocument/2006/relationships/imag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theme/theme1.xml" Type="http://schemas.openxmlformats.org/officeDocument/2006/relationships/theme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6" Type="http://schemas.openxmlformats.org/officeDocument/2006/relationships/hyperlink" Target="http://www.nordridesign.cn/index.php" TargetMode="Externa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5.png"/></Relationships>
</file>

<file path=ppt/slideMasters/_rels/slideMaster4.xml.rels><?xml version="1.0" encoding="UTF-8" standalone="yes" ?><Relationships xmlns="http://schemas.openxmlformats.org/package/2006/relationships"><Relationship Id="rId8" Target="../slideLayouts/slideLayout40.xml" Type="http://schemas.openxmlformats.org/officeDocument/2006/relationships/slideLayout"/><Relationship Id="rId3" Target="../slideLayouts/slideLayout35.xml" Type="http://schemas.openxmlformats.org/officeDocument/2006/relationships/slideLayout"/><Relationship Id="rId7" Target="../slideLayouts/slideLayout39.xml" Type="http://schemas.openxmlformats.org/officeDocument/2006/relationships/slideLayout"/><Relationship Id="rId12" Target="../media/image1.jpeg" Type="http://schemas.openxmlformats.org/officeDocument/2006/relationships/image"/><Relationship Id="rId2" Target="../slideLayouts/slideLayout34.xml" Type="http://schemas.openxmlformats.org/officeDocument/2006/relationships/slideLayout"/><Relationship Id="rId1" Target="../slideLayouts/slideLayout33.xml" Type="http://schemas.openxmlformats.org/officeDocument/2006/relationships/slideLayout"/><Relationship Id="rId6" Target="../slideLayouts/slideLayout38.xml" Type="http://schemas.openxmlformats.org/officeDocument/2006/relationships/slideLayout"/><Relationship Id="rId11" Target="../theme/theme4.xml" Type="http://schemas.openxmlformats.org/officeDocument/2006/relationships/theme"/><Relationship Id="rId5" Target="../slideLayouts/slideLayout37.xml" Type="http://schemas.openxmlformats.org/officeDocument/2006/relationships/slideLayout"/><Relationship Id="rId10" Target="../slideLayouts/slideLayout42.xml" Type="http://schemas.openxmlformats.org/officeDocument/2006/relationships/slideLayout"/><Relationship Id="rId4" Target="../slideLayouts/slideLayout36.xml" Type="http://schemas.openxmlformats.org/officeDocument/2006/relationships/slideLayout"/><Relationship Id="rId9" Target="../slideLayouts/slideLayout41.xml" Type="http://schemas.openxmlformats.org/officeDocument/2006/relationships/slideLayout"/></Relationships>
</file>

<file path=ppt/slideMasters/_rels/slideMaster5.xml.rels><?xml version="1.0" encoding="UTF-8" standalone="yes" ?><Relationships xmlns="http://schemas.openxmlformats.org/package/2006/relationships"><Relationship Id="rId8" Target="../slideLayouts/slideLayout50.xml" Type="http://schemas.openxmlformats.org/officeDocument/2006/relationships/slideLayout"/><Relationship Id="rId3" Target="../slideLayouts/slideLayout45.xml" Type="http://schemas.openxmlformats.org/officeDocument/2006/relationships/slideLayout"/><Relationship Id="rId7" Target="../slideLayouts/slideLayout49.xml" Type="http://schemas.openxmlformats.org/officeDocument/2006/relationships/slideLayout"/><Relationship Id="rId12" Target="../media/image1.jpeg" Type="http://schemas.openxmlformats.org/officeDocument/2006/relationships/image"/><Relationship Id="rId2" Target="../slideLayouts/slideLayout44.xml" Type="http://schemas.openxmlformats.org/officeDocument/2006/relationships/slideLayout"/><Relationship Id="rId1" Target="../slideLayouts/slideLayout43.xml" Type="http://schemas.openxmlformats.org/officeDocument/2006/relationships/slideLayout"/><Relationship Id="rId6" Target="../slideLayouts/slideLayout48.xml" Type="http://schemas.openxmlformats.org/officeDocument/2006/relationships/slideLayout"/><Relationship Id="rId11" Target="../theme/theme5.xml" Type="http://schemas.openxmlformats.org/officeDocument/2006/relationships/theme"/><Relationship Id="rId5" Target="../slideLayouts/slideLayout47.xml" Type="http://schemas.openxmlformats.org/officeDocument/2006/relationships/slideLayout"/><Relationship Id="rId10" Target="../slideLayouts/slideLayout52.xml" Type="http://schemas.openxmlformats.org/officeDocument/2006/relationships/slideLayout"/><Relationship Id="rId4" Target="../slideLayouts/slideLayout46.xml" Type="http://schemas.openxmlformats.org/officeDocument/2006/relationships/slideLayout"/><Relationship Id="rId9" Target="../slideLayouts/slideLayout51.xml" Type="http://schemas.openxmlformats.org/officeDocument/2006/relationships/slideLayout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 Same Side Corner Rectangle 11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414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76" y="6496052"/>
            <a:ext cx="1168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5875" y="6496052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3126" y="6496052"/>
            <a:ext cx="53498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600" b="1" kern="1200" dirty="0">
          <a:solidFill>
            <a:srgbClr val="FCF9C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Constantia" pitchFamily="18" charset="0"/>
          <a:ea typeface="+mn-ea"/>
          <a:cs typeface="+mn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79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6531"/>
            <a:ext cx="2133600" cy="24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Arial" charset="0"/>
              </a:defRPr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6531"/>
            <a:ext cx="2895600" cy="24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6531"/>
            <a:ext cx="2133600" cy="244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latin typeface="Arial" charset="0"/>
              </a:defRPr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Arial" pitchFamily="34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♪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503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427"/>
            <a:ext cx="2133600" cy="47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427"/>
            <a:ext cx="2895600" cy="47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427"/>
            <a:ext cx="2133600" cy="47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AC613332-9ECD-46F4-BA97-DC0CAC3E35F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813175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P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029075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o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256088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w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43425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e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4757738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r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037138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B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264150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a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478463" y="2478884"/>
            <a:ext cx="361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r>
              <a:rPr kumimoji="0" lang="en-US" altLang="zh-CN" sz="3600" smtClean="0">
                <a:latin typeface="Impact" pitchFamily="34" charset="0"/>
                <a:ea typeface="宋体" pitchFamily="2" charset="-122"/>
              </a:rPr>
              <a:t>r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808416" y="2961087"/>
            <a:ext cx="20233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zh-CN" altLang="en-US" sz="1200">
                <a:ea typeface="Microsoft YaHei" pitchFamily="34" charset="-122"/>
              </a:rPr>
              <a:t>中国专业</a:t>
            </a:r>
            <a:r>
              <a:rPr kumimoji="0" lang="en-US" altLang="zh-CN" sz="1200">
                <a:ea typeface="Microsoft YaHei" pitchFamily="34" charset="-122"/>
              </a:rPr>
              <a:t>PPT</a:t>
            </a:r>
            <a:r>
              <a:rPr kumimoji="0" lang="zh-CN" altLang="en-US" sz="1200">
                <a:ea typeface="Microsoft YaHei" pitchFamily="34" charset="-122"/>
              </a:rPr>
              <a:t>设计交流论坛</a:t>
            </a:r>
          </a:p>
        </p:txBody>
      </p:sp>
      <p:pic>
        <p:nvPicPr>
          <p:cNvPr id="12304" name="Picture 16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16267" y="2466382"/>
            <a:ext cx="782637" cy="73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Picture 17" descr="logo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63813" y="2289572"/>
            <a:ext cx="3829050" cy="132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Rectangle 18">
            <a:hlinkClick r:id="rId16"/>
          </p:cNvPr>
          <p:cNvSpPr>
            <a:spLocks noChangeArrowheads="1"/>
          </p:cNvSpPr>
          <p:nvPr/>
        </p:nvSpPr>
        <p:spPr bwMode="auto">
          <a:xfrm>
            <a:off x="2484439" y="2002036"/>
            <a:ext cx="3987800" cy="1655564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16667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 -4.07407E-6 L -4.72222E-6 -4.07407E-6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  <p:bldP spid="12297" grpId="0"/>
      <p:bldP spid="12298" grpId="0"/>
      <p:bldP spid="12299" grpId="0"/>
      <p:bldP spid="12300" grpId="0"/>
      <p:bldP spid="12301" grpId="0"/>
      <p:bldP spid="12302" grpId="0"/>
      <p:bldP spid="12303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PMingLiU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 Same Side Corner Rectangle 11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414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76" y="6496052"/>
            <a:ext cx="1168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5875" y="6496052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3126" y="6496052"/>
            <a:ext cx="53498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600" b="1" kern="1200" dirty="0">
          <a:solidFill>
            <a:srgbClr val="FCF9C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Constantia" pitchFamily="18" charset="0"/>
          <a:ea typeface="+mn-ea"/>
          <a:cs typeface="+mn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Field of Wheat (seamless loop) 3b.wmv">
            <a:hlinkClick r:id="" action="ppaction://media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 Same Side Corner Rectangle 11"/>
          <p:cNvSpPr/>
          <p:nvPr/>
        </p:nvSpPr>
        <p:spPr>
          <a:xfrm rot="5400000">
            <a:off x="1238992" y="-983509"/>
            <a:ext cx="6400800" cy="8875816"/>
          </a:xfrm>
          <a:prstGeom prst="round2SameRect">
            <a:avLst>
              <a:gd name="adj1" fmla="val 4981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>
            <a:noFill/>
          </a:ln>
          <a:effectLst/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 Same Side Corner Rectangle 12"/>
          <p:cNvSpPr/>
          <p:nvPr/>
        </p:nvSpPr>
        <p:spPr>
          <a:xfrm rot="5400000">
            <a:off x="3917949" y="-3663950"/>
            <a:ext cx="1041401" cy="8877301"/>
          </a:xfrm>
          <a:prstGeom prst="round2SameRect">
            <a:avLst>
              <a:gd name="adj1" fmla="val 29600"/>
              <a:gd name="adj2" fmla="val 0"/>
            </a:avLst>
          </a:prstGeom>
          <a:solidFill>
            <a:schemeClr val="accent6">
              <a:lumMod val="40000"/>
              <a:lumOff val="60000"/>
              <a:alpha val="38000"/>
            </a:schemeClr>
          </a:solidFill>
          <a:ln w="3175">
            <a:solidFill>
              <a:schemeClr val="accent6"/>
            </a:solidFill>
          </a:ln>
          <a:effectLst>
            <a:outerShdw blurRad="152400" sx="90000" sy="-19000" rotWithShape="0">
              <a:prstClr val="black">
                <a:alpha val="66000"/>
              </a:prstClr>
            </a:outerShdw>
          </a:effectLst>
          <a:scene3d>
            <a:camera prst="orthographicFront"/>
            <a:lightRig rig="sunrise" dir="t"/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0414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76" y="6496052"/>
            <a:ext cx="1168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5875" y="6496052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3126" y="6496052"/>
            <a:ext cx="53498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3600" b="1" kern="1200" dirty="0">
          <a:solidFill>
            <a:srgbClr val="FCF9C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Constantia" pitchFamily="18" charset="0"/>
          <a:ea typeface="+mn-ea"/>
          <a:cs typeface="+mn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CF9C8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3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85658-1396-4460-A2D5-604335574DB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3E455-5F2A-4A5D-99FD-D17403EE2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53.xml" Type="http://schemas.openxmlformats.org/officeDocument/2006/relationships/slideLayout"/><Relationship Id="rId4" Target="../media/image9.pn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37.jpeg" Type="http://schemas.openxmlformats.org/officeDocument/2006/relationships/image"/><Relationship Id="rId1" Target="../slideLayouts/slideLayout5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40.jpeg"/></Relationships>
</file>

<file path=ppt/slides/_rels/slide14.xml.rels><?xml version="1.0" encoding="UTF-8" standalone="yes" ?><Relationships xmlns="http://schemas.openxmlformats.org/package/2006/relationships"><Relationship Id="rId2" Target="../media/image41.jpeg" Type="http://schemas.openxmlformats.org/officeDocument/2006/relationships/image"/><Relationship Id="rId1" Target="../slideLayouts/slideLayout58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54.xml" Type="http://schemas.openxmlformats.org/officeDocument/2006/relationships/slideLayout"/><Relationship Id="rId5" Target="../media/image55.jpeg" Type="http://schemas.openxmlformats.org/officeDocument/2006/relationships/image"/><Relationship Id="rId4" Target="../media/image5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8" Target="../media/image16.jpeg" Type="http://schemas.openxmlformats.org/officeDocument/2006/relationships/image"/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54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 ?><Relationships xmlns="http://schemas.openxmlformats.org/package/2006/relationships"><Relationship Id="rId8" Target="../media/image15.jpeg" Type="http://schemas.openxmlformats.org/officeDocument/2006/relationships/image"/><Relationship Id="rId3" Target="../media/image10.png" Type="http://schemas.openxmlformats.org/officeDocument/2006/relationships/image"/><Relationship Id="rId7" Target="../media/image14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54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9.jpeg"/></Relationships>
</file>

<file path=ppt/slides/_rels/slide7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54.xml" Type="http://schemas.openxmlformats.org/officeDocument/2006/relationships/slideLayout"/><Relationship Id="rId5" Target="../media/image23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5.jpeg"/></Relationships>
</file>

<file path=ppt/slides/_rels/slide9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54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260" r="1858"/>
          <a:stretch>
            <a:fillRect/>
          </a:stretch>
        </p:blipFill>
        <p:spPr bwMode="auto">
          <a:xfrm>
            <a:off x="-28620" y="0"/>
            <a:ext cx="91726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4395" t="9970" r="52835" b="4068"/>
          <a:stretch>
            <a:fillRect/>
          </a:stretch>
        </p:blipFill>
        <p:spPr bwMode="auto">
          <a:xfrm>
            <a:off x="6444208" y="5517234"/>
            <a:ext cx="733620" cy="67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906180" y="0"/>
            <a:ext cx="5220072" cy="5229200"/>
          </a:xfrm>
          <a:prstGeom prst="snip2DiagRect">
            <a:avLst/>
          </a:prstGeom>
          <a:solidFill>
            <a:srgbClr val="FF9900"/>
          </a:solidFill>
          <a:ln w="0" cap="sq" cmpd="dbl">
            <a:solidFill>
              <a:srgbClr val="FF9900"/>
            </a:solidFill>
            <a:prstDash val="sysDot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95936" y="260648"/>
            <a:ext cx="482453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МБУ ДО ДЭБС г Салавата</a:t>
            </a:r>
          </a:p>
          <a:p>
            <a:pPr algn="ctr"/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ООПТ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«Заповедные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острова Республики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Башкортостан» </a:t>
            </a:r>
          </a:p>
          <a:p>
            <a:pPr algn="ctr"/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Эко-отряд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«Друзья заповедных островов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ПДО Ягудина А.Т.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4464496" cy="297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данные 7"/>
          <p:cNvSpPr/>
          <p:nvPr/>
        </p:nvSpPr>
        <p:spPr>
          <a:xfrm>
            <a:off x="36512" y="116632"/>
            <a:ext cx="9144000" cy="1080120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761430" y="189136"/>
            <a:ext cx="7131050" cy="863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Национальный парк 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«Башкирия»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7861" t="9699" r="62881" b="14549"/>
          <a:stretch>
            <a:fillRect/>
          </a:stretch>
        </p:blipFill>
        <p:spPr bwMode="auto">
          <a:xfrm>
            <a:off x="179512" y="-171400"/>
            <a:ext cx="1224136" cy="147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ручной ввод 8"/>
          <p:cNvSpPr/>
          <p:nvPr/>
        </p:nvSpPr>
        <p:spPr>
          <a:xfrm flipH="1">
            <a:off x="179511" y="1484784"/>
            <a:ext cx="5328593" cy="1440160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1700808"/>
            <a:ext cx="56521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единственный национальный парк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Республике Башкортостан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11 сентября 1986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ручной ввод 9"/>
          <p:cNvSpPr/>
          <p:nvPr/>
        </p:nvSpPr>
        <p:spPr>
          <a:xfrm>
            <a:off x="4932040" y="3356992"/>
            <a:ext cx="4067944" cy="3429000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4048" y="3933056"/>
            <a:ext cx="3995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для сохранения уникального природного комплекса горных лесов Южного Урала и особо ценных участков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геологического комплекса с многочисленными пещерами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7470" t="13142" r="27721" b="19871"/>
          <a:stretch>
            <a:fillRect/>
          </a:stretch>
        </p:blipFill>
        <p:spPr bwMode="auto">
          <a:xfrm>
            <a:off x="5724128" y="1340768"/>
            <a:ext cx="238655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8674" grpId="0"/>
      <p:bldP spid="9" grpId="0" animBg="1"/>
      <p:bldP spid="7" grpId="0"/>
      <p:bldP spid="10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Users\11\Desktop\i.jpg"/>
          <p:cNvPicPr>
            <a:picLocks noChangeAspect="1" noChangeArrowheads="1"/>
          </p:cNvPicPr>
          <p:nvPr/>
        </p:nvPicPr>
        <p:blipFill>
          <a:blip r:embed="rId2" cstate="print"/>
          <a:srcRect l="8692" r="16803"/>
          <a:stretch>
            <a:fillRect/>
          </a:stretch>
        </p:blipFill>
        <p:spPr bwMode="auto">
          <a:xfrm>
            <a:off x="4211960" y="3941725"/>
            <a:ext cx="4680520" cy="26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96752"/>
            <a:ext cx="400279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620688"/>
            <a:ext cx="4038294" cy="302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данные 4"/>
          <p:cNvSpPr/>
          <p:nvPr/>
        </p:nvSpPr>
        <p:spPr>
          <a:xfrm>
            <a:off x="0" y="116632"/>
            <a:ext cx="4788024" cy="93610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Объекты охраны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 l="20305" t="23564" r="43614" b="25375"/>
          <a:stretch>
            <a:fillRect/>
          </a:stretch>
        </p:blipFill>
        <p:spPr bwMode="auto">
          <a:xfrm>
            <a:off x="971600" y="4208744"/>
            <a:ext cx="2592288" cy="244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805351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9081" t="24708" r="59662" b="10193"/>
          <a:stretch>
            <a:fillRect/>
          </a:stretch>
        </p:blipFill>
        <p:spPr bwMode="auto">
          <a:xfrm>
            <a:off x="4716016" y="548680"/>
            <a:ext cx="4176464" cy="602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46416" t="32985" r="4354" b="2315"/>
          <a:stretch>
            <a:fillRect/>
          </a:stretch>
        </p:blipFill>
        <p:spPr bwMode="auto">
          <a:xfrm>
            <a:off x="539552" y="2088232"/>
            <a:ext cx="3960440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4016"/>
            <a:ext cx="2592288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природа\ХРЕБТЫ\Хребет Машак\20120518_22_Машак\_MG_1992 - копия.jpg"/>
          <p:cNvPicPr>
            <a:picLocks noChangeAspect="1" noChangeArrowheads="1"/>
          </p:cNvPicPr>
          <p:nvPr/>
        </p:nvPicPr>
        <p:blipFill>
          <a:blip r:embed="rId2" cstate="print"/>
          <a:srcRect l="7304" r="4649"/>
          <a:stretch>
            <a:fillRect/>
          </a:stretch>
        </p:blipFill>
        <p:spPr bwMode="auto">
          <a:xfrm>
            <a:off x="467544" y="3356992"/>
            <a:ext cx="4157789" cy="314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Блок-схема: ручной ввод 9"/>
          <p:cNvSpPr/>
          <p:nvPr/>
        </p:nvSpPr>
        <p:spPr>
          <a:xfrm>
            <a:off x="5004048" y="2996952"/>
            <a:ext cx="3995936" cy="3789040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3789040"/>
            <a:ext cx="370790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целью сохранения уникальных природных комплексов Южного Урала - горно-таежных елово-пихтовых лесов, высокогорных растительных сообществ и болот.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Блок-схема: ручной ввод 10"/>
          <p:cNvSpPr/>
          <p:nvPr/>
        </p:nvSpPr>
        <p:spPr>
          <a:xfrm flipH="1">
            <a:off x="360040" y="1700808"/>
            <a:ext cx="4067944" cy="1368152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1887166"/>
            <a:ext cx="4788024" cy="8937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None/>
              <a:defRPr/>
            </a:pPr>
            <a:r>
              <a:rPr lang="ru-RU" sz="24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большой заповедник </a:t>
            </a:r>
            <a:endParaRPr lang="ru-RU" sz="240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None/>
              <a:defRPr/>
            </a:pP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Башкортостана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ctr" fontAlgn="auto"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1.07.1979 г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данные 11"/>
          <p:cNvSpPr/>
          <p:nvPr/>
        </p:nvSpPr>
        <p:spPr>
          <a:xfrm>
            <a:off x="0" y="72008"/>
            <a:ext cx="9144000" cy="980728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31640" y="-1"/>
            <a:ext cx="6840760" cy="980729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Южно-Уральский заповедник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3" cstate="print"/>
          <a:srcRect b="21429"/>
          <a:stretch>
            <a:fillRect/>
          </a:stretch>
        </p:blipFill>
        <p:spPr bwMode="auto">
          <a:xfrm>
            <a:off x="251520" y="41584"/>
            <a:ext cx="1008112" cy="101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 l="10629" t="8170" r="8511" b="10760"/>
          <a:stretch>
            <a:fillRect/>
          </a:stretch>
        </p:blipFill>
        <p:spPr bwMode="auto">
          <a:xfrm>
            <a:off x="4716016" y="1196752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1" grpId="0" animBg="1"/>
      <p:bldP spid="5" grpId="0"/>
      <p:bldP spid="12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природа\От степанова\_MG_3621_25_p11 - копия.tif"/>
          <p:cNvPicPr>
            <a:picLocks noChangeAspect="1" noChangeArrowheads="1"/>
          </p:cNvPicPr>
          <p:nvPr/>
        </p:nvPicPr>
        <p:blipFill>
          <a:blip r:embed="rId2" cstate="print"/>
          <a:srcRect r="22894"/>
          <a:stretch>
            <a:fillRect/>
          </a:stretch>
        </p:blipFill>
        <p:spPr bwMode="auto">
          <a:xfrm>
            <a:off x="1" y="-26988"/>
            <a:ext cx="92186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ручной ввод 5"/>
          <p:cNvSpPr/>
          <p:nvPr/>
        </p:nvSpPr>
        <p:spPr>
          <a:xfrm>
            <a:off x="1187624" y="5085184"/>
            <a:ext cx="7596336" cy="1700808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0160" y="5373216"/>
            <a:ext cx="7740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Хребты –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Машак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Зигальга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Нары,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Кумардак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горный массив Ямантау образуют здесь самый высокий горный узел Южного Урала с наивысшей отметкой 1640 м.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6932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анные 6"/>
          <p:cNvSpPr/>
          <p:nvPr/>
        </p:nvSpPr>
        <p:spPr>
          <a:xfrm>
            <a:off x="2771800" y="260648"/>
            <a:ext cx="6372200" cy="112474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2339752" y="404664"/>
            <a:ext cx="6804248" cy="792163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Природные парки Республики Башкортостан 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 cstate="print"/>
          <a:srcRect b="15018"/>
          <a:stretch/>
        </p:blipFill>
        <p:spPr bwMode="auto">
          <a:xfrm>
            <a:off x="7314345" y="5790506"/>
            <a:ext cx="1728192" cy="106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ручной ввод 7"/>
          <p:cNvSpPr/>
          <p:nvPr/>
        </p:nvSpPr>
        <p:spPr>
          <a:xfrm>
            <a:off x="1403648" y="1844824"/>
            <a:ext cx="6624736" cy="3672408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851920" y="1641574"/>
            <a:ext cx="449999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571500" algn="l"/>
                <a:tab pos="630238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-«Природный парк «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Иремель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eaLnBrk="0" hangingPunct="0">
              <a:tabLst>
                <a:tab pos="571500" algn="l"/>
                <a:tab pos="630238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Природный парк «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Мурадымовское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ущелье»;</a:t>
            </a:r>
          </a:p>
          <a:p>
            <a:pPr eaLnBrk="0" hangingPunct="0">
              <a:tabLst>
                <a:tab pos="571500" algn="l"/>
                <a:tab pos="630238" algn="l"/>
              </a:tabLst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«Природный парк «</a:t>
            </a:r>
            <a:r>
              <a:rPr lang="ru-RU" sz="32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Аслы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-Куль»;</a:t>
            </a:r>
          </a:p>
          <a:p>
            <a:pPr eaLnBrk="0" hangingPunct="0">
              <a:tabLst>
                <a:tab pos="571500" algn="l"/>
                <a:tab pos="630238" algn="l"/>
              </a:tabLst>
            </a:pP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«Природный парк «Кандры-Куль».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 l="12471" r="13050"/>
          <a:stretch>
            <a:fillRect/>
          </a:stretch>
        </p:blipFill>
        <p:spPr bwMode="auto">
          <a:xfrm>
            <a:off x="14847" y="-47429"/>
            <a:ext cx="3851920" cy="191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r="11685"/>
          <a:stretch>
            <a:fillRect/>
          </a:stretch>
        </p:blipFill>
        <p:spPr bwMode="auto">
          <a:xfrm>
            <a:off x="0" y="3302225"/>
            <a:ext cx="3851920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 r="6805"/>
          <a:stretch>
            <a:fillRect/>
          </a:stretch>
        </p:blipFill>
        <p:spPr bwMode="auto">
          <a:xfrm>
            <a:off x="-11766" y="5157192"/>
            <a:ext cx="3861738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95" y="1844823"/>
            <a:ext cx="3849972" cy="14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1986" grpId="0"/>
      <p:bldP spid="8" grpId="0" animBg="1"/>
      <p:bldP spid="4198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ПРИРОДОХРАННАЯ </a:t>
            </a:r>
            <a: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  <a:t>ДЕЯТЕЛЬНОСТЬ ЭКО-ОТРЯДА «Друзья заповедных островов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»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Республиканская акция </a:t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«Зелёная Башкирия», ПДО Ягудина А.Т.</a:t>
            </a:r>
            <a: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31" y="3140968"/>
            <a:ext cx="5136669" cy="371703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40968"/>
            <a:ext cx="4007330" cy="3661867"/>
          </a:xfrm>
        </p:spPr>
      </p:pic>
    </p:spTree>
    <p:extLst>
      <p:ext uri="{BB962C8B-B14F-4D97-AF65-F5344CB8AC3E}">
        <p14:creationId xmlns:p14="http://schemas.microsoft.com/office/powerpoint/2010/main" val="3960132244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ПРИРОДОХРАННАЯ ДЕЯТЕЛЬНОСТЬ ЭКО-ОТРЯДА </a:t>
            </a: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</a:t>
            </a: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Друзья заповедных островов</a:t>
            </a: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»</a:t>
            </a:r>
            <a:b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Экологическая акция  «ПЕРВОЦВЕТ»</a:t>
            </a:r>
            <a:endParaRPr lang="ru-RU" sz="36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888"/>
            <a:ext cx="4572000" cy="22322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20888"/>
            <a:ext cx="4499992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3136"/>
            <a:ext cx="4572000" cy="22048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653136"/>
            <a:ext cx="4572000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89786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анные 3"/>
          <p:cNvSpPr/>
          <p:nvPr/>
        </p:nvSpPr>
        <p:spPr>
          <a:xfrm>
            <a:off x="0" y="0"/>
            <a:ext cx="8964488" cy="6669360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31640" y="2592357"/>
            <a:ext cx="6408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Защитим и сохраним  исчезающие виды растений и животных Республики Башкортостан !</a:t>
            </a:r>
          </a:p>
          <a:p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58871"/>
            <a:ext cx="3131840" cy="216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58871"/>
            <a:ext cx="3321120" cy="2164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04" y="4550652"/>
            <a:ext cx="2952328" cy="19800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550654"/>
            <a:ext cx="3204960" cy="198008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 flipV="1">
            <a:off x="827088" y="1989138"/>
            <a:ext cx="7705725" cy="3240062"/>
          </a:xfrm>
          <a:prstGeom prst="wedgeRectCallout">
            <a:avLst>
              <a:gd name="adj1" fmla="val -28543"/>
              <a:gd name="adj2" fmla="val 58977"/>
            </a:avLst>
          </a:prstGeom>
          <a:solidFill>
            <a:srgbClr val="FF9900">
              <a:alpha val="97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2133600"/>
            <a:ext cx="7132637" cy="3600450"/>
          </a:xfrm>
        </p:spPr>
        <p:txBody>
          <a:bodyPr/>
          <a:lstStyle/>
          <a:p>
            <a:pPr marL="0" indent="2286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Особо охраняемые природные территории (ООПТ) - полностью или частично изъятые из хозяйственного использования участки суши или акватории моря, предназначенные для сохранения типичных и уникальных природных ландшафтов, разнообразия животного и растительного мира, охраны объектов природного и культурного наследия</a:t>
            </a:r>
            <a:r>
              <a:rPr lang="ru-RU" sz="2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eaLnBrk="1" fontAlgn="auto" hangingPunct="1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r="63326"/>
          <a:stretch>
            <a:fillRect/>
          </a:stretch>
        </p:blipFill>
        <p:spPr bwMode="auto">
          <a:xfrm>
            <a:off x="6012160" y="5301208"/>
            <a:ext cx="1080120" cy="1366699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517232"/>
            <a:ext cx="1296143" cy="10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 r="60527"/>
          <a:stretch>
            <a:fillRect/>
          </a:stretch>
        </p:blipFill>
        <p:spPr bwMode="auto">
          <a:xfrm>
            <a:off x="4932040" y="5445224"/>
            <a:ext cx="1152128" cy="107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/>
          <a:srcRect b="24542"/>
          <a:stretch>
            <a:fillRect/>
          </a:stretch>
        </p:blipFill>
        <p:spPr bwMode="auto">
          <a:xfrm>
            <a:off x="3635896" y="5517232"/>
            <a:ext cx="1008112" cy="97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5589240"/>
            <a:ext cx="1295747" cy="8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5517232"/>
            <a:ext cx="1296144" cy="10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Блок-схема: данные 11"/>
          <p:cNvSpPr/>
          <p:nvPr/>
        </p:nvSpPr>
        <p:spPr>
          <a:xfrm>
            <a:off x="0" y="332656"/>
            <a:ext cx="9144000" cy="93610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32638" cy="117819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такое ООПТ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8" cstate="print"/>
          <a:srcRect l="8571" t="6897" r="8614" b="17241"/>
          <a:stretch>
            <a:fillRect/>
          </a:stretch>
        </p:blipFill>
        <p:spPr bwMode="auto">
          <a:xfrm>
            <a:off x="251519" y="326198"/>
            <a:ext cx="1584177" cy="94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  <p:bldP spid="12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апля 10"/>
          <p:cNvSpPr/>
          <p:nvPr/>
        </p:nvSpPr>
        <p:spPr>
          <a:xfrm rot="10800000">
            <a:off x="4788024" y="0"/>
            <a:ext cx="4176464" cy="3212976"/>
          </a:xfrm>
          <a:prstGeom prst="teardrop">
            <a:avLst>
              <a:gd name="adj" fmla="val 109431"/>
            </a:avLst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апля 12"/>
          <p:cNvSpPr/>
          <p:nvPr/>
        </p:nvSpPr>
        <p:spPr>
          <a:xfrm rot="5400000">
            <a:off x="679512" y="-391480"/>
            <a:ext cx="3284984" cy="4067944"/>
          </a:xfrm>
          <a:prstGeom prst="teardrop">
            <a:avLst>
              <a:gd name="adj" fmla="val 104282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395536" y="3501008"/>
            <a:ext cx="3995936" cy="3356992"/>
          </a:xfrm>
          <a:prstGeom prst="teardrop">
            <a:avLst>
              <a:gd name="adj" fmla="val 104224"/>
            </a:avLst>
          </a:prstGeom>
          <a:solidFill>
            <a:srgbClr val="FF0000">
              <a:alpha val="6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апля 9"/>
          <p:cNvSpPr/>
          <p:nvPr/>
        </p:nvSpPr>
        <p:spPr>
          <a:xfrm rot="16200000">
            <a:off x="5053744" y="3235288"/>
            <a:ext cx="3284984" cy="3960440"/>
          </a:xfrm>
          <a:prstGeom prst="teardrop">
            <a:avLst>
              <a:gd name="adj" fmla="val 10685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188640"/>
            <a:ext cx="8072438" cy="4699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Зачем нужны заповедные острова???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908720"/>
            <a:ext cx="387349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Сохраняют живую природу, являются убежищами для редких видов, сберегают природное наследие страны и всего мира</a:t>
            </a:r>
            <a:endParaRPr lang="en-US" sz="2200" b="1" dirty="0" smtClean="0">
              <a:solidFill>
                <a:schemeClr val="bg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908720"/>
            <a:ext cx="38108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Обеспечивают чистоту воды, свежий воздух и сберегают иные жизненно необходимые природные ресурсы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5500" y="4331632"/>
            <a:ext cx="372684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Являются хранилищем природного генетического материала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4581128"/>
            <a:ext cx="3707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Сохраняют здоровую среду для жизни людей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635896" y="2636912"/>
            <a:ext cx="1800200" cy="16561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923928" y="314096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ООПТ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0" grpId="0" animBg="1"/>
      <p:bldP spid="7" grpId="0"/>
      <p:bldP spid="8" grpId="0"/>
      <p:bldP spid="15" grpId="0"/>
      <p:bldP spid="16" grpId="0"/>
      <p:bldP spid="17" grpId="0"/>
      <p:bldP spid="18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556792"/>
          <a:ext cx="9144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Блок-схема: данные 4"/>
          <p:cNvSpPr/>
          <p:nvPr/>
        </p:nvSpPr>
        <p:spPr>
          <a:xfrm>
            <a:off x="0" y="116632"/>
            <a:ext cx="9144000" cy="93610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Категории ООПТ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 flipV="1">
            <a:off x="467545" y="1844824"/>
            <a:ext cx="8316913" cy="3672408"/>
          </a:xfrm>
          <a:prstGeom prst="wedgeRectCallout">
            <a:avLst>
              <a:gd name="adj1" fmla="val -15835"/>
              <a:gd name="adj2" fmla="val 59114"/>
            </a:avLst>
          </a:prstGeom>
          <a:solidFill>
            <a:srgbClr val="FF9900">
              <a:alpha val="90000"/>
            </a:srgb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3456161"/>
          </a:xfrm>
        </p:spPr>
        <p:txBody>
          <a:bodyPr/>
          <a:lstStyle/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Башкирский государственный природный заповедник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Заповедник «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Шульган-Таш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Южно-Уральский государственный природный заповедник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Национальный парк «Башкирия»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Биосферный резерват «Башкирский Урал»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Природные парки:</a:t>
            </a:r>
          </a:p>
          <a:p>
            <a:pPr marL="0" indent="4572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Иремель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Мурадымовское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ущелье,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Кандрыкуль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Аслыкуль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данные 5"/>
          <p:cNvSpPr/>
          <p:nvPr/>
        </p:nvSpPr>
        <p:spPr>
          <a:xfrm>
            <a:off x="0" y="116632"/>
            <a:ext cx="9144000" cy="1152128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561263" cy="1041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ООПТ   РЕСПУБЛИКИ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БАШКОРТОСТАН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8571" t="6897" r="8614" b="17241"/>
          <a:stretch>
            <a:fillRect/>
          </a:stretch>
        </p:blipFill>
        <p:spPr bwMode="auto">
          <a:xfrm>
            <a:off x="116281" y="116632"/>
            <a:ext cx="193543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r="63326"/>
          <a:stretch>
            <a:fillRect/>
          </a:stretch>
        </p:blipFill>
        <p:spPr bwMode="auto">
          <a:xfrm>
            <a:off x="6012160" y="5374669"/>
            <a:ext cx="1080120" cy="1366699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0109" y="5636852"/>
            <a:ext cx="1296143" cy="10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 r="60527"/>
          <a:stretch>
            <a:fillRect/>
          </a:stretch>
        </p:blipFill>
        <p:spPr bwMode="auto">
          <a:xfrm>
            <a:off x="5004445" y="5564844"/>
            <a:ext cx="1152128" cy="107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/>
          <a:srcRect b="24542"/>
          <a:stretch>
            <a:fillRect/>
          </a:stretch>
        </p:blipFill>
        <p:spPr bwMode="auto">
          <a:xfrm>
            <a:off x="3708301" y="5636852"/>
            <a:ext cx="1008112" cy="97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25" y="5708860"/>
            <a:ext cx="1295747" cy="8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925" y="5636852"/>
            <a:ext cx="1296144" cy="10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  <p:bldP spid="6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3711253" cy="247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ручной ввод 6"/>
          <p:cNvSpPr/>
          <p:nvPr/>
        </p:nvSpPr>
        <p:spPr>
          <a:xfrm flipH="1">
            <a:off x="467544" y="1700808"/>
            <a:ext cx="3816424" cy="1440160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Самый старый заповедник Башкортостана!</a:t>
            </a:r>
          </a:p>
          <a:p>
            <a:pPr algn="ctr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 11.07.1930 г.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ручной ввод 7"/>
          <p:cNvSpPr/>
          <p:nvPr/>
        </p:nvSpPr>
        <p:spPr>
          <a:xfrm>
            <a:off x="4211960" y="3717032"/>
            <a:ext cx="4752528" cy="3068960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4211960" y="3789040"/>
            <a:ext cx="4644133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охраны ненарушенных экосистем горного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Предуралья.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Расположен пределах</a:t>
            </a:r>
          </a:p>
          <a:p>
            <a:pPr algn="r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Бурзянского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Абзелиловского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Белорецкого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районов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Башкортостана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dirty="0">
              <a:latin typeface="Corbel" pitchFamily="34" charset="0"/>
            </a:endParaRPr>
          </a:p>
        </p:txBody>
      </p:sp>
      <p:sp>
        <p:nvSpPr>
          <p:cNvPr id="12" name="Блок-схема: данные 11"/>
          <p:cNvSpPr/>
          <p:nvPr/>
        </p:nvSpPr>
        <p:spPr>
          <a:xfrm>
            <a:off x="0" y="116632"/>
            <a:ext cx="9144000" cy="1152128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850062" cy="863751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Башкирский государственный природный заповедник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2" descr="C:\Users\11\Desktop\emblemamoya2_133_1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63293"/>
            <a:ext cx="1512168" cy="1205467"/>
          </a:xfrm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412776"/>
            <a:ext cx="345717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2532" grpId="0"/>
      <p:bldP spid="12" grpId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73016"/>
            <a:ext cx="3634532" cy="309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89040"/>
            <a:ext cx="376799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857" y="332655"/>
            <a:ext cx="4033502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96752"/>
            <a:ext cx="2880320" cy="216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данные 7"/>
          <p:cNvSpPr/>
          <p:nvPr/>
        </p:nvSpPr>
        <p:spPr>
          <a:xfrm>
            <a:off x="0" y="116632"/>
            <a:ext cx="4788024" cy="93610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18864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Объекты охраны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1454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3" descr="C:\Users\11\Desktop\_MG_7610 - копия.jpg"/>
          <p:cNvPicPr>
            <a:picLocks noChangeAspect="1" noChangeArrowheads="1"/>
          </p:cNvPicPr>
          <p:nvPr/>
        </p:nvPicPr>
        <p:blipFill>
          <a:blip r:embed="rId2" cstate="print"/>
          <a:srcRect b="12441"/>
          <a:stretch>
            <a:fillRect/>
          </a:stretch>
        </p:blipFill>
        <p:spPr bwMode="auto">
          <a:xfrm>
            <a:off x="570550" y="2808312"/>
            <a:ext cx="2993338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Блок-схема: данные 7"/>
          <p:cNvSpPr/>
          <p:nvPr/>
        </p:nvSpPr>
        <p:spPr>
          <a:xfrm>
            <a:off x="36512" y="116632"/>
            <a:ext cx="9144000" cy="1008112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27384"/>
            <a:ext cx="6840760" cy="1158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Заповедник «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Шульган-Таш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r="59930"/>
          <a:stretch>
            <a:fillRect/>
          </a:stretch>
        </p:blipFill>
        <p:spPr bwMode="auto">
          <a:xfrm>
            <a:off x="0" y="0"/>
            <a:ext cx="1331640" cy="12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ручной ввод 8"/>
          <p:cNvSpPr/>
          <p:nvPr/>
        </p:nvSpPr>
        <p:spPr>
          <a:xfrm flipH="1">
            <a:off x="179512" y="1412776"/>
            <a:ext cx="4464496" cy="1296144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008" y="15567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4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маленький заповедник Башкортостана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spcBef>
                <a:spcPct val="0"/>
              </a:spcBef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в 1958 г.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Блок-схема: ручной ввод 10"/>
          <p:cNvSpPr/>
          <p:nvPr/>
        </p:nvSpPr>
        <p:spPr>
          <a:xfrm>
            <a:off x="3707904" y="3284984"/>
            <a:ext cx="5328592" cy="3456384"/>
          </a:xfrm>
          <a:prstGeom prst="flowChartManualInput">
            <a:avLst/>
          </a:prstGeom>
          <a:solidFill>
            <a:srgbClr val="FF99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 bwMode="auto">
          <a:xfrm>
            <a:off x="3455368" y="3933056"/>
            <a:ext cx="5688632" cy="3168875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indent="0">
              <a:spcBef>
                <a:spcPct val="0"/>
              </a:spcBef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для охраны аборигенной популяции башкирских диких пчел в условиях народного промысла – бортничества. Заповедник находится в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Бурзянском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районе на юге Республики Башкортостан. Состоит из одного участка площадью 22,5 тыс. га</a:t>
            </a:r>
          </a:p>
        </p:txBody>
      </p:sp>
      <p:pic>
        <p:nvPicPr>
          <p:cNvPr id="12" name="Picture 5" descr="D:\с нетбука\работа в шульган-таш\фото\Shulgan Tash (франсузская съемка)\attachments_06-10-2010_10-10-00\IMG_7790.jpg"/>
          <p:cNvPicPr>
            <a:picLocks noChangeAspect="1" noChangeArrowheads="1"/>
          </p:cNvPicPr>
          <p:nvPr/>
        </p:nvPicPr>
        <p:blipFill>
          <a:blip r:embed="rId4" cstate="print"/>
          <a:srcRect l="16053" t="20662" r="39504" b="26453"/>
          <a:stretch>
            <a:fillRect/>
          </a:stretch>
        </p:blipFill>
        <p:spPr bwMode="auto">
          <a:xfrm>
            <a:off x="4917638" y="1268760"/>
            <a:ext cx="267869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9" grpId="0" animBg="1"/>
      <p:bldP spid="10" grpId="0"/>
      <p:bldP spid="11" grpId="0" animBg="1"/>
      <p:bldP spid="2457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анные 3"/>
          <p:cNvSpPr/>
          <p:nvPr/>
        </p:nvSpPr>
        <p:spPr>
          <a:xfrm>
            <a:off x="0" y="116632"/>
            <a:ext cx="4788024" cy="936104"/>
          </a:xfrm>
          <a:prstGeom prst="flowChartInputOutpu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188640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Объекты охраны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D:\с нетбука\работа в шульган-таш\фото\а.юшко\6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602" y="333377"/>
            <a:ext cx="4192424" cy="62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D:\с нетбука\работа в шульган-таш\фото\Shulgan Tash (франсузская съемка)\Shulgan Tash002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42481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 l="21242" t="15988" r="14185" b="21013"/>
          <a:stretch>
            <a:fillRect/>
          </a:stretch>
        </p:blipFill>
        <p:spPr bwMode="auto">
          <a:xfrm>
            <a:off x="3635896" y="4365104"/>
            <a:ext cx="2876084" cy="210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 cstate="print"/>
          <a:srcRect t="55136" r="55305" b="2188"/>
          <a:stretch>
            <a:fillRect/>
          </a:stretch>
        </p:blipFill>
        <p:spPr bwMode="auto">
          <a:xfrm>
            <a:off x="365994" y="4365104"/>
            <a:ext cx="2909862" cy="206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53101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5">
  <a:themeElements>
    <a:clrScheme name="Spring by Rhe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pring by Rhea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lnDef>
  </a:objectDefaults>
  <a:extraClrSchemeLst>
    <a:extraClrScheme>
      <a:clrScheme name="Spring by Rhe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ing by Rhe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ing by Rhe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ww.nordridesign.cn">
  <a:themeElements>
    <a:clrScheme name="www.nordridesign.c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nordridesign.cn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lnDef>
  </a:objectDefaults>
  <a:extraClrSchemeLst>
    <a:extraClrScheme>
      <a:clrScheme name="www.nordridesign.c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nordridesign.c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nordridesign.c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1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Тема1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chemeClr val="tx1"/>
            </a:solidFill>
          </a:defRPr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824</TotalTime>
  <Words>432</Words>
  <Application>Microsoft Office PowerPoint</Application>
  <PresentationFormat>Экран (4:3)</PresentationFormat>
  <Paragraphs>67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40" baseType="lpstr">
      <vt:lpstr>微軟正黑體</vt:lpstr>
      <vt:lpstr>Microsoft YaHei</vt:lpstr>
      <vt:lpstr>宋体</vt:lpstr>
      <vt:lpstr>Arial</vt:lpstr>
      <vt:lpstr>Calibri</vt:lpstr>
      <vt:lpstr>Constantia</vt:lpstr>
      <vt:lpstr>Corbel</vt:lpstr>
      <vt:lpstr>Franklin Gothic Book</vt:lpstr>
      <vt:lpstr>Impact</vt:lpstr>
      <vt:lpstr>Monotype Corsiva</vt:lpstr>
      <vt:lpstr>PMingLiU</vt:lpstr>
      <vt:lpstr>PMingLiU</vt:lpstr>
      <vt:lpstr>黑体</vt:lpstr>
      <vt:lpstr>Times New Roman</vt:lpstr>
      <vt:lpstr>Verdana</vt:lpstr>
      <vt:lpstr>Wingdings</vt:lpstr>
      <vt:lpstr>Тема1</vt:lpstr>
      <vt:lpstr>Тема5</vt:lpstr>
      <vt:lpstr>www.nordridesign.cn</vt:lpstr>
      <vt:lpstr>1_Тема1</vt:lpstr>
      <vt:lpstr>2_Тема1</vt:lpstr>
      <vt:lpstr>Тема3</vt:lpstr>
      <vt:lpstr>Презентация PowerPoint</vt:lpstr>
      <vt:lpstr>Что такое ООПТ</vt:lpstr>
      <vt:lpstr>  Зачем нужны заповедные острова???</vt:lpstr>
      <vt:lpstr>Категории ООПТ</vt:lpstr>
      <vt:lpstr>ООПТ   РЕСПУБЛИКИ  БАШКОРТОСТАН </vt:lpstr>
      <vt:lpstr>Башкирский государственный природный заповедник </vt:lpstr>
      <vt:lpstr>Презентация PowerPoint</vt:lpstr>
      <vt:lpstr>Заповедник «Шульган-Таш»</vt:lpstr>
      <vt:lpstr>Презентация PowerPoint</vt:lpstr>
      <vt:lpstr>Национальный парк  «Башкирия»</vt:lpstr>
      <vt:lpstr>Презентация PowerPoint</vt:lpstr>
      <vt:lpstr>Презентация PowerPoint</vt:lpstr>
      <vt:lpstr>Южно-Уральский заповедник</vt:lpstr>
      <vt:lpstr>Презентация PowerPoint</vt:lpstr>
      <vt:lpstr>                Природные парки Республики Башкортостан </vt:lpstr>
      <vt:lpstr>    ПРИРОДОХРАННАЯ ДЕЯТЕЛЬНОСТЬ ЭКО-ОТРЯДА «Друзья заповедных островов» Республиканская акция  «Зелёная Башкирия», ПДО Ягудина А.Т.  </vt:lpstr>
      <vt:lpstr>ПРИРОДОХРАННАЯ ДЕЯТЕЛЬНОСТЬ ЭКО-ОТРЯДА  «Друзья заповедных островов» Экологическая акция  «ПЕРВОЦВЕТ»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</dc:creator>
  <cp:lastModifiedBy>Пользователь</cp:lastModifiedBy>
  <cp:revision>88</cp:revision>
  <dcterms:created xsi:type="dcterms:W3CDTF">2017-02-06T09:28:35Z</dcterms:created>
  <dcterms:modified xsi:type="dcterms:W3CDTF">2020-04-20T17:04:18Z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2173487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