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82" r:id="rId15"/>
    <p:sldId id="283" r:id="rId16"/>
    <p:sldId id="266" r:id="rId17"/>
    <p:sldId id="267" r:id="rId18"/>
    <p:sldId id="284" r:id="rId19"/>
    <p:sldId id="269" r:id="rId20"/>
    <p:sldId id="271" r:id="rId21"/>
    <p:sldId id="277" r:id="rId22"/>
    <p:sldId id="279" r:id="rId23"/>
    <p:sldId id="280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6AE31-7FD8-4E58-B2E6-C632F8B4CEA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4148BF-9599-44D3-B395-134FE93CA7FA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Ситуация удивления</a:t>
          </a:r>
        </a:p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Ассоциации вместо правил</a:t>
          </a:r>
        </a:p>
        <a:p>
          <a:pPr algn="l"/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A698BF2-8ECD-4FAC-91E8-074CAF62679D}" type="parTrans" cxnId="{5B94CD34-F62D-43E9-A206-1668C982B695}">
      <dgm:prSet/>
      <dgm:spPr/>
      <dgm:t>
        <a:bodyPr/>
        <a:lstStyle/>
        <a:p>
          <a:endParaRPr lang="ru-RU"/>
        </a:p>
      </dgm:t>
    </dgm:pt>
    <dgm:pt modelId="{E883A07C-4587-49BF-81F7-F07F78F5D14A}" type="sibTrans" cxnId="{5B94CD34-F62D-43E9-A206-1668C982B695}">
      <dgm:prSet/>
      <dgm:spPr/>
      <dgm:t>
        <a:bodyPr/>
        <a:lstStyle/>
        <a:p>
          <a:endParaRPr lang="ru-RU"/>
        </a:p>
      </dgm:t>
    </dgm:pt>
    <dgm:pt modelId="{230368B0-88B1-455F-B4DD-6502F07967C2}">
      <dgm:prSet phldrT="[Текст]"/>
      <dgm:spPr/>
      <dgm:t>
        <a:bodyPr/>
        <a:lstStyle/>
        <a:p>
          <a:pPr algn="l"/>
          <a:endParaRPr lang="ru-RU" sz="3600" dirty="0"/>
        </a:p>
      </dgm:t>
    </dgm:pt>
    <dgm:pt modelId="{67ED0F1E-2498-4A14-9453-09149E5CE35D}" type="parTrans" cxnId="{0FEC5FC9-4E14-46F6-9BB1-6885B665935D}">
      <dgm:prSet/>
      <dgm:spPr/>
      <dgm:t>
        <a:bodyPr/>
        <a:lstStyle/>
        <a:p>
          <a:endParaRPr lang="ru-RU"/>
        </a:p>
      </dgm:t>
    </dgm:pt>
    <dgm:pt modelId="{EF8E7388-2988-48BA-A91F-701DB652913F}" type="sibTrans" cxnId="{0FEC5FC9-4E14-46F6-9BB1-6885B665935D}">
      <dgm:prSet/>
      <dgm:spPr/>
      <dgm:t>
        <a:bodyPr/>
        <a:lstStyle/>
        <a:p>
          <a:endParaRPr lang="ru-RU"/>
        </a:p>
      </dgm:t>
    </dgm:pt>
    <dgm:pt modelId="{95601C9C-CBEC-4464-9D09-81285511C600}">
      <dgm:prSet phldrT="[Текст]"/>
      <dgm:spPr/>
      <dgm:t>
        <a:bodyPr/>
        <a:lstStyle/>
        <a:p>
          <a:pPr algn="l"/>
          <a:endParaRPr lang="ru-RU" sz="3600" dirty="0"/>
        </a:p>
      </dgm:t>
    </dgm:pt>
    <dgm:pt modelId="{835FEF19-1E2C-4997-9264-EAD16B69B8EE}" type="parTrans" cxnId="{11DAD058-6429-4F81-94B3-49A719F97784}">
      <dgm:prSet/>
      <dgm:spPr/>
      <dgm:t>
        <a:bodyPr/>
        <a:lstStyle/>
        <a:p>
          <a:endParaRPr lang="ru-RU"/>
        </a:p>
      </dgm:t>
    </dgm:pt>
    <dgm:pt modelId="{F428F4A4-8629-4BD8-B77A-D6A2D0ADEC74}" type="sibTrans" cxnId="{11DAD058-6429-4F81-94B3-49A719F97784}">
      <dgm:prSet/>
      <dgm:spPr/>
      <dgm:t>
        <a:bodyPr/>
        <a:lstStyle/>
        <a:p>
          <a:endParaRPr lang="ru-RU"/>
        </a:p>
      </dgm:t>
    </dgm:pt>
    <dgm:pt modelId="{C0FB4667-46BD-4EA5-BE56-1EAC703BCEF4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Презентации, творческие домашние задания </a:t>
          </a:r>
        </a:p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Накопительная система оценок, рефлексия</a:t>
          </a:r>
        </a:p>
        <a:p>
          <a:pPr algn="l"/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46471BEE-CF50-4B90-B49B-8FB0EED32824}" type="parTrans" cxnId="{197AE7DE-8104-43C1-ACDB-9262C3570516}">
      <dgm:prSet/>
      <dgm:spPr/>
      <dgm:t>
        <a:bodyPr/>
        <a:lstStyle/>
        <a:p>
          <a:endParaRPr lang="ru-RU"/>
        </a:p>
      </dgm:t>
    </dgm:pt>
    <dgm:pt modelId="{21337648-D095-4805-94D6-3276942FE072}" type="sibTrans" cxnId="{197AE7DE-8104-43C1-ACDB-9262C3570516}">
      <dgm:prSet/>
      <dgm:spPr/>
      <dgm:t>
        <a:bodyPr/>
        <a:lstStyle/>
        <a:p>
          <a:endParaRPr lang="ru-RU"/>
        </a:p>
      </dgm:t>
    </dgm:pt>
    <dgm:pt modelId="{48A6AB1F-80F3-43EA-B2FE-AFEFA9067101}">
      <dgm:prSet phldrT="[Текст]" custT="1"/>
      <dgm:spPr/>
      <dgm:t>
        <a:bodyPr/>
        <a:lstStyle/>
        <a:p>
          <a:pPr algn="l"/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0E295BA-A174-4831-A57F-DA499412F8E6}" type="parTrans" cxnId="{25BA05F6-8B52-456D-9B4F-2F083E4E52B4}">
      <dgm:prSet/>
      <dgm:spPr/>
      <dgm:t>
        <a:bodyPr/>
        <a:lstStyle/>
        <a:p>
          <a:endParaRPr lang="ru-RU"/>
        </a:p>
      </dgm:t>
    </dgm:pt>
    <dgm:pt modelId="{D1FD9ED9-6315-4CBF-89C2-7126B9FED2E6}" type="sibTrans" cxnId="{25BA05F6-8B52-456D-9B4F-2F083E4E52B4}">
      <dgm:prSet/>
      <dgm:spPr/>
      <dgm:t>
        <a:bodyPr/>
        <a:lstStyle/>
        <a:p>
          <a:endParaRPr lang="ru-RU"/>
        </a:p>
      </dgm:t>
    </dgm:pt>
    <dgm:pt modelId="{0533C9B3-0DCC-44EE-847A-FA49463CEEF8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8F92B437-90FC-401B-9271-2D13FDA76726}" type="parTrans" cxnId="{BD9B5EFF-0DC0-4A25-A041-3F75E1D12231}">
      <dgm:prSet/>
      <dgm:spPr/>
      <dgm:t>
        <a:bodyPr/>
        <a:lstStyle/>
        <a:p>
          <a:endParaRPr lang="ru-RU"/>
        </a:p>
      </dgm:t>
    </dgm:pt>
    <dgm:pt modelId="{E65CAEC3-9301-400B-AB75-9FB3BDB99702}" type="sibTrans" cxnId="{BD9B5EFF-0DC0-4A25-A041-3F75E1D12231}">
      <dgm:prSet/>
      <dgm:spPr/>
      <dgm:t>
        <a:bodyPr/>
        <a:lstStyle/>
        <a:p>
          <a:endParaRPr lang="ru-RU"/>
        </a:p>
      </dgm:t>
    </dgm:pt>
    <dgm:pt modelId="{77457967-45F0-47E4-A079-9103FD160E55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Доброжелательный настрой урока</a:t>
          </a:r>
          <a:endParaRPr lang="ru-RU" sz="2000" b="1" dirty="0" smtClean="0"/>
        </a:p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Благоприятный и продуктивный микроклимат на уроке</a:t>
          </a:r>
          <a:endParaRPr lang="ru-RU" sz="2000" b="1" dirty="0"/>
        </a:p>
      </dgm:t>
    </dgm:pt>
    <dgm:pt modelId="{826F56D6-C735-4EA7-A67D-6F91381C18F9}" type="parTrans" cxnId="{272C0F90-F067-4E92-930D-DE4F235D82C9}">
      <dgm:prSet/>
      <dgm:spPr/>
      <dgm:t>
        <a:bodyPr/>
        <a:lstStyle/>
        <a:p>
          <a:endParaRPr lang="ru-RU"/>
        </a:p>
      </dgm:t>
    </dgm:pt>
    <dgm:pt modelId="{4110E64C-09A0-4E8B-AF22-40AD96D692AC}" type="sibTrans" cxnId="{272C0F90-F067-4E92-930D-DE4F235D82C9}">
      <dgm:prSet/>
      <dgm:spPr/>
      <dgm:t>
        <a:bodyPr/>
        <a:lstStyle/>
        <a:p>
          <a:endParaRPr lang="ru-RU"/>
        </a:p>
      </dgm:t>
    </dgm:pt>
    <dgm:pt modelId="{B11FB53A-5F85-4B49-B479-76EC366F187B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0245DE05-BC80-40A8-A00A-D4DBB33E8CAA}" type="parTrans" cxnId="{84DCEE42-2483-4E00-88CC-63B60D99EC45}">
      <dgm:prSet/>
      <dgm:spPr/>
      <dgm:t>
        <a:bodyPr/>
        <a:lstStyle/>
        <a:p>
          <a:endParaRPr lang="ru-RU"/>
        </a:p>
      </dgm:t>
    </dgm:pt>
    <dgm:pt modelId="{98E2303B-88BC-49B0-823B-4637B16EAFE0}" type="sibTrans" cxnId="{84DCEE42-2483-4E00-88CC-63B60D99EC45}">
      <dgm:prSet/>
      <dgm:spPr/>
      <dgm:t>
        <a:bodyPr/>
        <a:lstStyle/>
        <a:p>
          <a:endParaRPr lang="ru-RU"/>
        </a:p>
      </dgm:t>
    </dgm:pt>
    <dgm:pt modelId="{122B16CD-224D-41C5-8966-3505D3FF4FDF}">
      <dgm:prSet phldrT="[Текст]"/>
      <dgm:spPr/>
      <dgm:t>
        <a:bodyPr/>
        <a:lstStyle/>
        <a:p>
          <a:pPr algn="l"/>
          <a:endParaRPr lang="ru-RU" sz="900" dirty="0"/>
        </a:p>
      </dgm:t>
    </dgm:pt>
    <dgm:pt modelId="{226C353B-262F-4A72-9809-EC18B91EE290}" type="parTrans" cxnId="{CD44DBEC-F08D-4750-B0F4-445AFD3B0134}">
      <dgm:prSet/>
      <dgm:spPr/>
      <dgm:t>
        <a:bodyPr/>
        <a:lstStyle/>
        <a:p>
          <a:endParaRPr lang="ru-RU"/>
        </a:p>
      </dgm:t>
    </dgm:pt>
    <dgm:pt modelId="{36FB42DA-504E-490F-8D84-852FD7E359B1}" type="sibTrans" cxnId="{CD44DBEC-F08D-4750-B0F4-445AFD3B0134}">
      <dgm:prSet/>
      <dgm:spPr/>
      <dgm:t>
        <a:bodyPr/>
        <a:lstStyle/>
        <a:p>
          <a:endParaRPr lang="ru-RU"/>
        </a:p>
      </dgm:t>
    </dgm:pt>
    <dgm:pt modelId="{F51F4221-8DDF-4BBE-903B-090F0BFFCD26}" type="pres">
      <dgm:prSet presAssocID="{A766AE31-7FD8-4E58-B2E6-C632F8B4CEA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E85DE04-0787-48B8-99E4-42055D8556E3}" type="pres">
      <dgm:prSet presAssocID="{A766AE31-7FD8-4E58-B2E6-C632F8B4CEAD}" presName="pyramid" presStyleLbl="node1" presStyleIdx="0" presStyleCnt="1" custLinFactNeighborX="20000" custLinFactNeighborY="632"/>
      <dgm:spPr/>
    </dgm:pt>
    <dgm:pt modelId="{5865C1BC-7A8C-453E-90CA-382A0922C1A5}" type="pres">
      <dgm:prSet presAssocID="{A766AE31-7FD8-4E58-B2E6-C632F8B4CEAD}" presName="theList" presStyleCnt="0"/>
      <dgm:spPr/>
    </dgm:pt>
    <dgm:pt modelId="{A495162F-517B-47E6-800B-7D62FB8314C6}" type="pres">
      <dgm:prSet presAssocID="{524148BF-9599-44D3-B395-134FE93CA7FA}" presName="aNode" presStyleLbl="fgAcc1" presStyleIdx="0" presStyleCnt="3" custScaleX="159455" custLinFactY="-1595" custLinFactNeighborX="-132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4097F-0372-4593-81E4-FA35BA011260}" type="pres">
      <dgm:prSet presAssocID="{524148BF-9599-44D3-B395-134FE93CA7FA}" presName="aSpace" presStyleCnt="0"/>
      <dgm:spPr/>
    </dgm:pt>
    <dgm:pt modelId="{C558F5F6-951F-4EF9-AC98-5B1D2B98390C}" type="pres">
      <dgm:prSet presAssocID="{C0FB4667-46BD-4EA5-BE56-1EAC703BCEF4}" presName="aNode" presStyleLbl="fgAcc1" presStyleIdx="1" presStyleCnt="3" custScaleX="186360" custLinFactNeighborX="-18104" custLinFactNeighborY="24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BD8DE0-B9E3-4094-BA98-303F417A3204}" type="pres">
      <dgm:prSet presAssocID="{C0FB4667-46BD-4EA5-BE56-1EAC703BCEF4}" presName="aSpace" presStyleCnt="0"/>
      <dgm:spPr/>
    </dgm:pt>
    <dgm:pt modelId="{AB2C6541-339E-4FDA-8428-103F70865B79}" type="pres">
      <dgm:prSet presAssocID="{77457967-45F0-47E4-A079-9103FD160E55}" presName="aNode" presStyleLbl="fgAcc1" presStyleIdx="2" presStyleCnt="3" custScaleX="187415" custLinFactY="12856" custLinFactNeighborX="-1867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89731-F1C7-4229-9425-C0BCF84B823F}" type="pres">
      <dgm:prSet presAssocID="{77457967-45F0-47E4-A079-9103FD160E55}" presName="aSpace" presStyleCnt="0"/>
      <dgm:spPr/>
    </dgm:pt>
  </dgm:ptLst>
  <dgm:cxnLst>
    <dgm:cxn modelId="{0FEC5FC9-4E14-46F6-9BB1-6885B665935D}" srcId="{524148BF-9599-44D3-B395-134FE93CA7FA}" destId="{230368B0-88B1-455F-B4DD-6502F07967C2}" srcOrd="0" destOrd="0" parTransId="{67ED0F1E-2498-4A14-9453-09149E5CE35D}" sibTransId="{EF8E7388-2988-48BA-A91F-701DB652913F}"/>
    <dgm:cxn modelId="{68A4FFAC-0734-431A-BB74-0FC7DA0123DE}" type="presOf" srcId="{122B16CD-224D-41C5-8966-3505D3FF4FDF}" destId="{AB2C6541-339E-4FDA-8428-103F70865B79}" srcOrd="0" destOrd="2" presId="urn:microsoft.com/office/officeart/2005/8/layout/pyramid2"/>
    <dgm:cxn modelId="{BD9B5EFF-0DC0-4A25-A041-3F75E1D12231}" srcId="{C0FB4667-46BD-4EA5-BE56-1EAC703BCEF4}" destId="{0533C9B3-0DCC-44EE-847A-FA49463CEEF8}" srcOrd="1" destOrd="0" parTransId="{8F92B437-90FC-401B-9271-2D13FDA76726}" sibTransId="{E65CAEC3-9301-400B-AB75-9FB3BDB99702}"/>
    <dgm:cxn modelId="{FB4DF583-EE48-4499-A036-C5FDC6C5162F}" type="presOf" srcId="{A766AE31-7FD8-4E58-B2E6-C632F8B4CEAD}" destId="{F51F4221-8DDF-4BBE-903B-090F0BFFCD26}" srcOrd="0" destOrd="0" presId="urn:microsoft.com/office/officeart/2005/8/layout/pyramid2"/>
    <dgm:cxn modelId="{25BA05F6-8B52-456D-9B4F-2F083E4E52B4}" srcId="{C0FB4667-46BD-4EA5-BE56-1EAC703BCEF4}" destId="{48A6AB1F-80F3-43EA-B2FE-AFEFA9067101}" srcOrd="0" destOrd="0" parTransId="{20E295BA-A174-4831-A57F-DA499412F8E6}" sibTransId="{D1FD9ED9-6315-4CBF-89C2-7126B9FED2E6}"/>
    <dgm:cxn modelId="{F609915B-9F49-496B-8A0C-8A6E20EEA3D8}" type="presOf" srcId="{C0FB4667-46BD-4EA5-BE56-1EAC703BCEF4}" destId="{C558F5F6-951F-4EF9-AC98-5B1D2B98390C}" srcOrd="0" destOrd="0" presId="urn:microsoft.com/office/officeart/2005/8/layout/pyramid2"/>
    <dgm:cxn modelId="{8A1C7CC5-48FD-40BD-9B08-79115685E65D}" type="presOf" srcId="{524148BF-9599-44D3-B395-134FE93CA7FA}" destId="{A495162F-517B-47E6-800B-7D62FB8314C6}" srcOrd="0" destOrd="0" presId="urn:microsoft.com/office/officeart/2005/8/layout/pyramid2"/>
    <dgm:cxn modelId="{11DA7848-D0CD-4793-A6C1-294A4ED1C459}" type="presOf" srcId="{77457967-45F0-47E4-A079-9103FD160E55}" destId="{AB2C6541-339E-4FDA-8428-103F70865B79}" srcOrd="0" destOrd="0" presId="urn:microsoft.com/office/officeart/2005/8/layout/pyramid2"/>
    <dgm:cxn modelId="{84DCEE42-2483-4E00-88CC-63B60D99EC45}" srcId="{77457967-45F0-47E4-A079-9103FD160E55}" destId="{B11FB53A-5F85-4B49-B479-76EC366F187B}" srcOrd="0" destOrd="0" parTransId="{0245DE05-BC80-40A8-A00A-D4DBB33E8CAA}" sibTransId="{98E2303B-88BC-49B0-823B-4637B16EAFE0}"/>
    <dgm:cxn modelId="{CD44DBEC-F08D-4750-B0F4-445AFD3B0134}" srcId="{77457967-45F0-47E4-A079-9103FD160E55}" destId="{122B16CD-224D-41C5-8966-3505D3FF4FDF}" srcOrd="1" destOrd="0" parTransId="{226C353B-262F-4A72-9809-EC18B91EE290}" sibTransId="{36FB42DA-504E-490F-8D84-852FD7E359B1}"/>
    <dgm:cxn modelId="{197AE7DE-8104-43C1-ACDB-9262C3570516}" srcId="{A766AE31-7FD8-4E58-B2E6-C632F8B4CEAD}" destId="{C0FB4667-46BD-4EA5-BE56-1EAC703BCEF4}" srcOrd="1" destOrd="0" parTransId="{46471BEE-CF50-4B90-B49B-8FB0EED32824}" sibTransId="{21337648-D095-4805-94D6-3276942FE072}"/>
    <dgm:cxn modelId="{A70ED903-3917-4B6E-B340-2B5E3C5A4A24}" type="presOf" srcId="{230368B0-88B1-455F-B4DD-6502F07967C2}" destId="{A495162F-517B-47E6-800B-7D62FB8314C6}" srcOrd="0" destOrd="1" presId="urn:microsoft.com/office/officeart/2005/8/layout/pyramid2"/>
    <dgm:cxn modelId="{3DD2F897-133D-4D8B-8F33-FF24A5BB8B40}" type="presOf" srcId="{95601C9C-CBEC-4464-9D09-81285511C600}" destId="{A495162F-517B-47E6-800B-7D62FB8314C6}" srcOrd="0" destOrd="2" presId="urn:microsoft.com/office/officeart/2005/8/layout/pyramid2"/>
    <dgm:cxn modelId="{5B94CD34-F62D-43E9-A206-1668C982B695}" srcId="{A766AE31-7FD8-4E58-B2E6-C632F8B4CEAD}" destId="{524148BF-9599-44D3-B395-134FE93CA7FA}" srcOrd="0" destOrd="0" parTransId="{1A698BF2-8ECD-4FAC-91E8-074CAF62679D}" sibTransId="{E883A07C-4587-49BF-81F7-F07F78F5D14A}"/>
    <dgm:cxn modelId="{11DAD058-6429-4F81-94B3-49A719F97784}" srcId="{524148BF-9599-44D3-B395-134FE93CA7FA}" destId="{95601C9C-CBEC-4464-9D09-81285511C600}" srcOrd="1" destOrd="0" parTransId="{835FEF19-1E2C-4997-9264-EAD16B69B8EE}" sibTransId="{F428F4A4-8629-4BD8-B77A-D6A2D0ADEC74}"/>
    <dgm:cxn modelId="{082A9A28-7EE8-41B2-A02C-114FB18601BB}" type="presOf" srcId="{48A6AB1F-80F3-43EA-B2FE-AFEFA9067101}" destId="{C558F5F6-951F-4EF9-AC98-5B1D2B98390C}" srcOrd="0" destOrd="1" presId="urn:microsoft.com/office/officeart/2005/8/layout/pyramid2"/>
    <dgm:cxn modelId="{FF78458C-AA8A-40BD-AEDB-6AE631F67626}" type="presOf" srcId="{0533C9B3-0DCC-44EE-847A-FA49463CEEF8}" destId="{C558F5F6-951F-4EF9-AC98-5B1D2B98390C}" srcOrd="0" destOrd="2" presId="urn:microsoft.com/office/officeart/2005/8/layout/pyramid2"/>
    <dgm:cxn modelId="{55CA3CEF-47F2-4957-99E7-5CA1C1A956AD}" type="presOf" srcId="{B11FB53A-5F85-4B49-B479-76EC366F187B}" destId="{AB2C6541-339E-4FDA-8428-103F70865B79}" srcOrd="0" destOrd="1" presId="urn:microsoft.com/office/officeart/2005/8/layout/pyramid2"/>
    <dgm:cxn modelId="{272C0F90-F067-4E92-930D-DE4F235D82C9}" srcId="{A766AE31-7FD8-4E58-B2E6-C632F8B4CEAD}" destId="{77457967-45F0-47E4-A079-9103FD160E55}" srcOrd="2" destOrd="0" parTransId="{826F56D6-C735-4EA7-A67D-6F91381C18F9}" sibTransId="{4110E64C-09A0-4E8B-AF22-40AD96D692AC}"/>
    <dgm:cxn modelId="{27FCFD9A-2DBD-40E1-9D06-D5107833AFAA}" type="presParOf" srcId="{F51F4221-8DDF-4BBE-903B-090F0BFFCD26}" destId="{AE85DE04-0787-48B8-99E4-42055D8556E3}" srcOrd="0" destOrd="0" presId="urn:microsoft.com/office/officeart/2005/8/layout/pyramid2"/>
    <dgm:cxn modelId="{00347E9B-A842-4BBF-8FC9-86E61A954C41}" type="presParOf" srcId="{F51F4221-8DDF-4BBE-903B-090F0BFFCD26}" destId="{5865C1BC-7A8C-453E-90CA-382A0922C1A5}" srcOrd="1" destOrd="0" presId="urn:microsoft.com/office/officeart/2005/8/layout/pyramid2"/>
    <dgm:cxn modelId="{2A675DD0-EC4E-4131-9F8E-C290CE881692}" type="presParOf" srcId="{5865C1BC-7A8C-453E-90CA-382A0922C1A5}" destId="{A495162F-517B-47E6-800B-7D62FB8314C6}" srcOrd="0" destOrd="0" presId="urn:microsoft.com/office/officeart/2005/8/layout/pyramid2"/>
    <dgm:cxn modelId="{C91421FB-9EE2-4FE7-885C-4E12F22B7D5C}" type="presParOf" srcId="{5865C1BC-7A8C-453E-90CA-382A0922C1A5}" destId="{CA94097F-0372-4593-81E4-FA35BA011260}" srcOrd="1" destOrd="0" presId="urn:microsoft.com/office/officeart/2005/8/layout/pyramid2"/>
    <dgm:cxn modelId="{13F5C2F2-2E11-4471-AFD9-33844788944B}" type="presParOf" srcId="{5865C1BC-7A8C-453E-90CA-382A0922C1A5}" destId="{C558F5F6-951F-4EF9-AC98-5B1D2B98390C}" srcOrd="2" destOrd="0" presId="urn:microsoft.com/office/officeart/2005/8/layout/pyramid2"/>
    <dgm:cxn modelId="{7EC2E8C5-5980-4FD4-A8BE-80DAA8335713}" type="presParOf" srcId="{5865C1BC-7A8C-453E-90CA-382A0922C1A5}" destId="{C0BD8DE0-B9E3-4094-BA98-303F417A3204}" srcOrd="3" destOrd="0" presId="urn:microsoft.com/office/officeart/2005/8/layout/pyramid2"/>
    <dgm:cxn modelId="{A036039B-0AF3-47C3-9330-F1C400FFF709}" type="presParOf" srcId="{5865C1BC-7A8C-453E-90CA-382A0922C1A5}" destId="{AB2C6541-339E-4FDA-8428-103F70865B79}" srcOrd="4" destOrd="0" presId="urn:microsoft.com/office/officeart/2005/8/layout/pyramid2"/>
    <dgm:cxn modelId="{A59065FC-3574-42EC-85F8-A59A6609BD7B}" type="presParOf" srcId="{5865C1BC-7A8C-453E-90CA-382A0922C1A5}" destId="{D6F89731-F1C7-4229-9425-C0BCF84B823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F492F7-DAB9-496F-AC93-6169A88E9BA1}" type="doc">
      <dgm:prSet loTypeId="urn:microsoft.com/office/officeart/2005/8/layout/cycle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83672EE-FEB2-4DAD-959C-73F138A6CC7E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Мотивация – один из факторов успешного обучения учащихся на уроках.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001752-7D42-45CE-9EE0-A02EF5E326CC}" type="parTrans" cxnId="{2806B25C-B382-4570-9D04-4A6CB79BEA32}">
      <dgm:prSet/>
      <dgm:spPr/>
      <dgm:t>
        <a:bodyPr/>
        <a:lstStyle/>
        <a:p>
          <a:endParaRPr lang="ru-RU"/>
        </a:p>
      </dgm:t>
    </dgm:pt>
    <dgm:pt modelId="{60B53FA0-1B3A-49B2-BE3B-5A1F851FB8E7}" type="sibTrans" cxnId="{2806B25C-B382-4570-9D04-4A6CB79BEA32}">
      <dgm:prSet/>
      <dgm:spPr/>
      <dgm:t>
        <a:bodyPr/>
        <a:lstStyle/>
        <a:p>
          <a:endParaRPr lang="ru-RU"/>
        </a:p>
      </dgm:t>
    </dgm:pt>
    <dgm:pt modelId="{8801E7FD-3582-4445-BCBA-EE8F186B725B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мотивации-снижению успешности и эффективности обучения. </a:t>
          </a:r>
        </a:p>
        <a:p>
          <a:endParaRPr lang="ru-RU" sz="1900" dirty="0"/>
        </a:p>
      </dgm:t>
    </dgm:pt>
    <dgm:pt modelId="{4FCF728E-CFDC-4204-B7B9-53D0B30CA3FB}" type="parTrans" cxnId="{0064C0CC-947F-4452-9F5D-197AD9DC7196}">
      <dgm:prSet/>
      <dgm:spPr/>
      <dgm:t>
        <a:bodyPr/>
        <a:lstStyle/>
        <a:p>
          <a:endParaRPr lang="ru-RU"/>
        </a:p>
      </dgm:t>
    </dgm:pt>
    <dgm:pt modelId="{F700C21B-61D0-4183-8F94-BF40BF919348}" type="sibTrans" cxnId="{0064C0CC-947F-4452-9F5D-197AD9DC7196}">
      <dgm:prSet/>
      <dgm:spPr/>
      <dgm:t>
        <a:bodyPr/>
        <a:lstStyle/>
        <a:p>
          <a:endParaRPr lang="ru-RU"/>
        </a:p>
      </dgm:t>
    </dgm:pt>
    <dgm:pt modelId="{488100C9-CAD4-4E6A-AB9D-BECF2245FE0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Использование современных педагогических технологий  способствует развитию   коммуникативной компетенции, творческой активной личности.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EECCD6-5509-4A44-B47E-AC30E7E876F5}" type="parTrans" cxnId="{B6318BE1-8E5F-43AB-85FE-89B92289DC97}">
      <dgm:prSet/>
      <dgm:spPr/>
      <dgm:t>
        <a:bodyPr/>
        <a:lstStyle/>
        <a:p>
          <a:endParaRPr lang="ru-RU"/>
        </a:p>
      </dgm:t>
    </dgm:pt>
    <dgm:pt modelId="{4FD8ECBF-5064-4CFB-9235-6E9BC453D35A}" type="sibTrans" cxnId="{B6318BE1-8E5F-43AB-85FE-89B92289DC97}">
      <dgm:prSet/>
      <dgm:spPr/>
      <dgm:t>
        <a:bodyPr/>
        <a:lstStyle/>
        <a:p>
          <a:endParaRPr lang="ru-RU"/>
        </a:p>
      </dgm:t>
    </dgm:pt>
    <dgm:pt modelId="{E5FA1AB8-D955-4A74-9E1D-ABB76F6A9024}" type="pres">
      <dgm:prSet presAssocID="{91F492F7-DAB9-496F-AC93-6169A88E9BA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B57ECE-E70C-41CF-AD0A-1A4BBDE45E97}" type="pres">
      <dgm:prSet presAssocID="{488100C9-CAD4-4E6A-AB9D-BECF2245FE0F}" presName="node" presStyleLbl="node1" presStyleIdx="0" presStyleCnt="3" custScaleX="185150" custRadScaleRad="116081" custRadScaleInc="330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279C2-D45E-4D38-AEF7-61D16784226F}" type="pres">
      <dgm:prSet presAssocID="{488100C9-CAD4-4E6A-AB9D-BECF2245FE0F}" presName="spNode" presStyleCnt="0"/>
      <dgm:spPr/>
    </dgm:pt>
    <dgm:pt modelId="{80009353-F4EA-4C47-A42E-0A1386689657}" type="pres">
      <dgm:prSet presAssocID="{4FD8ECBF-5064-4CFB-9235-6E9BC453D35A}" presName="sibTrans" presStyleLbl="sibTrans1D1" presStyleIdx="0" presStyleCnt="3"/>
      <dgm:spPr/>
      <dgm:t>
        <a:bodyPr/>
        <a:lstStyle/>
        <a:p>
          <a:endParaRPr lang="ru-RU"/>
        </a:p>
      </dgm:t>
    </dgm:pt>
    <dgm:pt modelId="{658BAA0A-AAA7-4171-93B5-EAD58B18F23B}" type="pres">
      <dgm:prSet presAssocID="{483672EE-FEB2-4DAD-959C-73F138A6CC7E}" presName="node" presStyleLbl="node1" presStyleIdx="1" presStyleCnt="3" custScaleX="155913" custRadScaleRad="98733" custRadScaleInc="-339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601B89-D701-4445-A08C-33374199CE26}" type="pres">
      <dgm:prSet presAssocID="{483672EE-FEB2-4DAD-959C-73F138A6CC7E}" presName="spNode" presStyleCnt="0"/>
      <dgm:spPr/>
    </dgm:pt>
    <dgm:pt modelId="{3198DFC9-79B7-437D-BFF4-F73FDAB1F84E}" type="pres">
      <dgm:prSet presAssocID="{60B53FA0-1B3A-49B2-BE3B-5A1F851FB8E7}" presName="sibTrans" presStyleLbl="sibTrans1D1" presStyleIdx="1" presStyleCnt="3"/>
      <dgm:spPr/>
      <dgm:t>
        <a:bodyPr/>
        <a:lstStyle/>
        <a:p>
          <a:endParaRPr lang="ru-RU"/>
        </a:p>
      </dgm:t>
    </dgm:pt>
    <dgm:pt modelId="{9970D1E1-BE18-440A-A59D-CF3F3FC76B14}" type="pres">
      <dgm:prSet presAssocID="{8801E7FD-3582-4445-BCBA-EE8F186B725B}" presName="node" presStyleLbl="node1" presStyleIdx="2" presStyleCnt="3" custScaleX="167094" custRadScaleRad="162817" custRadScaleInc="67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3B6DB-0CCE-4F2C-91AA-2D1D0CD3ADC6}" type="pres">
      <dgm:prSet presAssocID="{8801E7FD-3582-4445-BCBA-EE8F186B725B}" presName="spNode" presStyleCnt="0"/>
      <dgm:spPr/>
    </dgm:pt>
    <dgm:pt modelId="{7CD5143F-A8BA-47AD-B181-D11421FE7046}" type="pres">
      <dgm:prSet presAssocID="{F700C21B-61D0-4183-8F94-BF40BF919348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6843C18E-0F55-4090-8A87-5E943A991F12}" type="presOf" srcId="{F700C21B-61D0-4183-8F94-BF40BF919348}" destId="{7CD5143F-A8BA-47AD-B181-D11421FE7046}" srcOrd="0" destOrd="0" presId="urn:microsoft.com/office/officeart/2005/8/layout/cycle6"/>
    <dgm:cxn modelId="{0064C0CC-947F-4452-9F5D-197AD9DC7196}" srcId="{91F492F7-DAB9-496F-AC93-6169A88E9BA1}" destId="{8801E7FD-3582-4445-BCBA-EE8F186B725B}" srcOrd="2" destOrd="0" parTransId="{4FCF728E-CFDC-4204-B7B9-53D0B30CA3FB}" sibTransId="{F700C21B-61D0-4183-8F94-BF40BF919348}"/>
    <dgm:cxn modelId="{2806B25C-B382-4570-9D04-4A6CB79BEA32}" srcId="{91F492F7-DAB9-496F-AC93-6169A88E9BA1}" destId="{483672EE-FEB2-4DAD-959C-73F138A6CC7E}" srcOrd="1" destOrd="0" parTransId="{BB001752-7D42-45CE-9EE0-A02EF5E326CC}" sibTransId="{60B53FA0-1B3A-49B2-BE3B-5A1F851FB8E7}"/>
    <dgm:cxn modelId="{DF730E8A-E349-48B5-A6D3-B2D7E2D5008A}" type="presOf" srcId="{60B53FA0-1B3A-49B2-BE3B-5A1F851FB8E7}" destId="{3198DFC9-79B7-437D-BFF4-F73FDAB1F84E}" srcOrd="0" destOrd="0" presId="urn:microsoft.com/office/officeart/2005/8/layout/cycle6"/>
    <dgm:cxn modelId="{D069FE96-3C6C-4CF8-B75B-48F0AE7847DD}" type="presOf" srcId="{483672EE-FEB2-4DAD-959C-73F138A6CC7E}" destId="{658BAA0A-AAA7-4171-93B5-EAD58B18F23B}" srcOrd="0" destOrd="0" presId="urn:microsoft.com/office/officeart/2005/8/layout/cycle6"/>
    <dgm:cxn modelId="{CF08FC23-D0ED-4746-9877-92ABF505DB62}" type="presOf" srcId="{91F492F7-DAB9-496F-AC93-6169A88E9BA1}" destId="{E5FA1AB8-D955-4A74-9E1D-ABB76F6A9024}" srcOrd="0" destOrd="0" presId="urn:microsoft.com/office/officeart/2005/8/layout/cycle6"/>
    <dgm:cxn modelId="{0172A076-AF3B-4CF9-B334-321724B8693A}" type="presOf" srcId="{4FD8ECBF-5064-4CFB-9235-6E9BC453D35A}" destId="{80009353-F4EA-4C47-A42E-0A1386689657}" srcOrd="0" destOrd="0" presId="urn:microsoft.com/office/officeart/2005/8/layout/cycle6"/>
    <dgm:cxn modelId="{80AA5817-3E6B-44C4-9CA5-DDA7EDF0537F}" type="presOf" srcId="{8801E7FD-3582-4445-BCBA-EE8F186B725B}" destId="{9970D1E1-BE18-440A-A59D-CF3F3FC76B14}" srcOrd="0" destOrd="0" presId="urn:microsoft.com/office/officeart/2005/8/layout/cycle6"/>
    <dgm:cxn modelId="{B6318BE1-8E5F-43AB-85FE-89B92289DC97}" srcId="{91F492F7-DAB9-496F-AC93-6169A88E9BA1}" destId="{488100C9-CAD4-4E6A-AB9D-BECF2245FE0F}" srcOrd="0" destOrd="0" parTransId="{9AEECCD6-5509-4A44-B47E-AC30E7E876F5}" sibTransId="{4FD8ECBF-5064-4CFB-9235-6E9BC453D35A}"/>
    <dgm:cxn modelId="{2B6C6CC6-E558-4C24-A6B1-9C3E53E811AA}" type="presOf" srcId="{488100C9-CAD4-4E6A-AB9D-BECF2245FE0F}" destId="{DEB57ECE-E70C-41CF-AD0A-1A4BBDE45E97}" srcOrd="0" destOrd="0" presId="urn:microsoft.com/office/officeart/2005/8/layout/cycle6"/>
    <dgm:cxn modelId="{3EFE9F9D-E353-49D3-9B96-C0CE6FD45FC7}" type="presParOf" srcId="{E5FA1AB8-D955-4A74-9E1D-ABB76F6A9024}" destId="{DEB57ECE-E70C-41CF-AD0A-1A4BBDE45E97}" srcOrd="0" destOrd="0" presId="urn:microsoft.com/office/officeart/2005/8/layout/cycle6"/>
    <dgm:cxn modelId="{93FEB17D-FA9F-42C0-B21D-7C7880FFDD0A}" type="presParOf" srcId="{E5FA1AB8-D955-4A74-9E1D-ABB76F6A9024}" destId="{98D279C2-D45E-4D38-AEF7-61D16784226F}" srcOrd="1" destOrd="0" presId="urn:microsoft.com/office/officeart/2005/8/layout/cycle6"/>
    <dgm:cxn modelId="{FA18AF99-A82B-4B38-A5BA-9EA3E5A3F738}" type="presParOf" srcId="{E5FA1AB8-D955-4A74-9E1D-ABB76F6A9024}" destId="{80009353-F4EA-4C47-A42E-0A1386689657}" srcOrd="2" destOrd="0" presId="urn:microsoft.com/office/officeart/2005/8/layout/cycle6"/>
    <dgm:cxn modelId="{734A1A1E-9B50-4E2A-BEAE-6B96DBD957AD}" type="presParOf" srcId="{E5FA1AB8-D955-4A74-9E1D-ABB76F6A9024}" destId="{658BAA0A-AAA7-4171-93B5-EAD58B18F23B}" srcOrd="3" destOrd="0" presId="urn:microsoft.com/office/officeart/2005/8/layout/cycle6"/>
    <dgm:cxn modelId="{8E3ECC10-9FC1-45A7-B028-116B43210E75}" type="presParOf" srcId="{E5FA1AB8-D955-4A74-9E1D-ABB76F6A9024}" destId="{84601B89-D701-4445-A08C-33374199CE26}" srcOrd="4" destOrd="0" presId="urn:microsoft.com/office/officeart/2005/8/layout/cycle6"/>
    <dgm:cxn modelId="{613237D7-4E8C-4A25-AC7D-D4F85EC8B6AA}" type="presParOf" srcId="{E5FA1AB8-D955-4A74-9E1D-ABB76F6A9024}" destId="{3198DFC9-79B7-437D-BFF4-F73FDAB1F84E}" srcOrd="5" destOrd="0" presId="urn:microsoft.com/office/officeart/2005/8/layout/cycle6"/>
    <dgm:cxn modelId="{E95FCE7E-37C2-4E2C-972F-1A02262BB90F}" type="presParOf" srcId="{E5FA1AB8-D955-4A74-9E1D-ABB76F6A9024}" destId="{9970D1E1-BE18-440A-A59D-CF3F3FC76B14}" srcOrd="6" destOrd="0" presId="urn:microsoft.com/office/officeart/2005/8/layout/cycle6"/>
    <dgm:cxn modelId="{632A8200-59FD-4A7E-A00B-A51ADA8B94D4}" type="presParOf" srcId="{E5FA1AB8-D955-4A74-9E1D-ABB76F6A9024}" destId="{B753B6DB-0CCE-4F2C-91AA-2D1D0CD3ADC6}" srcOrd="7" destOrd="0" presId="urn:microsoft.com/office/officeart/2005/8/layout/cycle6"/>
    <dgm:cxn modelId="{7455198D-E07E-4AF1-9577-14BA82D9EB0E}" type="presParOf" srcId="{E5FA1AB8-D955-4A74-9E1D-ABB76F6A9024}" destId="{7CD5143F-A8BA-47AD-B181-D11421FE7046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43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17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1755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202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7158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42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39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78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0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6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7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22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40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8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46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3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44656-FC74-455B-801E-EC2EF33FB1C6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A43559-019E-4457-894D-E17026390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79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836" y="395785"/>
            <a:ext cx="10489316" cy="4255549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Педагогический проект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«Роль </a:t>
            </a:r>
            <a:r>
              <a:rPr lang="ru-RU" sz="4800" dirty="0">
                <a:solidFill>
                  <a:schemeClr val="tx1"/>
                </a:solidFill>
              </a:rPr>
              <a:t>современных педагогических технологий в формировании положительной мотивации к изучению </a:t>
            </a:r>
            <a:r>
              <a:rPr lang="ru-RU" sz="4800" dirty="0" smtClean="0">
                <a:solidFill>
                  <a:schemeClr val="tx1"/>
                </a:solidFill>
              </a:rPr>
              <a:t>математики»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69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172770"/>
              </p:ext>
            </p:extLst>
          </p:nvPr>
        </p:nvGraphicFramePr>
        <p:xfrm>
          <a:off x="254781" y="154366"/>
          <a:ext cx="11700657" cy="5983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06"/>
                <a:gridCol w="2669756"/>
                <a:gridCol w="82568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Мероприятия</a:t>
                      </a:r>
                      <a:endParaRPr lang="ru-RU" dirty="0"/>
                    </a:p>
                  </a:txBody>
                  <a:tcPr/>
                </a:tc>
              </a:tr>
              <a:tr h="238176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Подготовительно-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диагностический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(сентябрь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ноябрь 2015 года)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теоретическое осмысление проблемы;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наиболее значимых теоретических положений;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отбор методов и приемов современных педагогических технологий обучения;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и определение задач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исследования;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Основной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(декабрь 2015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апрель 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 года)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практическая организация учебно-познавательного процесса; </a:t>
                      </a:r>
                    </a:p>
                    <a:p>
                      <a:pPr rtl="0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и реализация методики развития позитивной мотивации к </a:t>
                      </a:r>
                    </a:p>
                    <a:p>
                      <a:pPr rtl="0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обучению учащихся математике через использование современных </a:t>
                      </a:r>
                    </a:p>
                    <a:p>
                      <a:pPr rtl="0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педагогических технологий;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Результативно</a:t>
                      </a:r>
                      <a:r>
                        <a:rPr lang="ru-RU" sz="20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endParaRPr lang="ru-RU" sz="2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рефлексивный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май 2016 года )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уточнение и обобщение результатов работы.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13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708247" y="1817747"/>
            <a:ext cx="824612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algn="just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Мотив - это то, что побуждает человека к действию. </a:t>
            </a:r>
          </a:p>
          <a:p>
            <a:pPr indent="450850" algn="just"/>
            <a:endParaRPr lang="ru-RU" sz="2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 sz="25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Мотивация – важнейший компонент структуры учебной деятельности, а для личности выработанная внутренняя мотивация есть основной критерий ее сформированности. </a:t>
            </a:r>
          </a:p>
          <a:p>
            <a:pPr indent="450850" algn="just"/>
            <a:endParaRPr lang="ru-RU" sz="25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/>
            <a:r>
              <a:rPr lang="ru-RU" sz="25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заключается в том, что ребенок получает </a:t>
            </a:r>
            <a:r>
              <a:rPr lang="ru-RU" sz="2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удовольствие </a:t>
            </a:r>
            <a:r>
              <a:rPr lang="ru-RU" sz="25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самой деятельности, значимости для личности непосредственного ее </a:t>
            </a:r>
            <a:r>
              <a:rPr lang="ru-RU" sz="25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результата.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5534" y="350863"/>
            <a:ext cx="947154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Личность – звено между  мотивацией и ее реализацией”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З. Фрейд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524880" y="379737"/>
            <a:ext cx="4643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Значит ребенку должно быть       </a:t>
            </a:r>
          </a:p>
          <a:p>
            <a:pPr indent="450850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интересно на уроке. </a:t>
            </a:r>
          </a:p>
        </p:txBody>
      </p:sp>
      <p:sp>
        <p:nvSpPr>
          <p:cNvPr id="5" name="Выноска-облако 4"/>
          <p:cNvSpPr/>
          <p:nvPr/>
        </p:nvSpPr>
        <p:spPr>
          <a:xfrm>
            <a:off x="1530541" y="253061"/>
            <a:ext cx="4000500" cy="1214437"/>
          </a:xfrm>
          <a:prstGeom prst="cloudCallout">
            <a:avLst>
              <a:gd name="adj1" fmla="val -29679"/>
              <a:gd name="adj2" fmla="val 7292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“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тогда все понятно, когда интересно</a:t>
            </a:r>
            <a:r>
              <a:rPr lang="ru-RU" dirty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”</a:t>
            </a:r>
            <a:endParaRPr lang="ru-RU" dirty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95926" y="5399881"/>
            <a:ext cx="82153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как же сформировать его у ребенка? </a:t>
            </a:r>
          </a:p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самостоятельность и активность, через поисковую деятельность на </a:t>
            </a:r>
          </a:p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уроке и дома, создание проблемной ситуации, разнообразие методов </a:t>
            </a:r>
          </a:p>
          <a:p>
            <a:pPr indent="450850" algn="just">
              <a:defRPr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обучения, через новизну материала, эмоциональную окраску урока.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814723" y="2850655"/>
            <a:ext cx="1162968" cy="933252"/>
          </a:xfrm>
          <a:prstGeom prst="cloudCallout">
            <a:avLst>
              <a:gd name="adj1" fmla="val 68309"/>
              <a:gd name="adj2" fmla="val 5183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3679961" y="3301128"/>
            <a:ext cx="1297856" cy="1000125"/>
          </a:xfrm>
          <a:prstGeom prst="cloudCallout">
            <a:avLst>
              <a:gd name="adj1" fmla="val 74976"/>
              <a:gd name="adj2" fmla="val -5178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могу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817447" y="2850502"/>
            <a:ext cx="2372270" cy="861814"/>
          </a:xfrm>
          <a:prstGeom prst="cloudCallout">
            <a:avLst>
              <a:gd name="adj1" fmla="val 33008"/>
              <a:gd name="adj2" fmla="val 7469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выполняю с интересом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6306731" y="3355128"/>
            <a:ext cx="2241376" cy="1000125"/>
          </a:xfrm>
          <a:prstGeom prst="cloudCallout">
            <a:avLst>
              <a:gd name="adj1" fmla="val 57728"/>
              <a:gd name="adj2" fmla="val 50309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7810500" y="3969917"/>
            <a:ext cx="2428875" cy="922412"/>
          </a:xfrm>
          <a:prstGeom prst="cloudCallout">
            <a:avLst>
              <a:gd name="adj1" fmla="val 36564"/>
              <a:gd name="adj2" fmla="val 91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значимо каждому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407391" y="2368020"/>
            <a:ext cx="70008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рассматривать все обучение в виде цепочки: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407391" y="1527108"/>
            <a:ext cx="6572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иметь в виду, что </a:t>
            </a: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</a:t>
            </a: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”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(по И. Герберту) </a:t>
            </a:r>
            <a:r>
              <a:rPr 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450850"/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синоним учебной мотивации.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452687" y="4714876"/>
            <a:ext cx="64047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мы опять видим, что </a:t>
            </a:r>
            <a:r>
              <a:rPr lang="ru-RU" sz="20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 стоит в центре этого </a:t>
            </a:r>
          </a:p>
          <a:p>
            <a:r>
              <a:rPr lang="ru-RU" sz="2000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построения. </a:t>
            </a:r>
            <a:endParaRPr lang="ru-RU" sz="2000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http://pictures-hd8.ru/img/articles/Aug/03/dee4bf2ee26372ae0c28fc5dccae6257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5" y="1467498"/>
            <a:ext cx="2341937" cy="303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72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1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3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824" y="438069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Приемы формирования мотивации к изучению математики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«Все наши замыслы, все поиски и построения   превращаются в прах, если    у      ученика нет желания учиться»   </a:t>
            </a:r>
          </a:p>
          <a:p>
            <a:pPr>
              <a:buNone/>
            </a:pPr>
            <a:r>
              <a:rPr lang="ru-RU" sz="2000" b="1" dirty="0" smtClean="0"/>
              <a:t>           В. А. Сухомлинский</a:t>
            </a:r>
          </a:p>
          <a:p>
            <a:endParaRPr lang="ru-RU" dirty="0"/>
          </a:p>
        </p:txBody>
      </p:sp>
      <p:pic>
        <p:nvPicPr>
          <p:cNvPr id="1026" name="Picture 2" descr="http://img.yakaboo.ua/media/entity/author/cache/1/thumbnail/540x/17f82f742ffe127f42dca9de82fb58b1/s/u/suhomlinskiy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25" y="1860338"/>
            <a:ext cx="3103034" cy="4482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0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Приемы мотивации</a:t>
            </a:r>
            <a:endParaRPr lang="ru-RU" b="1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Апелляция к жизненному опыту детей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проблемной ситуации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Ролевые и деловые игры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нестандартных задач на смекалку и логику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занимательности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Отражение исторического аспекта.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Кроссворды, ребусы,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творческие задания и т.п.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2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48" y="269666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Стимулы для формирования мотивации к учебной деятельности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989" y="1724334"/>
            <a:ext cx="3517962" cy="2345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50" y="4203510"/>
            <a:ext cx="3557701" cy="2371800"/>
          </a:xfrm>
          <a:prstGeom prst="rect">
            <a:avLst/>
          </a:prstGeom>
        </p:spPr>
      </p:pic>
      <p:graphicFrame>
        <p:nvGraphicFramePr>
          <p:cNvPr id="9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473533"/>
              </p:ext>
            </p:extLst>
          </p:nvPr>
        </p:nvGraphicFramePr>
        <p:xfrm>
          <a:off x="3734294" y="164977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765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912" y="413676"/>
            <a:ext cx="9217293" cy="6232784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При проведении самоконтроля ключевым звеном является проверка с готовым или составленным образцом. Контроль должен быть целенаправленным, объективным, всесторонним, регулярным и индивидуальным. </a:t>
            </a:r>
          </a:p>
          <a:p>
            <a:pPr marL="0" indent="0">
              <a:buNone/>
            </a:pPr>
            <a:r>
              <a:rPr lang="ru-RU" sz="2400" i="1" dirty="0" smtClean="0"/>
              <a:t>Примеры </a:t>
            </a:r>
            <a:r>
              <a:rPr lang="ru-RU" sz="2400" i="1" dirty="0"/>
              <a:t>формирования некоторых приемов </a:t>
            </a:r>
            <a:r>
              <a:rPr lang="ru-RU" sz="2400" i="1" dirty="0" smtClean="0"/>
              <a:t>самоконтроля:</a:t>
            </a:r>
            <a:endParaRPr lang="ru-RU" sz="2400" i="1" dirty="0"/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1.</a:t>
            </a:r>
            <a:r>
              <a:rPr lang="ru-RU" sz="2400" dirty="0"/>
              <a:t> Оценивание при помощи знаковых символов.</a:t>
            </a:r>
          </a:p>
          <a:p>
            <a:pPr marL="0" indent="0">
              <a:buNone/>
            </a:pPr>
            <a:r>
              <a:rPr lang="ru-RU" sz="2400" dirty="0"/>
              <a:t>При проверке письменной работы (домашнего задания, самостоятельной работы и т.д.) ученик правильно решенное задание помечает «+», неправильное «–».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2. </a:t>
            </a:r>
            <a:r>
              <a:rPr lang="ru-RU" sz="2400" dirty="0"/>
              <a:t>Оценивание при помощи поднятой руки (при ответе учащегося у доски).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8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676400" y="304800"/>
            <a:ext cx="3429000" cy="12954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 Свободное творчество</a:t>
            </a:r>
          </a:p>
          <a:p>
            <a:pPr algn="ctr"/>
            <a:r>
              <a:rPr lang="ru-RU" altLang="ru-RU"/>
              <a:t>и самодеятельность</a:t>
            </a:r>
          </a:p>
          <a:p>
            <a:pPr algn="ctr"/>
            <a:r>
              <a:rPr lang="ru-RU" altLang="ru-RU"/>
              <a:t> учащихся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3200400" y="1981200"/>
            <a:ext cx="3048000" cy="11430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Доступность</a:t>
            </a:r>
          </a:p>
          <a:p>
            <a:pPr algn="ctr"/>
            <a:r>
              <a:rPr lang="ru-RU" altLang="ru-RU"/>
              <a:t>Красочность</a:t>
            </a:r>
          </a:p>
          <a:p>
            <a:pPr algn="ctr"/>
            <a:r>
              <a:rPr lang="ru-RU" altLang="ru-RU"/>
              <a:t>Разнообразие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638800" y="3657600"/>
            <a:ext cx="3810000" cy="1371600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Удовольствие</a:t>
            </a:r>
          </a:p>
          <a:p>
            <a:pPr algn="ctr"/>
            <a:r>
              <a:rPr lang="ru-RU" altLang="ru-RU"/>
              <a:t>Весёлое настроение</a:t>
            </a:r>
          </a:p>
          <a:p>
            <a:pPr algn="ctr"/>
            <a:r>
              <a:rPr lang="ru-RU" altLang="ru-RU"/>
              <a:t>Удовлетворение от</a:t>
            </a:r>
          </a:p>
          <a:p>
            <a:pPr algn="ctr"/>
            <a:r>
              <a:rPr lang="ru-RU" altLang="ru-RU"/>
              <a:t>правильного ответа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7467600" y="5334000"/>
            <a:ext cx="2971800" cy="1219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008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/>
              <a:t>Момент соревнования</a:t>
            </a:r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 rot="901187">
            <a:off x="7086600" y="0"/>
            <a:ext cx="3352800" cy="3124200"/>
          </a:xfrm>
          <a:prstGeom prst="irregularSeal2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   Требования к</a:t>
            </a:r>
          </a:p>
          <a:p>
            <a:pPr algn="ctr"/>
            <a:r>
              <a:rPr lang="ru-RU" altLang="ru-RU"/>
              <a:t>организации</a:t>
            </a:r>
          </a:p>
          <a:p>
            <a:pPr algn="ctr"/>
            <a:r>
              <a:rPr lang="ru-RU" altLang="ru-RU"/>
              <a:t>дидактических</a:t>
            </a:r>
          </a:p>
          <a:p>
            <a:pPr algn="ctr"/>
            <a:r>
              <a:rPr lang="ru-RU" altLang="ru-RU"/>
              <a:t>игр</a:t>
            </a:r>
          </a:p>
        </p:txBody>
      </p:sp>
      <p:pic>
        <p:nvPicPr>
          <p:cNvPr id="2050" name="Picture 2" descr="http://buzuluk.bz/media/W1siZiIsIjIwMTYvMDEvMjYvMDBfMjlfMzdfMzg0X3RlYWNoZXJfY2xhc3Nyb29tLmpwZyJdX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93" y="4177275"/>
            <a:ext cx="3087823" cy="211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7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4" grpId="0" animBg="1" autoUpdateAnimBg="0"/>
      <p:bldP spid="7185" grpId="0" animBg="1" autoUpdateAnimBg="0"/>
      <p:bldP spid="7186" grpId="0" animBg="1" autoUpdateAnimBg="0"/>
      <p:bldP spid="7187" grpId="0" animBg="1" autoUpdateAnimBg="0"/>
      <p:bldP spid="718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265" y="45461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Зачем нужна деловая игра</a:t>
            </a: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 rot="654590">
            <a:off x="5944736" y="2071839"/>
            <a:ext cx="36274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/>
              <a:t>Для понимания значимости</a:t>
            </a:r>
          </a:p>
          <a:p>
            <a:pPr algn="ctr"/>
            <a:r>
              <a:rPr lang="ru-RU" altLang="ru-RU" dirty="0"/>
              <a:t>общего образования</a:t>
            </a: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 rot="20867182">
            <a:off x="1158947" y="1794840"/>
            <a:ext cx="280237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dirty="0"/>
              <a:t>Для удовлетворения и</a:t>
            </a:r>
          </a:p>
          <a:p>
            <a:pPr algn="ctr"/>
            <a:r>
              <a:rPr lang="ru-RU" altLang="ru-RU" dirty="0"/>
              <a:t> развития интересов </a:t>
            </a:r>
          </a:p>
          <a:p>
            <a:pPr algn="ctr"/>
            <a:r>
              <a:rPr lang="ru-RU" altLang="ru-RU" dirty="0"/>
              <a:t>и способностей каждого</a:t>
            </a:r>
          </a:p>
          <a:p>
            <a:pPr algn="ctr"/>
            <a:r>
              <a:rPr lang="ru-RU" altLang="ru-RU" dirty="0"/>
              <a:t>школьника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 rot="794255">
            <a:off x="5759349" y="5153516"/>
            <a:ext cx="399821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dirty="0"/>
              <a:t>Для привития каждому ученику</a:t>
            </a:r>
          </a:p>
          <a:p>
            <a:pPr algn="ctr"/>
            <a:r>
              <a:rPr lang="ru-RU" altLang="ru-RU" dirty="0"/>
              <a:t>вкуса к самостоятельной, активной</a:t>
            </a:r>
          </a:p>
          <a:p>
            <a:pPr algn="ctr"/>
            <a:r>
              <a:rPr lang="ru-RU" altLang="ru-RU" dirty="0"/>
              <a:t>творческой деятельности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 rot="21108523">
            <a:off x="328559" y="5075257"/>
            <a:ext cx="50363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dirty="0"/>
              <a:t>Для формирования навыков и потребностей</a:t>
            </a:r>
          </a:p>
          <a:p>
            <a:pPr algn="ctr"/>
            <a:r>
              <a:rPr lang="ru-RU" altLang="ru-RU" dirty="0"/>
              <a:t>в самоуправлении, самооценке, самосовершенствовании</a:t>
            </a:r>
          </a:p>
        </p:txBody>
      </p:sp>
      <p:pic>
        <p:nvPicPr>
          <p:cNvPr id="3074" name="Picture 2" descr="http://fb.ru/misc/i/gallery/28188/7912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584" y="2595904"/>
            <a:ext cx="2737750" cy="185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11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52600" y="2133600"/>
            <a:ext cx="7772400" cy="3810000"/>
          </a:xfrm>
        </p:spPr>
        <p:txBody>
          <a:bodyPr/>
          <a:lstStyle/>
          <a:p>
            <a:endParaRPr lang="ru-RU" altLang="ru-RU"/>
          </a:p>
          <a:p>
            <a:pPr lvl="1"/>
            <a:endParaRPr lang="ru-RU" altLang="ru-RU" sz="1800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667000" y="1905000"/>
            <a:ext cx="1600200" cy="1143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Пути </a:t>
            </a:r>
          </a:p>
          <a:p>
            <a:pPr algn="ctr"/>
            <a:r>
              <a:rPr lang="ru-RU" altLang="ru-RU"/>
              <a:t>создания</a:t>
            </a:r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2667000" y="3581400"/>
            <a:ext cx="1600200" cy="1143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Приёмы </a:t>
            </a:r>
          </a:p>
          <a:p>
            <a:pPr algn="ctr"/>
            <a:r>
              <a:rPr lang="ru-RU" altLang="ru-RU"/>
              <a:t>создания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2667000" y="5257800"/>
            <a:ext cx="1676400" cy="10668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Способы</a:t>
            </a:r>
          </a:p>
          <a:p>
            <a:pPr algn="ctr"/>
            <a:r>
              <a:rPr lang="ru-RU" altLang="ru-RU"/>
              <a:t>решения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4953000" y="5181600"/>
            <a:ext cx="4038600" cy="1143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altLang="ru-RU" dirty="0"/>
              <a:t>лекция-беседа</a:t>
            </a:r>
          </a:p>
          <a:p>
            <a:r>
              <a:rPr lang="ru-RU" altLang="ru-RU" dirty="0"/>
              <a:t>-малые группы(альтернативы)</a:t>
            </a:r>
          </a:p>
          <a:p>
            <a:r>
              <a:rPr lang="ru-RU" altLang="ru-RU" dirty="0"/>
              <a:t>-групповая работа</a:t>
            </a: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4876800" y="3581400"/>
            <a:ext cx="4038600" cy="1143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-делать сравнение,обобщение</a:t>
            </a:r>
          </a:p>
          <a:p>
            <a:pPr algn="ctr"/>
            <a:r>
              <a:rPr lang="ru-RU" altLang="ru-RU"/>
              <a:t>-ставить конкретные вопросы</a:t>
            </a:r>
          </a:p>
          <a:p>
            <a:pPr algn="ctr"/>
            <a:r>
              <a:rPr lang="ru-RU" altLang="ru-RU"/>
              <a:t>-подводить к противоречию</a:t>
            </a: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4800600" y="1981200"/>
            <a:ext cx="4114800" cy="11430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altLang="ru-RU"/>
              <a:t>-воздействия на эмоции</a:t>
            </a:r>
          </a:p>
          <a:p>
            <a:pPr algn="ctr"/>
            <a:r>
              <a:rPr lang="ru-RU" altLang="ru-RU"/>
              <a:t>-показ жизненной значимости</a:t>
            </a:r>
          </a:p>
          <a:p>
            <a:pPr algn="ctr"/>
            <a:r>
              <a:rPr lang="ru-RU" altLang="ru-RU"/>
              <a:t>-показ личностной значимости</a:t>
            </a: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1905001" y="25908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1905001" y="44196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3352801" y="762001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4343400" y="2438401"/>
            <a:ext cx="457200" cy="409575"/>
          </a:xfrm>
          <a:prstGeom prst="rightArrow">
            <a:avLst>
              <a:gd name="adj1" fmla="val 50000"/>
              <a:gd name="adj2" fmla="val 2790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4419600" y="5486401"/>
            <a:ext cx="457200" cy="409575"/>
          </a:xfrm>
          <a:prstGeom prst="rightArrow">
            <a:avLst>
              <a:gd name="adj1" fmla="val 50000"/>
              <a:gd name="adj2" fmla="val 2790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4343400" y="3886201"/>
            <a:ext cx="457200" cy="409575"/>
          </a:xfrm>
          <a:prstGeom prst="rightArrow">
            <a:avLst>
              <a:gd name="adj1" fmla="val 50000"/>
              <a:gd name="adj2" fmla="val 2790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093191" y="668804"/>
            <a:ext cx="5431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Проблемная ситуация</a:t>
            </a:r>
          </a:p>
        </p:txBody>
      </p:sp>
      <p:pic>
        <p:nvPicPr>
          <p:cNvPr id="4098" name="Picture 2" descr="http://cs628430.vk.me/v628430933/15068/85gpiE69LB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30981"/>
            <a:ext cx="2435225" cy="182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25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 advAuto="1000"/>
      <p:bldP spid="9228" grpId="0" animBg="1" autoUpdateAnimBg="0"/>
      <p:bldP spid="9229" grpId="0" animBg="1" autoUpdateAnimBg="0"/>
      <p:bldP spid="9230" grpId="0" animBg="1" autoUpdateAnimBg="0"/>
      <p:bldP spid="9231" grpId="0" animBg="1" autoUpdateAnimBg="0"/>
      <p:bldP spid="9232" grpId="0" animBg="1" autoUpdateAnimBg="0"/>
      <p:bldP spid="9233" grpId="0" animBg="1" autoUpdateAnimBg="0"/>
      <p:bldP spid="9234" grpId="0" animBg="1"/>
      <p:bldP spid="9235" grpId="0" animBg="1"/>
      <p:bldP spid="9236" grpId="0" animBg="1"/>
      <p:bldP spid="9237" grpId="0" animBg="1"/>
      <p:bldP spid="9238" grpId="0" animBg="1"/>
      <p:bldP spid="92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 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196" y="1546440"/>
            <a:ext cx="9462953" cy="49362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переходе к стандартам нового поколения меняется роль учителя и </a:t>
            </a:r>
            <a:r>
              <a:rPr lang="ru-RU" sz="2400" dirty="0" smtClean="0"/>
              <a:t>ученика</a:t>
            </a:r>
            <a:r>
              <a:rPr lang="ru-RU" sz="2400" dirty="0"/>
              <a:t>, меняется стиль их </a:t>
            </a:r>
            <a:r>
              <a:rPr lang="ru-RU" sz="2400" dirty="0" smtClean="0"/>
              <a:t>взаимодействия.</a:t>
            </a:r>
          </a:p>
          <a:p>
            <a:pPr marL="0" indent="0">
              <a:buNone/>
            </a:pPr>
            <a:r>
              <a:rPr lang="ru-RU" sz="2400" b="1" dirty="0" smtClean="0"/>
              <a:t>Ученик</a:t>
            </a:r>
            <a:r>
              <a:rPr lang="ru-RU" sz="2400" dirty="0" smtClean="0"/>
              <a:t> - творческий</a:t>
            </a:r>
            <a:r>
              <a:rPr lang="ru-RU" sz="2400" dirty="0"/>
              <a:t>, мыслящий, ищущий участник процесса обучения, который </a:t>
            </a:r>
            <a:r>
              <a:rPr lang="ru-RU" sz="2400" dirty="0" smtClean="0"/>
              <a:t>должен </a:t>
            </a:r>
            <a:r>
              <a:rPr lang="ru-RU" sz="2400" dirty="0"/>
              <a:t>уметь работать с информацией, </a:t>
            </a:r>
            <a:r>
              <a:rPr lang="ru-RU" sz="2400" dirty="0" smtClean="0"/>
              <a:t>делать </a:t>
            </a:r>
            <a:r>
              <a:rPr lang="ru-RU" sz="2400" dirty="0"/>
              <a:t>выводы, анализировать, </a:t>
            </a:r>
            <a:r>
              <a:rPr lang="ru-RU" sz="2400" dirty="0" smtClean="0"/>
              <a:t>контролировать </a:t>
            </a:r>
            <a:r>
              <a:rPr lang="ru-RU" sz="2400" dirty="0"/>
              <a:t>и оценивать свою деятельность.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Учитель </a:t>
            </a:r>
            <a:r>
              <a:rPr lang="ru-RU" sz="2400" dirty="0"/>
              <a:t>же выполняет роль </a:t>
            </a:r>
            <a:r>
              <a:rPr lang="ru-RU" sz="2400" dirty="0" smtClean="0"/>
              <a:t>успешного </a:t>
            </a:r>
            <a:r>
              <a:rPr lang="ru-RU" sz="2400" dirty="0"/>
              <a:t>организатора </a:t>
            </a:r>
            <a:r>
              <a:rPr lang="ru-RU" sz="2400" dirty="0" smtClean="0"/>
              <a:t>процесса, в </a:t>
            </a:r>
            <a:r>
              <a:rPr lang="ru-RU" sz="2400" dirty="0"/>
              <a:t>котором ученик может развивать </a:t>
            </a:r>
            <a:r>
              <a:rPr lang="ru-RU" sz="2400" dirty="0" smtClean="0"/>
              <a:t>все перечисленные </a:t>
            </a:r>
            <a:r>
              <a:rPr lang="ru-RU" sz="2400" dirty="0"/>
              <a:t>выше мыслительные операции.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того, чтобы достичь </a:t>
            </a:r>
            <a:r>
              <a:rPr lang="ru-RU" sz="2400" dirty="0" smtClean="0"/>
              <a:t>принципиально </a:t>
            </a:r>
            <a:r>
              <a:rPr lang="ru-RU" sz="2400" dirty="0"/>
              <a:t>нового </a:t>
            </a:r>
            <a:r>
              <a:rPr lang="ru-RU" sz="2400" dirty="0" smtClean="0"/>
              <a:t>уровня </a:t>
            </a:r>
            <a:r>
              <a:rPr lang="ru-RU" sz="2400" dirty="0"/>
              <a:t>обучения необходимо применять различные </a:t>
            </a:r>
            <a:r>
              <a:rPr lang="ru-RU" sz="2400" dirty="0" smtClean="0"/>
              <a:t>педагогические </a:t>
            </a:r>
            <a:r>
              <a:rPr lang="ru-RU" sz="2400" dirty="0"/>
              <a:t>технологии, которые позволят сделать ученика активным </a:t>
            </a:r>
            <a:r>
              <a:rPr lang="ru-RU" sz="2400" dirty="0" smtClean="0"/>
              <a:t>участником </a:t>
            </a:r>
            <a:r>
              <a:rPr lang="ru-RU" sz="2400" dirty="0"/>
              <a:t>учебного процесса.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2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b="1" dirty="0"/>
              <a:t>Нестандартные задачи и задания творческого характера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2736" y="2865626"/>
            <a:ext cx="7086600" cy="2971800"/>
          </a:xfrm>
        </p:spPr>
        <p:txBody>
          <a:bodyPr/>
          <a:lstStyle/>
          <a:p>
            <a:r>
              <a:rPr lang="ru-RU" altLang="ru-RU" sz="2400" dirty="0">
                <a:latin typeface="+mj-lt"/>
              </a:rPr>
              <a:t>Составить кроссворд</a:t>
            </a:r>
          </a:p>
          <a:p>
            <a:r>
              <a:rPr lang="ru-RU" altLang="ru-RU" sz="2400" dirty="0">
                <a:latin typeface="+mj-lt"/>
              </a:rPr>
              <a:t>Составить ребус</a:t>
            </a:r>
          </a:p>
          <a:p>
            <a:r>
              <a:rPr lang="ru-RU" altLang="ru-RU" sz="2400" dirty="0">
                <a:latin typeface="+mj-lt"/>
              </a:rPr>
              <a:t>Решить головоломку</a:t>
            </a:r>
          </a:p>
          <a:p>
            <a:r>
              <a:rPr lang="ru-RU" altLang="ru-RU" sz="2400" dirty="0">
                <a:latin typeface="+mj-lt"/>
              </a:rPr>
              <a:t>Раскрыть математический фокус, софизм</a:t>
            </a:r>
          </a:p>
          <a:p>
            <a:r>
              <a:rPr lang="ru-RU" altLang="ru-RU" sz="2400" dirty="0">
                <a:latin typeface="+mj-lt"/>
              </a:rPr>
              <a:t>Написать математическое сочинение</a:t>
            </a:r>
          </a:p>
        </p:txBody>
      </p:sp>
      <p:pic>
        <p:nvPicPr>
          <p:cNvPr id="5122" name="Picture 2" descr="http://cliparts.co/cliparts/Acb/yRB/AcbyRBoc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91" y="2186506"/>
            <a:ext cx="2956113" cy="252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22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4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1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38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 advAuto="300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6519"/>
            <a:ext cx="8596668" cy="132080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b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480970"/>
              </p:ext>
            </p:extLst>
          </p:nvPr>
        </p:nvGraphicFramePr>
        <p:xfrm>
          <a:off x="218364" y="981076"/>
          <a:ext cx="9992436" cy="5616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977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Значимость </a:t>
            </a:r>
            <a:r>
              <a:rPr lang="ru-RU" b="1" dirty="0"/>
              <a:t>проекта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9493"/>
            <a:ext cx="8596668" cy="447186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включение </a:t>
            </a:r>
            <a:r>
              <a:rPr lang="ru-RU" sz="2000" dirty="0"/>
              <a:t>учеников в коллективистские формы деятельности; </a:t>
            </a:r>
          </a:p>
          <a:p>
            <a:r>
              <a:rPr lang="ru-RU" sz="2000" dirty="0" smtClean="0"/>
              <a:t>привлечение </a:t>
            </a:r>
            <a:r>
              <a:rPr lang="ru-RU" sz="2000" dirty="0"/>
              <a:t>учеников к оценочной деятельности и формирование адекватной самооценки; </a:t>
            </a:r>
          </a:p>
          <a:p>
            <a:r>
              <a:rPr lang="ru-RU" sz="2000" dirty="0" smtClean="0"/>
              <a:t>сотрудничество </a:t>
            </a:r>
            <a:r>
              <a:rPr lang="ru-RU" sz="2000" dirty="0"/>
              <a:t>ученика и учителя, совместная учебная деятельность; </a:t>
            </a:r>
            <a:endParaRPr lang="ru-RU" sz="2000" dirty="0" smtClean="0"/>
          </a:p>
          <a:p>
            <a:r>
              <a:rPr lang="ru-RU" sz="2000" dirty="0" smtClean="0"/>
              <a:t>поощрение </a:t>
            </a:r>
            <a:r>
              <a:rPr lang="ru-RU" sz="2000" dirty="0"/>
              <a:t>познавательной активности учащихся, создание творческой атмосферы; </a:t>
            </a:r>
          </a:p>
          <a:p>
            <a:r>
              <a:rPr lang="ru-RU" sz="2000" dirty="0" smtClean="0"/>
              <a:t>занимательность </a:t>
            </a:r>
            <a:r>
              <a:rPr lang="ru-RU" sz="2000" dirty="0"/>
              <a:t>изложения учебного материала (необычная форма преподнесения материала, эмоциональность речи учителя, познавательные игры, занимательные примеры и опыты); </a:t>
            </a:r>
          </a:p>
          <a:p>
            <a:r>
              <a:rPr lang="ru-RU" sz="2000" dirty="0" smtClean="0"/>
              <a:t>умелое </a:t>
            </a:r>
            <a:r>
              <a:rPr lang="ru-RU" sz="2000" dirty="0"/>
              <a:t>применение поощрения и наказания.</a:t>
            </a:r>
          </a:p>
        </p:txBody>
      </p:sp>
    </p:spTree>
    <p:extLst>
      <p:ext uri="{BB962C8B-B14F-4D97-AF65-F5344CB8AC3E}">
        <p14:creationId xmlns:p14="http://schemas.microsoft.com/office/powerpoint/2010/main" val="41418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Результаты </a:t>
            </a:r>
            <a:r>
              <a:rPr lang="ru-RU" b="1" dirty="0" smtClean="0"/>
              <a:t>работы: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19619"/>
            <a:ext cx="8596668" cy="43217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lvl="0"/>
            <a:r>
              <a:rPr lang="ru-RU" sz="2000" dirty="0"/>
              <a:t>п</a:t>
            </a:r>
            <a:r>
              <a:rPr lang="ru-RU" sz="2000" dirty="0" smtClean="0"/>
              <a:t>овышение </a:t>
            </a:r>
            <a:r>
              <a:rPr lang="ru-RU" sz="2000" dirty="0"/>
              <a:t>качества </a:t>
            </a:r>
            <a:r>
              <a:rPr lang="ru-RU" sz="2000" dirty="0" err="1"/>
              <a:t>обученности</a:t>
            </a:r>
            <a:r>
              <a:rPr lang="ru-RU" sz="2000" dirty="0"/>
              <a:t> </a:t>
            </a:r>
            <a:r>
              <a:rPr lang="ru-RU" sz="2000" dirty="0" smtClean="0"/>
              <a:t>школьников;</a:t>
            </a:r>
          </a:p>
          <a:p>
            <a:r>
              <a:rPr lang="ru-RU" sz="2000" dirty="0" smtClean="0"/>
              <a:t>устойчивая </a:t>
            </a:r>
            <a:r>
              <a:rPr lang="ru-RU" sz="2000" dirty="0"/>
              <a:t>внутренняя мотивация к изучению математики</a:t>
            </a:r>
            <a:r>
              <a:rPr lang="ru-RU" sz="2000" dirty="0" smtClean="0"/>
              <a:t>;</a:t>
            </a:r>
          </a:p>
          <a:p>
            <a:pPr lvl="0"/>
            <a:r>
              <a:rPr lang="ru-RU" sz="2000" dirty="0" smtClean="0"/>
              <a:t>рост </a:t>
            </a:r>
            <a:r>
              <a:rPr lang="ru-RU" sz="2000" dirty="0"/>
              <a:t>количества обучающихся, принимающих  участие в олимпиадах,  математических </a:t>
            </a:r>
            <a:r>
              <a:rPr lang="ru-RU" sz="2000" dirty="0" smtClean="0"/>
              <a:t>конкурсах; </a:t>
            </a:r>
            <a:endParaRPr lang="ru-RU" sz="2000" dirty="0"/>
          </a:p>
          <a:p>
            <a:pPr lvl="0"/>
            <a:r>
              <a:rPr lang="ru-RU" sz="2000" dirty="0" smtClean="0"/>
              <a:t>способность </a:t>
            </a:r>
            <a:r>
              <a:rPr lang="ru-RU" sz="2000" dirty="0"/>
              <a:t>к различным формам мышления, способность к активной умственной деятельности в течение длительного времени; </a:t>
            </a:r>
          </a:p>
          <a:p>
            <a:pPr lvl="0"/>
            <a:r>
              <a:rPr lang="ru-RU" sz="2000" dirty="0"/>
              <a:t>социальные компетентности, развитие  социального опыта учащихся (бесконфликтная преемственность, участие в общественной жизни класса, школы</a:t>
            </a:r>
            <a:r>
              <a:rPr lang="ru-RU" sz="2000" dirty="0" smtClean="0"/>
              <a:t>).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9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481" y="1463599"/>
            <a:ext cx="8229600" cy="4785395"/>
          </a:xfrm>
        </p:spPr>
        <p:txBody>
          <a:bodyPr/>
          <a:lstStyle/>
          <a:p>
            <a:pPr indent="457200" algn="ctr">
              <a:spcBef>
                <a:spcPct val="0"/>
              </a:spcBef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«Если хотим мотивировать детей — надо найти общий язык со всеми учениками без деления их на сильных и слабых, поощрять добрые начинания каждого, хвалить за достигнутые цели и стремление к учебе. Тревожность и страх — помеха развитию мотивации».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indent="457200" algn="ctr">
              <a:spcBef>
                <a:spcPct val="0"/>
              </a:spcBef>
              <a:buNone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457200" algn="ctr">
              <a:spcBef>
                <a:spcPct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«Если ты идешь на урок, то идти нужно вместе со своими учениками на урок, а не со своим любимым  уроком к ученикам…»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algn="ctr">
              <a:spcBef>
                <a:spcPct val="0"/>
              </a:spcBef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457200" algn="ctr">
              <a:spcBef>
                <a:spcPct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ctr">
              <a:spcBef>
                <a:spcPct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ctr">
              <a:spcBef>
                <a:spcPct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63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Объект исследования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Процесс  </a:t>
            </a:r>
            <a:r>
              <a:rPr lang="ru-RU" sz="2400" dirty="0"/>
              <a:t>обучения математике учащихся </a:t>
            </a:r>
            <a:r>
              <a:rPr lang="ru-RU" sz="2400" dirty="0" smtClean="0"/>
              <a:t>5х классов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73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Предмет </a:t>
            </a:r>
            <a:r>
              <a:rPr lang="ru-RU" b="1" dirty="0" smtClean="0"/>
              <a:t>исследования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Педагогические </a:t>
            </a:r>
            <a:r>
              <a:rPr lang="ru-RU" sz="2400" dirty="0"/>
              <a:t>технологии на уроках математики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6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Цель исследования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Сформировать </a:t>
            </a:r>
            <a:r>
              <a:rPr lang="ru-RU" sz="2400" dirty="0"/>
              <a:t>положительные мотивы к изучению математики с помощью современных педагогических </a:t>
            </a:r>
            <a:r>
              <a:rPr lang="ru-RU" sz="2400" dirty="0" smtClean="0"/>
              <a:t>технологий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498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Гипотеза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Если на уроках математики применять </a:t>
            </a:r>
            <a:r>
              <a:rPr lang="ru-RU" sz="2400" dirty="0" smtClean="0"/>
              <a:t>педагогические </a:t>
            </a:r>
            <a:r>
              <a:rPr lang="ru-RU" sz="2400" dirty="0"/>
              <a:t>технологии, то это </a:t>
            </a:r>
            <a:r>
              <a:rPr lang="ru-RU" sz="2400" dirty="0" smtClean="0"/>
              <a:t>будет </a:t>
            </a:r>
            <a:r>
              <a:rPr lang="ru-RU" sz="2400" dirty="0"/>
              <a:t>способствовать повышению мотивации школьников к обучению </a:t>
            </a:r>
            <a:r>
              <a:rPr lang="ru-RU" sz="2400" dirty="0" smtClean="0"/>
              <a:t>математики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8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Задачи исследования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084" y="1446663"/>
            <a:ext cx="9629964" cy="5213443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и</a:t>
            </a:r>
            <a:r>
              <a:rPr lang="ru-RU" sz="2000" dirty="0" smtClean="0"/>
              <a:t>зучить </a:t>
            </a:r>
            <a:r>
              <a:rPr lang="ru-RU" sz="2000" dirty="0"/>
              <a:t>необходимую психолого-педагогическую и учебно-методическую литературу по теме  мотивации  обучения  </a:t>
            </a:r>
            <a:r>
              <a:rPr lang="ru-RU" sz="2000" dirty="0" smtClean="0"/>
              <a:t>математике;</a:t>
            </a:r>
            <a:endParaRPr lang="ru-RU" sz="2000" dirty="0"/>
          </a:p>
          <a:p>
            <a:endParaRPr lang="ru-RU" sz="2000" dirty="0"/>
          </a:p>
          <a:p>
            <a:pPr lvl="0"/>
            <a:r>
              <a:rPr lang="ru-RU" sz="2000" dirty="0"/>
              <a:t>и</a:t>
            </a:r>
            <a:r>
              <a:rPr lang="ru-RU" sz="2000" dirty="0" smtClean="0"/>
              <a:t>спользуя </a:t>
            </a:r>
            <a:r>
              <a:rPr lang="ru-RU" sz="2000" dirty="0"/>
              <a:t>специальные диагностические методики выявить личностные особенности и имеющийся начальный уровень учебной  мотивации  </a:t>
            </a:r>
            <a:r>
              <a:rPr lang="ru-RU" sz="2000" dirty="0" smtClean="0"/>
              <a:t>учащихся;</a:t>
            </a:r>
            <a:endParaRPr lang="ru-RU" sz="2000" dirty="0"/>
          </a:p>
          <a:p>
            <a:endParaRPr lang="ru-RU" sz="2000" dirty="0"/>
          </a:p>
          <a:p>
            <a:pPr lvl="0"/>
            <a:r>
              <a:rPr lang="ru-RU" sz="2000" dirty="0"/>
              <a:t>в</a:t>
            </a:r>
            <a:r>
              <a:rPr lang="ru-RU" sz="2000" dirty="0" smtClean="0"/>
              <a:t>ыявить </a:t>
            </a:r>
            <a:r>
              <a:rPr lang="ru-RU" sz="2000" dirty="0"/>
              <a:t>дидактические средства, способствующие  формированию   положительных  мотивов  к   изучению   </a:t>
            </a:r>
            <a:r>
              <a:rPr lang="ru-RU" sz="2000" dirty="0" smtClean="0"/>
              <a:t>математики;</a:t>
            </a:r>
          </a:p>
          <a:p>
            <a:pPr lvl="0"/>
            <a:r>
              <a:rPr lang="ru-RU" sz="2000" dirty="0"/>
              <a:t>п</a:t>
            </a:r>
            <a:r>
              <a:rPr lang="ru-RU" sz="2000" dirty="0" smtClean="0"/>
              <a:t>роверить </a:t>
            </a:r>
            <a:r>
              <a:rPr lang="ru-RU" sz="2000" dirty="0"/>
              <a:t>эффективность предложенных средств в реальной </a:t>
            </a:r>
            <a:r>
              <a:rPr lang="ru-RU" sz="2000" dirty="0" smtClean="0"/>
              <a:t>практике;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lvl="0"/>
            <a:r>
              <a:rPr lang="ru-RU" sz="2000" dirty="0"/>
              <a:t>п</a:t>
            </a:r>
            <a:r>
              <a:rPr lang="ru-RU" sz="2000" dirty="0" smtClean="0"/>
              <a:t>ровести </a:t>
            </a:r>
            <a:r>
              <a:rPr lang="ru-RU" sz="2000" dirty="0"/>
              <a:t>анализ, систематизацию и обобщение результатов, полученных в ходе реализации </a:t>
            </a:r>
            <a:r>
              <a:rPr lang="ru-RU" sz="2000" dirty="0" smtClean="0"/>
              <a:t>проекта.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70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Предполагаемый результат: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624085"/>
            <a:ext cx="8596668" cy="4417278"/>
          </a:xfrm>
        </p:spPr>
        <p:txBody>
          <a:bodyPr>
            <a:normAutofit/>
          </a:bodyPr>
          <a:lstStyle/>
          <a:p>
            <a:r>
              <a:rPr lang="ru-RU" sz="2000" dirty="0"/>
              <a:t>устойчивая мотивация на уроках математики;</a:t>
            </a:r>
          </a:p>
          <a:p>
            <a:r>
              <a:rPr lang="ru-RU" sz="2000" dirty="0" smtClean="0"/>
              <a:t>способность </a:t>
            </a:r>
            <a:r>
              <a:rPr lang="ru-RU" sz="2000" dirty="0"/>
              <a:t>к активной умственной деятельности на уроках; </a:t>
            </a:r>
            <a:endParaRPr lang="ru-RU" sz="2000" dirty="0" smtClean="0"/>
          </a:p>
          <a:p>
            <a:r>
              <a:rPr lang="ru-RU" sz="2000" dirty="0" smtClean="0"/>
              <a:t>участие </a:t>
            </a:r>
            <a:r>
              <a:rPr lang="ru-RU" sz="2000" dirty="0"/>
              <a:t>учащихся в конкурсах, конференциях по предмету, во внеклассной </a:t>
            </a:r>
            <a:r>
              <a:rPr lang="ru-RU" sz="2000" dirty="0" smtClean="0"/>
              <a:t>работе;</a:t>
            </a:r>
          </a:p>
          <a:p>
            <a:r>
              <a:rPr lang="ru-RU" sz="2000" dirty="0" smtClean="0"/>
              <a:t>сознательные </a:t>
            </a:r>
            <a:r>
              <a:rPr lang="ru-RU" sz="2000" dirty="0"/>
              <a:t>предметные умения и знания , усвоенные системно на </a:t>
            </a:r>
            <a:r>
              <a:rPr lang="ru-RU" sz="2000" dirty="0" smtClean="0"/>
              <a:t>длительный </a:t>
            </a:r>
            <a:r>
              <a:rPr lang="ru-RU" sz="2000" dirty="0"/>
              <a:t>срок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с</a:t>
            </a:r>
            <a:r>
              <a:rPr lang="ru-RU" sz="2000" dirty="0" smtClean="0"/>
              <a:t>пособность </a:t>
            </a:r>
            <a:r>
              <a:rPr lang="ru-RU" sz="2000" dirty="0"/>
              <a:t>к различным формам мышления, способность к активной </a:t>
            </a:r>
            <a:r>
              <a:rPr lang="ru-RU" sz="2000" dirty="0" smtClean="0"/>
              <a:t>умственной </a:t>
            </a:r>
            <a:r>
              <a:rPr lang="ru-RU" sz="2000" dirty="0"/>
              <a:t>деятельности в течение длительного времени;</a:t>
            </a:r>
          </a:p>
          <a:p>
            <a:r>
              <a:rPr lang="ru-RU" sz="2000" dirty="0" smtClean="0"/>
              <a:t>социальные </a:t>
            </a:r>
            <a:r>
              <a:rPr lang="ru-RU" sz="2000" dirty="0"/>
              <a:t>компетентности, развитие социального опыта </a:t>
            </a:r>
            <a:r>
              <a:rPr lang="ru-RU" sz="2000" dirty="0" smtClean="0"/>
              <a:t>учащихся</a:t>
            </a:r>
            <a:r>
              <a:rPr lang="ru-RU" sz="20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09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Новизна проекта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285532" cy="388077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Применение </a:t>
            </a:r>
            <a:r>
              <a:rPr lang="ru-RU" sz="2400" dirty="0"/>
              <a:t>психологических исследований к организации учебной деятельности </a:t>
            </a:r>
            <a:r>
              <a:rPr lang="ru-RU" sz="2400" dirty="0" smtClean="0"/>
              <a:t>школьников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92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206</TotalTime>
  <Words>944</Words>
  <Application>Microsoft Office PowerPoint</Application>
  <PresentationFormat>Широкоэкранный</PresentationFormat>
  <Paragraphs>178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Wingdings 3</vt:lpstr>
      <vt:lpstr>Грань</vt:lpstr>
      <vt:lpstr>Педагогический проект «Роль современных педагогических технологий в формировании положительной мотивации к изучению математики»</vt:lpstr>
      <vt:lpstr>Актуальность проекта</vt:lpstr>
      <vt:lpstr>Объект исследования </vt:lpstr>
      <vt:lpstr>Предмет исследования </vt:lpstr>
      <vt:lpstr>Цель исследования </vt:lpstr>
      <vt:lpstr>Гипотеза </vt:lpstr>
      <vt:lpstr>Задачи исследования </vt:lpstr>
      <vt:lpstr>Предполагаемый результат: </vt:lpstr>
      <vt:lpstr>Новизна проекта </vt:lpstr>
      <vt:lpstr>Презентация PowerPoint</vt:lpstr>
      <vt:lpstr>Презентация PowerPoint</vt:lpstr>
      <vt:lpstr>Презентация PowerPoint</vt:lpstr>
      <vt:lpstr>Приемы формирования мотивации к изучению математики </vt:lpstr>
      <vt:lpstr>Приемы мотивации</vt:lpstr>
      <vt:lpstr>Стимулы для формирования мотивации к учебной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Нестандартные задачи и задания творческого характера</vt:lpstr>
      <vt:lpstr>Выводы: </vt:lpstr>
      <vt:lpstr>Значимость проекта </vt:lpstr>
      <vt:lpstr>Результаты работы: </vt:lpstr>
      <vt:lpstr>Заключение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«Роль современных педагогических технологий в формировании положительной мотивации к изучению математики»</dc:title>
  <dc:creator>Админ</dc:creator>
  <cp:lastModifiedBy>Админ</cp:lastModifiedBy>
  <cp:revision>17</cp:revision>
  <dcterms:created xsi:type="dcterms:W3CDTF">2016-11-16T21:17:10Z</dcterms:created>
  <dcterms:modified xsi:type="dcterms:W3CDTF">2020-11-09T16:56:33Z</dcterms:modified>
</cp:coreProperties>
</file>