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5"/>
  </p:handoutMasterIdLst>
  <p:sldIdLst>
    <p:sldId id="259" r:id="rId2"/>
    <p:sldId id="295" r:id="rId3"/>
    <p:sldId id="294" r:id="rId4"/>
    <p:sldId id="293" r:id="rId5"/>
    <p:sldId id="296" r:id="rId6"/>
    <p:sldId id="297" r:id="rId7"/>
    <p:sldId id="298" r:id="rId8"/>
    <p:sldId id="300" r:id="rId9"/>
    <p:sldId id="305" r:id="rId10"/>
    <p:sldId id="301" r:id="rId11"/>
    <p:sldId id="302" r:id="rId12"/>
    <p:sldId id="306" r:id="rId13"/>
    <p:sldId id="261" r:id="rId14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816" y="4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337B80-DBB6-4170-9E14-AC6066FC988E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AFDDDE-70E1-4479-9385-A60415897F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362752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474123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474124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A97FA8-01F4-4F8D-A55D-C02A69617FC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6947814"/>
      </p:ext>
    </p:extLst>
  </p:cSld>
  <p:clrMapOvr>
    <a:masterClrMapping/>
  </p:clrMapOvr>
  <p:transition spd="slow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0752E-6B36-482F-87EC-FF5D8BFA703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7896792"/>
      </p:ext>
    </p:extLst>
  </p:cSld>
  <p:clrMapOvr>
    <a:masterClrMapping/>
  </p:clrMapOvr>
  <p:transition spd="slow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73F02C-07EA-435C-86DA-3F4B23D5254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6980071"/>
      </p:ext>
    </p:extLst>
  </p:cSld>
  <p:clrMapOvr>
    <a:masterClrMapping/>
  </p:clrMapOvr>
  <p:transition spd="slow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B18229-CE17-4F48-95CF-A77775850D4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4310610"/>
      </p:ext>
    </p:extLst>
  </p:cSld>
  <p:clrMapOvr>
    <a:masterClrMapping/>
  </p:clrMapOvr>
  <p:transition spd="slow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C75AC1-2B88-4702-A36B-AE31C19AECE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8577067"/>
      </p:ext>
    </p:extLst>
  </p:cSld>
  <p:clrMapOvr>
    <a:masterClrMapping/>
  </p:clrMapOvr>
  <p:transition spd="slow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E365F-F0B9-4271-B4A8-73FB1B067D7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7038811"/>
      </p:ext>
    </p:extLst>
  </p:cSld>
  <p:clrMapOvr>
    <a:masterClrMapping/>
  </p:clrMapOvr>
  <p:transition spd="slow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23FEC7-784A-48DF-9075-F6986E077C1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3666469"/>
      </p:ext>
    </p:extLst>
  </p:cSld>
  <p:clrMapOvr>
    <a:masterClrMapping/>
  </p:clrMapOvr>
  <p:transition spd="slow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44A616-5FA7-4B16-9F0B-85262E7C63E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1706895"/>
      </p:ext>
    </p:extLst>
  </p:cSld>
  <p:clrMapOvr>
    <a:masterClrMapping/>
  </p:clrMapOvr>
  <p:transition spd="slow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637F7-E758-47C9-B19A-A7559336C27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9933222"/>
      </p:ext>
    </p:extLst>
  </p:cSld>
  <p:clrMapOvr>
    <a:masterClrMapping/>
  </p:clrMapOvr>
  <p:transition spd="slow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C75A68-75BB-498A-968A-4F61166D83E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2537271"/>
      </p:ext>
    </p:extLst>
  </p:cSld>
  <p:clrMapOvr>
    <a:masterClrMapping/>
  </p:clrMapOvr>
  <p:transition spd="slow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17E9F-4699-4177-B0D9-39204C733C9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59365629"/>
      </p:ext>
    </p:extLst>
  </p:cSld>
  <p:clrMapOvr>
    <a:masterClrMapping/>
  </p:clrMapOvr>
  <p:transition spd="slow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103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03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altLang="ru-RU" sz="240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3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7309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7309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7309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8AE6C3C-F33B-492F-8BEA-634CAA6B80AC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3383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zoom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907704" y="980728"/>
            <a:ext cx="6629400" cy="2209800"/>
          </a:xfrm>
        </p:spPr>
        <p:txBody>
          <a:bodyPr/>
          <a:lstStyle/>
          <a:p>
            <a:r>
              <a:rPr lang="ru-RU" sz="2800" b="1" dirty="0">
                <a:latin typeface="+mn-lt"/>
              </a:rPr>
              <a:t>Психологическая безопасность образовательной среды: </a:t>
            </a:r>
            <a:r>
              <a:rPr lang="ru-RU" sz="2800" b="1" dirty="0" smtClean="0">
                <a:latin typeface="+mn-lt"/>
              </a:rPr>
              <a:t/>
            </a:r>
            <a:br>
              <a:rPr lang="ru-RU" sz="2800" b="1" dirty="0" smtClean="0">
                <a:latin typeface="+mn-lt"/>
              </a:rPr>
            </a:br>
            <a:r>
              <a:rPr lang="ru-RU" sz="2800" b="1" dirty="0" smtClean="0">
                <a:latin typeface="+mn-lt"/>
              </a:rPr>
              <a:t>понятие</a:t>
            </a:r>
            <a:r>
              <a:rPr lang="ru-RU" sz="2800" b="1" dirty="0">
                <a:latin typeface="+mn-lt"/>
              </a:rPr>
              <a:t>, </a:t>
            </a:r>
            <a:r>
              <a:rPr lang="ru-RU" sz="2800" b="1" dirty="0" smtClean="0">
                <a:latin typeface="+mn-lt"/>
              </a:rPr>
              <a:t>риски и угрозы, </a:t>
            </a:r>
            <a:br>
              <a:rPr lang="ru-RU" sz="2800" b="1" dirty="0" smtClean="0">
                <a:latin typeface="+mn-lt"/>
              </a:rPr>
            </a:br>
            <a:r>
              <a:rPr lang="ru-RU" sz="2800" b="1" dirty="0" smtClean="0">
                <a:latin typeface="+mn-lt"/>
              </a:rPr>
              <a:t>критерии безопасности, </a:t>
            </a:r>
            <a:br>
              <a:rPr lang="ru-RU" sz="2800" b="1" dirty="0" smtClean="0">
                <a:latin typeface="+mn-lt"/>
              </a:rPr>
            </a:br>
            <a:r>
              <a:rPr lang="ru-RU" sz="2800" b="1" dirty="0" smtClean="0">
                <a:latin typeface="+mn-lt"/>
              </a:rPr>
              <a:t>способы диагностики</a:t>
            </a:r>
            <a:endParaRPr lang="ru-RU" sz="2800" b="1" dirty="0">
              <a:latin typeface="+mn-lt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Казакова И.Б., </a:t>
            </a:r>
          </a:p>
          <a:p>
            <a:pPr algn="r"/>
            <a:r>
              <a:rPr lang="ru-RU" dirty="0" smtClean="0"/>
              <a:t>социальный педагог </a:t>
            </a:r>
          </a:p>
          <a:p>
            <a:pPr algn="r"/>
            <a:r>
              <a:rPr lang="ru-RU" dirty="0" smtClean="0"/>
              <a:t>МБОУ СОШ № 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04228536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460432" cy="1143000"/>
          </a:xfrm>
        </p:spPr>
        <p:txBody>
          <a:bodyPr/>
          <a:lstStyle/>
          <a:p>
            <a:pPr algn="ctr"/>
            <a:r>
              <a:rPr lang="ru-RU" sz="2800" b="1" dirty="0" smtClean="0">
                <a:latin typeface="+mn-lt"/>
              </a:rPr>
              <a:t>Основные принципы формирования психологически комфортной и безопасной образовательной среды</a:t>
            </a:r>
            <a:endParaRPr lang="ru-RU" sz="28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700808"/>
            <a:ext cx="8532440" cy="4248472"/>
          </a:xfrm>
        </p:spPr>
        <p:txBody>
          <a:bodyPr/>
          <a:lstStyle/>
          <a:p>
            <a:pPr marL="0" indent="0">
              <a:spcBef>
                <a:spcPts val="1800"/>
              </a:spcBef>
              <a:buNone/>
            </a:pPr>
            <a:r>
              <a:rPr lang="ru-RU" sz="3200" dirty="0" smtClean="0"/>
              <a:t>1</a:t>
            </a:r>
            <a:r>
              <a:rPr lang="ru-RU" sz="3200" dirty="0"/>
              <a:t>) </a:t>
            </a:r>
            <a:r>
              <a:rPr lang="ru-RU" sz="3200" dirty="0" smtClean="0"/>
              <a:t>защита </a:t>
            </a:r>
            <a:r>
              <a:rPr lang="ru-RU" sz="3200" dirty="0"/>
              <a:t>личности каждого субъекта </a:t>
            </a:r>
            <a:r>
              <a:rPr lang="ru-RU" sz="3200" dirty="0" smtClean="0"/>
              <a:t>учебно-воспитательного процесса</a:t>
            </a:r>
            <a:r>
              <a:rPr lang="ru-RU" sz="3200" dirty="0"/>
              <a:t>;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ru-RU" sz="3200" dirty="0"/>
              <a:t>2) опора на развивающее образование;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ru-RU" sz="3200" dirty="0"/>
              <a:t>3) помощь в социально – психологической умелости.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2008" y="5013176"/>
            <a:ext cx="9036496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2B2B2"/>
              </a:buClr>
              <a:buSzPct val="90000"/>
              <a:buFont typeface="Wingdings" pitchFamily="2" charset="2"/>
              <a:buChar char="n"/>
            </a:pPr>
            <a:r>
              <a:rPr lang="ru-RU" sz="2000" kern="0" dirty="0">
                <a:solidFill>
                  <a:srgbClr val="000000"/>
                </a:solidFill>
              </a:rPr>
              <a:t>В развивающем образовании главное создать условия для того, чтобы ученик и учитель </a:t>
            </a:r>
            <a:r>
              <a:rPr lang="ru-RU" sz="2000" b="1" kern="0" dirty="0">
                <a:solidFill>
                  <a:srgbClr val="C00000"/>
                </a:solidFill>
              </a:rPr>
              <a:t>стали способными быть субъектом своего развития</a:t>
            </a:r>
            <a:r>
              <a:rPr lang="ru-RU" sz="2000" kern="0" dirty="0">
                <a:solidFill>
                  <a:srgbClr val="000000"/>
                </a:solidFill>
              </a:rPr>
              <a:t>.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2B2B2"/>
              </a:buClr>
              <a:buSzPct val="90000"/>
              <a:buFont typeface="Wingdings" pitchFamily="2" charset="2"/>
              <a:buChar char="n"/>
            </a:pPr>
            <a:r>
              <a:rPr lang="ru-RU" sz="2000" kern="0" dirty="0">
                <a:solidFill>
                  <a:srgbClr val="000000"/>
                </a:solidFill>
              </a:rPr>
              <a:t>Этого можно достичь лишь при </a:t>
            </a:r>
            <a:r>
              <a:rPr lang="ru-RU" sz="2000" b="1" kern="0" dirty="0">
                <a:solidFill>
                  <a:srgbClr val="C00000"/>
                </a:solidFill>
              </a:rPr>
              <a:t>сотрудничестве и совместной деятельности</a:t>
            </a:r>
            <a:r>
              <a:rPr lang="ru-RU" sz="2000" kern="0" dirty="0">
                <a:solidFill>
                  <a:srgbClr val="000000"/>
                </a:solidFill>
              </a:rPr>
              <a:t> участников образовательного процесса.</a:t>
            </a:r>
          </a:p>
        </p:txBody>
      </p:sp>
    </p:spTree>
    <p:extLst>
      <p:ext uri="{BB962C8B-B14F-4D97-AF65-F5344CB8AC3E}">
        <p14:creationId xmlns:p14="http://schemas.microsoft.com/office/powerpoint/2010/main" xmlns="" val="4053264376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532440" cy="1143000"/>
          </a:xfrm>
        </p:spPr>
        <p:txBody>
          <a:bodyPr/>
          <a:lstStyle/>
          <a:p>
            <a:pPr algn="ctr"/>
            <a:r>
              <a:rPr lang="ru-RU" sz="2400" b="1" dirty="0" smtClean="0">
                <a:latin typeface="+mn-lt"/>
              </a:rPr>
              <a:t>Основные задачи формирования психологически комфортной и безопасной образовательной среды </a:t>
            </a:r>
            <a:endParaRPr lang="ru-RU" sz="24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484784"/>
            <a:ext cx="8532440" cy="5373216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smtClean="0"/>
              <a:t>1) </a:t>
            </a:r>
            <a:r>
              <a:rPr lang="ru-RU" sz="2000" b="1" dirty="0" smtClean="0">
                <a:solidFill>
                  <a:srgbClr val="0000CC"/>
                </a:solidFill>
              </a:rPr>
              <a:t>выявить </a:t>
            </a:r>
            <a:r>
              <a:rPr lang="ru-RU" sz="2000" b="1" dirty="0">
                <a:solidFill>
                  <a:srgbClr val="0000CC"/>
                </a:solidFill>
              </a:rPr>
              <a:t>факторы</a:t>
            </a:r>
            <a:r>
              <a:rPr lang="ru-RU" sz="2000" dirty="0"/>
              <a:t>, определяющие </a:t>
            </a:r>
            <a:r>
              <a:rPr lang="ru-RU" sz="2000" dirty="0" smtClean="0"/>
              <a:t>возникновение трудных, экстремальных и кризисных ситуаций (конфликтов, фактов насилия, суицидальных попыток и др.) в </a:t>
            </a:r>
            <a:r>
              <a:rPr lang="ru-RU" sz="2000" dirty="0"/>
              <a:t>условиях школы;</a:t>
            </a:r>
          </a:p>
          <a:p>
            <a:pPr marL="0" indent="0">
              <a:buNone/>
            </a:pPr>
            <a:r>
              <a:rPr lang="ru-RU" sz="2000" dirty="0" smtClean="0"/>
              <a:t>2) </a:t>
            </a:r>
            <a:r>
              <a:rPr lang="ru-RU" sz="2000" b="1" dirty="0" smtClean="0">
                <a:solidFill>
                  <a:srgbClr val="0000CC"/>
                </a:solidFill>
              </a:rPr>
              <a:t>отработать </a:t>
            </a:r>
            <a:r>
              <a:rPr lang="ru-RU" sz="2000" b="1" dirty="0">
                <a:solidFill>
                  <a:srgbClr val="0000CC"/>
                </a:solidFill>
              </a:rPr>
              <a:t>систему согласованных взглядов </a:t>
            </a:r>
            <a:r>
              <a:rPr lang="ru-RU" sz="2000" dirty="0"/>
              <a:t>и представлений</a:t>
            </a:r>
          </a:p>
          <a:p>
            <a:pPr marL="0" indent="0">
              <a:buNone/>
            </a:pPr>
            <a:r>
              <a:rPr lang="ru-RU" sz="2000" dirty="0"/>
              <a:t>педагогов, психологов, родителей на ОС школы (</a:t>
            </a:r>
            <a:r>
              <a:rPr lang="ru-RU" sz="2000" dirty="0" smtClean="0"/>
              <a:t>психологически безопасная, </a:t>
            </a:r>
            <a:r>
              <a:rPr lang="ru-RU" sz="2000" dirty="0" err="1" smtClean="0"/>
              <a:t>партнёрско</a:t>
            </a:r>
            <a:r>
              <a:rPr lang="ru-RU" sz="2000" dirty="0" smtClean="0"/>
              <a:t>-диалогическая);</a:t>
            </a:r>
            <a:endParaRPr lang="ru-RU" sz="2000" dirty="0"/>
          </a:p>
          <a:p>
            <a:pPr marL="0" indent="0">
              <a:buNone/>
            </a:pPr>
            <a:r>
              <a:rPr lang="ru-RU" sz="2000" dirty="0" smtClean="0"/>
              <a:t>3) </a:t>
            </a:r>
            <a:r>
              <a:rPr lang="ru-RU" sz="2000" b="1" dirty="0" smtClean="0">
                <a:solidFill>
                  <a:srgbClr val="0000CC"/>
                </a:solidFill>
              </a:rPr>
              <a:t>обосновать </a:t>
            </a:r>
            <a:r>
              <a:rPr lang="ru-RU" sz="2000" b="1" dirty="0">
                <a:solidFill>
                  <a:srgbClr val="0000CC"/>
                </a:solidFill>
              </a:rPr>
              <a:t>условия организации такого типа </a:t>
            </a:r>
            <a:r>
              <a:rPr lang="ru-RU" sz="2000" b="1" dirty="0" smtClean="0">
                <a:solidFill>
                  <a:srgbClr val="0000CC"/>
                </a:solidFill>
              </a:rPr>
              <a:t>ОС </a:t>
            </a:r>
            <a:r>
              <a:rPr lang="ru-RU" sz="2000" dirty="0" smtClean="0"/>
              <a:t>и </a:t>
            </a:r>
            <a:r>
              <a:rPr lang="ru-RU" sz="2000" dirty="0"/>
              <a:t>требования к ее эффективной организации для каждого </a:t>
            </a:r>
            <a:r>
              <a:rPr lang="ru-RU" sz="2000" dirty="0" smtClean="0"/>
              <a:t>участника ОС;</a:t>
            </a:r>
            <a:endParaRPr lang="ru-RU" sz="2000" dirty="0"/>
          </a:p>
          <a:p>
            <a:pPr marL="0" indent="0">
              <a:buNone/>
            </a:pPr>
            <a:r>
              <a:rPr lang="ru-RU" sz="2000" dirty="0" smtClean="0"/>
              <a:t>4) </a:t>
            </a:r>
            <a:r>
              <a:rPr lang="ru-RU" sz="2000" b="1" dirty="0" smtClean="0">
                <a:solidFill>
                  <a:srgbClr val="0000CC"/>
                </a:solidFill>
              </a:rPr>
              <a:t>обосновать комплекс </a:t>
            </a:r>
            <a:r>
              <a:rPr lang="ru-RU" sz="2000" b="1" dirty="0">
                <a:solidFill>
                  <a:srgbClr val="0000CC"/>
                </a:solidFill>
              </a:rPr>
              <a:t>методов и технологий </a:t>
            </a:r>
            <a:r>
              <a:rPr lang="ru-RU" sz="2000" dirty="0" smtClean="0"/>
              <a:t>для </a:t>
            </a:r>
            <a:r>
              <a:rPr lang="ru-RU" sz="2000" dirty="0"/>
              <a:t>работы </a:t>
            </a:r>
            <a:r>
              <a:rPr lang="ru-RU" sz="2000" dirty="0" smtClean="0"/>
              <a:t>педагогов, психологов</a:t>
            </a:r>
            <a:r>
              <a:rPr lang="ru-RU" sz="2000" dirty="0"/>
              <a:t>, управленцев, родителей, детей в ходе </a:t>
            </a:r>
            <a:r>
              <a:rPr lang="ru-RU" sz="2000" dirty="0" smtClean="0"/>
              <a:t>УВП </a:t>
            </a:r>
            <a:r>
              <a:rPr lang="ru-RU" sz="2000" dirty="0"/>
              <a:t>в </a:t>
            </a:r>
            <a:r>
              <a:rPr lang="ru-RU" sz="2000" dirty="0" smtClean="0"/>
              <a:t>школе с учетом результатов диагностики;</a:t>
            </a:r>
            <a:endParaRPr lang="ru-RU" sz="2000" dirty="0"/>
          </a:p>
          <a:p>
            <a:pPr marL="0" indent="0">
              <a:buNone/>
            </a:pPr>
            <a:r>
              <a:rPr lang="ru-RU" sz="2000" dirty="0" smtClean="0"/>
              <a:t>5) </a:t>
            </a:r>
            <a:r>
              <a:rPr lang="ru-RU" sz="2000" b="1" dirty="0" smtClean="0">
                <a:solidFill>
                  <a:srgbClr val="0000CC"/>
                </a:solidFill>
              </a:rPr>
              <a:t>составить </a:t>
            </a:r>
            <a:r>
              <a:rPr lang="ru-RU" sz="2000" b="1" dirty="0">
                <a:solidFill>
                  <a:srgbClr val="0000CC"/>
                </a:solidFill>
              </a:rPr>
              <a:t>минимальный и доступный комплекс упражнений и </a:t>
            </a:r>
            <a:r>
              <a:rPr lang="ru-RU" sz="2000" b="1" dirty="0" smtClean="0">
                <a:solidFill>
                  <a:srgbClr val="0000CC"/>
                </a:solidFill>
              </a:rPr>
              <a:t>занятий</a:t>
            </a:r>
            <a:r>
              <a:rPr lang="ru-RU" sz="2000" dirty="0" smtClean="0">
                <a:solidFill>
                  <a:srgbClr val="0000CC"/>
                </a:solidFill>
              </a:rPr>
              <a:t> </a:t>
            </a:r>
            <a:r>
              <a:rPr lang="ru-RU" sz="2000" dirty="0" smtClean="0"/>
              <a:t>для </a:t>
            </a:r>
            <a:r>
              <a:rPr lang="ru-RU" sz="2000" dirty="0"/>
              <a:t>применения каждым участником </a:t>
            </a:r>
            <a:r>
              <a:rPr lang="ru-RU" sz="2000" dirty="0" smtClean="0"/>
              <a:t>образов. ситуации</a:t>
            </a:r>
            <a:r>
              <a:rPr lang="ru-RU" sz="2000" dirty="0"/>
              <a:t>;</a:t>
            </a:r>
          </a:p>
          <a:p>
            <a:pPr marL="0" indent="0">
              <a:buNone/>
            </a:pPr>
            <a:r>
              <a:rPr lang="ru-RU" sz="2000" dirty="0" smtClean="0"/>
              <a:t>6) </a:t>
            </a:r>
            <a:r>
              <a:rPr lang="ru-RU" sz="2000" b="1" dirty="0" smtClean="0">
                <a:solidFill>
                  <a:srgbClr val="0000CC"/>
                </a:solidFill>
              </a:rPr>
              <a:t>сформулировать </a:t>
            </a:r>
            <a:r>
              <a:rPr lang="ru-RU" sz="2000" b="1" dirty="0">
                <a:solidFill>
                  <a:srgbClr val="0000CC"/>
                </a:solidFill>
              </a:rPr>
              <a:t>конкретные рекомендации </a:t>
            </a:r>
            <a:r>
              <a:rPr lang="ru-RU" sz="2000" dirty="0"/>
              <a:t>педагогам, психологам</a:t>
            </a:r>
            <a:r>
              <a:rPr lang="ru-RU" sz="2000" dirty="0" smtClean="0"/>
              <a:t>, управленцам</a:t>
            </a:r>
            <a:r>
              <a:rPr lang="ru-RU" sz="2000" dirty="0"/>
              <a:t>, родителям </a:t>
            </a:r>
            <a:r>
              <a:rPr lang="ru-RU" sz="2000" b="1" dirty="0"/>
              <a:t>по организации комфортной </a:t>
            </a:r>
            <a:r>
              <a:rPr lang="ru-RU" sz="2000" b="1" dirty="0" smtClean="0"/>
              <a:t>ОС в </a:t>
            </a:r>
            <a:r>
              <a:rPr lang="ru-RU" sz="2000" b="1" dirty="0"/>
              <a:t>образовательном учреждении</a:t>
            </a:r>
            <a:r>
              <a:rPr lang="ru-RU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4037622195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latin typeface="+mn-lt"/>
              </a:rPr>
              <a:t>Основные задачи формирования психологически комфортной и безопасной образовательной среды </a:t>
            </a:r>
            <a:endParaRPr lang="ru-RU" sz="24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600200"/>
            <a:ext cx="8424936" cy="514116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 комплекс условий по формированию психологически безопасной образовательной среды следует включить: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0000CC"/>
                </a:solidFill>
              </a:rPr>
              <a:t>формирование медиативных навыков </a:t>
            </a:r>
            <a:r>
              <a:rPr lang="ru-RU" dirty="0" smtClean="0"/>
              <a:t>у участников образовательных отношений (как минимум);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0000CC"/>
                </a:solidFill>
              </a:rPr>
              <a:t>деятельность Школьной службы примирения </a:t>
            </a:r>
            <a:r>
              <a:rPr lang="ru-RU" dirty="0" smtClean="0"/>
              <a:t>(как максимум, так как это более высокий уровень реализации </a:t>
            </a:r>
            <a:r>
              <a:rPr lang="ru-RU" dirty="0" err="1" smtClean="0"/>
              <a:t>медиативно</a:t>
            </a:r>
            <a:r>
              <a:rPr lang="ru-RU" dirty="0" smtClean="0"/>
              <a:t>-восстановительных технологий, позволяющих гармонизировать социальные отношения)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5445988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763688" y="764704"/>
            <a:ext cx="7128792" cy="2736304"/>
          </a:xfrm>
        </p:spPr>
        <p:txBody>
          <a:bodyPr/>
          <a:lstStyle/>
          <a:p>
            <a:r>
              <a:rPr lang="ru-RU" sz="3600" dirty="0" smtClean="0">
                <a:latin typeface="+mn-lt"/>
              </a:rPr>
              <a:t>Благодарю за внимание!</a:t>
            </a:r>
            <a:br>
              <a:rPr lang="ru-RU" sz="3600" dirty="0" smtClean="0">
                <a:latin typeface="+mn-lt"/>
              </a:rPr>
            </a:br>
            <a:endParaRPr lang="ru-RU" sz="3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4218052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dirty="0">
                <a:latin typeface="+mn-lt"/>
              </a:rPr>
              <a:t>Психологическая безопасность образовательной среды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628800"/>
            <a:ext cx="7920880" cy="5013176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 smtClean="0"/>
              <a:t>- это состояние защищённости (или процесс, обеспечивающий защиту) от рисков и угроз для сохранения </a:t>
            </a:r>
            <a:r>
              <a:rPr lang="ru-RU" sz="3200" dirty="0"/>
              <a:t>и развития психических функций, </a:t>
            </a:r>
            <a:r>
              <a:rPr lang="ru-RU" sz="3200" dirty="0" smtClean="0"/>
              <a:t>социализации и личностного </a:t>
            </a:r>
            <a:r>
              <a:rPr lang="ru-RU" sz="3200" dirty="0"/>
              <a:t>роста </a:t>
            </a:r>
            <a:r>
              <a:rPr lang="ru-RU" sz="3200" dirty="0" smtClean="0"/>
              <a:t>включенных </a:t>
            </a:r>
            <a:r>
              <a:rPr lang="ru-RU" sz="3200" dirty="0"/>
              <a:t>в неё участников, максимальной реализации их способностей во взаимодействии и неразрывной связи с образовательной средой. </a:t>
            </a:r>
            <a:endParaRPr lang="ru-RU" sz="3200" dirty="0" smtClean="0"/>
          </a:p>
        </p:txBody>
      </p:sp>
    </p:spTree>
    <p:extLst>
      <p:ext uri="{BB962C8B-B14F-4D97-AF65-F5344CB8AC3E}">
        <p14:creationId xmlns:p14="http://schemas.microsoft.com/office/powerpoint/2010/main" xmlns="" val="3791672839"/>
      </p:ext>
    </p:extLst>
  </p:cSld>
  <p:clrMapOvr>
    <a:masterClrMapping/>
  </p:clrMapOvr>
  <p:transition spd="slow"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277813"/>
            <a:ext cx="8532440" cy="1143000"/>
          </a:xfrm>
        </p:spPr>
        <p:txBody>
          <a:bodyPr/>
          <a:lstStyle/>
          <a:p>
            <a:r>
              <a:rPr lang="ru-RU" sz="4000" b="1" dirty="0" smtClean="0">
                <a:latin typeface="+mn-lt"/>
              </a:rPr>
              <a:t>Психологическая безопасность </a:t>
            </a:r>
            <a:endParaRPr lang="ru-RU" sz="40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600200"/>
            <a:ext cx="8388424" cy="5257800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 smtClean="0"/>
              <a:t>- это состояние </a:t>
            </a:r>
            <a:r>
              <a:rPr lang="ru-RU" sz="3200" dirty="0"/>
              <a:t>окружающей среды, свободное от проявлений психологического насилия во взаимодействии, способствующее удовлетворению потребностей в личностно-доверительном общении, создающее </a:t>
            </a:r>
            <a:r>
              <a:rPr lang="ru-RU" sz="3200" dirty="0" err="1"/>
              <a:t>референтную</a:t>
            </a:r>
            <a:r>
              <a:rPr lang="ru-RU" sz="3200" dirty="0"/>
              <a:t> значимость среды и обеспечивающее психологическое здоровье включенных в нее </a:t>
            </a:r>
            <a:r>
              <a:rPr lang="ru-RU" sz="3200" dirty="0" smtClean="0"/>
              <a:t>участников (Баева И.А., 2002, 2017).</a:t>
            </a:r>
          </a:p>
        </p:txBody>
      </p:sp>
    </p:spTree>
    <p:extLst>
      <p:ext uri="{BB962C8B-B14F-4D97-AF65-F5344CB8AC3E}">
        <p14:creationId xmlns:p14="http://schemas.microsoft.com/office/powerpoint/2010/main" xmlns="" val="3007657647"/>
      </p:ext>
    </p:extLst>
  </p:cSld>
  <p:clrMapOvr>
    <a:masterClrMapping/>
  </p:clrMapOvr>
  <p:transition spd="slow"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dirty="0">
                <a:latin typeface="+mn-lt"/>
              </a:rPr>
              <a:t>Безопасная психологическая среда школы </a:t>
            </a:r>
            <a:r>
              <a:rPr lang="ru-RU" sz="3600" b="1" dirty="0" smtClean="0">
                <a:latin typeface="+mn-lt"/>
              </a:rPr>
              <a:t>– это </a:t>
            </a:r>
            <a:endParaRPr lang="ru-RU" sz="36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484784"/>
            <a:ext cx="8532440" cy="5373216"/>
          </a:xfrm>
        </p:spPr>
        <p:txBody>
          <a:bodyPr/>
          <a:lstStyle/>
          <a:p>
            <a:r>
              <a:rPr lang="ru-RU" sz="2000" dirty="0" smtClean="0"/>
              <a:t>среда взаимодействия</a:t>
            </a:r>
            <a:r>
              <a:rPr lang="ru-RU" sz="2000" dirty="0"/>
              <a:t>, свободная от проявления психологического </a:t>
            </a:r>
            <a:r>
              <a:rPr lang="ru-RU" sz="2000" dirty="0" smtClean="0"/>
              <a:t>насилия, </a:t>
            </a:r>
          </a:p>
          <a:p>
            <a:r>
              <a:rPr lang="ru-RU" sz="2000" dirty="0" smtClean="0"/>
              <a:t>имеющая </a:t>
            </a:r>
            <a:r>
              <a:rPr lang="ru-RU" sz="2000" dirty="0" err="1"/>
              <a:t>референтную</a:t>
            </a:r>
            <a:r>
              <a:rPr lang="ru-RU" sz="2000" dirty="0"/>
              <a:t> значимость для включенных в нее субъектов (в </a:t>
            </a:r>
            <a:r>
              <a:rPr lang="ru-RU" sz="2000" dirty="0" smtClean="0"/>
              <a:t>плане положительного </a:t>
            </a:r>
            <a:r>
              <a:rPr lang="ru-RU" sz="2000" dirty="0"/>
              <a:t>отношения к ней</a:t>
            </a:r>
            <a:r>
              <a:rPr lang="ru-RU" sz="2000" dirty="0" smtClean="0"/>
              <a:t>),</a:t>
            </a:r>
          </a:p>
          <a:p>
            <a:r>
              <a:rPr lang="ru-RU" sz="2000" dirty="0" smtClean="0"/>
              <a:t>характеризующаяся преобладанием гуманистической </a:t>
            </a:r>
            <a:r>
              <a:rPr lang="ru-RU" sz="2000" dirty="0" err="1"/>
              <a:t>центрации</a:t>
            </a:r>
            <a:r>
              <a:rPr lang="ru-RU" sz="2000" dirty="0"/>
              <a:t> у участников (т. е. </a:t>
            </a:r>
            <a:r>
              <a:rPr lang="ru-RU" sz="2000" dirty="0" err="1"/>
              <a:t>центрации</a:t>
            </a:r>
            <a:r>
              <a:rPr lang="ru-RU" sz="2000" dirty="0"/>
              <a:t> на </a:t>
            </a:r>
            <a:r>
              <a:rPr lang="ru-RU" sz="2000" dirty="0" smtClean="0"/>
              <a:t>внутренних интересах и ценностях своей личности </a:t>
            </a:r>
            <a:r>
              <a:rPr lang="ru-RU" sz="2000" dirty="0"/>
              <a:t>и </a:t>
            </a:r>
            <a:r>
              <a:rPr lang="ru-RU" sz="2000" dirty="0" smtClean="0"/>
              <a:t>личности </a:t>
            </a:r>
            <a:r>
              <a:rPr lang="ru-RU" sz="2000" dirty="0"/>
              <a:t>других людей) </a:t>
            </a:r>
            <a:endParaRPr lang="ru-RU" sz="2000" dirty="0" smtClean="0"/>
          </a:p>
          <a:p>
            <a:r>
              <a:rPr lang="ru-RU" sz="2000" dirty="0" smtClean="0"/>
              <a:t>и </a:t>
            </a:r>
            <a:r>
              <a:rPr lang="ru-RU" sz="2000" dirty="0"/>
              <a:t>отражающаяся </a:t>
            </a:r>
            <a:r>
              <a:rPr lang="ru-RU" sz="2000" dirty="0" smtClean="0"/>
              <a:t>в эмоционально-личностных </a:t>
            </a:r>
            <a:r>
              <a:rPr lang="ru-RU" sz="2000" dirty="0"/>
              <a:t>и коммуникативных характеристиках </a:t>
            </a:r>
            <a:r>
              <a:rPr lang="ru-RU" sz="2000" dirty="0" smtClean="0"/>
              <a:t>ее субъектов</a:t>
            </a:r>
            <a:r>
              <a:rPr lang="ru-RU" sz="2000" dirty="0"/>
              <a:t>. </a:t>
            </a:r>
            <a:endParaRPr lang="ru-RU" sz="2000" dirty="0" smtClean="0"/>
          </a:p>
          <a:p>
            <a:endParaRPr lang="ru-RU" sz="2000" dirty="0" smtClean="0"/>
          </a:p>
          <a:p>
            <a:r>
              <a:rPr lang="ru-RU" sz="2000" dirty="0" smtClean="0"/>
              <a:t>В </a:t>
            </a:r>
            <a:r>
              <a:rPr lang="ru-RU" sz="2000" dirty="0"/>
              <a:t>этой среде </a:t>
            </a:r>
            <a:r>
              <a:rPr lang="ru-RU" sz="2000" b="1" dirty="0">
                <a:solidFill>
                  <a:srgbClr val="C00000"/>
                </a:solidFill>
              </a:rPr>
              <a:t>вырастает здоровая личность</a:t>
            </a:r>
            <a:r>
              <a:rPr lang="ru-RU" sz="2000" dirty="0"/>
              <a:t>, которая не </a:t>
            </a:r>
            <a:r>
              <a:rPr lang="ru-RU" sz="2000" dirty="0" smtClean="0"/>
              <a:t>принимает решения </a:t>
            </a:r>
            <a:r>
              <a:rPr lang="ru-RU" sz="2000" dirty="0"/>
              <a:t>в ущерб себе и окружающим, т. е. фактически безопасная среда – та</a:t>
            </a:r>
            <a:r>
              <a:rPr lang="ru-RU" sz="2000" dirty="0" smtClean="0"/>
              <a:t>, которая </a:t>
            </a:r>
            <a:r>
              <a:rPr lang="ru-RU" sz="2000" dirty="0"/>
              <a:t>сохраняет, поддерживает и развивает психическое здоровье </a:t>
            </a:r>
            <a:r>
              <a:rPr lang="ru-RU" sz="2000" dirty="0" smtClean="0"/>
              <a:t>и психологическое </a:t>
            </a:r>
            <a:r>
              <a:rPr lang="ru-RU" sz="2000" dirty="0"/>
              <a:t>благополучие ее участников. </a:t>
            </a:r>
          </a:p>
        </p:txBody>
      </p:sp>
    </p:spTree>
    <p:extLst>
      <p:ext uri="{BB962C8B-B14F-4D97-AF65-F5344CB8AC3E}">
        <p14:creationId xmlns:p14="http://schemas.microsoft.com/office/powerpoint/2010/main" xmlns="" val="285956144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7813"/>
            <a:ext cx="8532440" cy="1143000"/>
          </a:xfrm>
        </p:spPr>
        <p:txBody>
          <a:bodyPr/>
          <a:lstStyle/>
          <a:p>
            <a:pPr algn="ctr"/>
            <a:r>
              <a:rPr lang="ru-RU" sz="3200" b="1" dirty="0" smtClean="0">
                <a:latin typeface="+mn-lt"/>
              </a:rPr>
              <a:t>Риски и угрозы психологической безопасности образовательной среды</a:t>
            </a:r>
            <a:endParaRPr lang="ru-RU" sz="32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484784"/>
            <a:ext cx="8856984" cy="5373216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sz="1800" b="1" dirty="0">
                <a:solidFill>
                  <a:srgbClr val="C00000"/>
                </a:solidFill>
              </a:rPr>
              <a:t>могут быть структурированы по 4 направлениям</a:t>
            </a:r>
            <a:r>
              <a:rPr lang="ru-RU" sz="1800" dirty="0"/>
              <a:t>: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u-RU" sz="1800" b="1" dirty="0">
                <a:solidFill>
                  <a:srgbClr val="0000CC"/>
                </a:solidFill>
              </a:rPr>
              <a:t>1) риск получения психологической травмы</a:t>
            </a:r>
            <a:r>
              <a:rPr lang="ru-RU" sz="1800" dirty="0"/>
              <a:t>, в результате которой наносится ущерб позитивному развитию и психическому здоровью, удовлетворению основных потребностей участников взаимодействия; основной источник </a:t>
            </a:r>
            <a:r>
              <a:rPr lang="ru-RU" sz="1800" dirty="0" err="1"/>
              <a:t>психотравмы</a:t>
            </a:r>
            <a:r>
              <a:rPr lang="ru-RU" sz="1800" dirty="0"/>
              <a:t> – психологическое насилие в процессе взаимодействия;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u-RU" sz="1800" b="1" dirty="0">
                <a:solidFill>
                  <a:srgbClr val="0000CC"/>
                </a:solidFill>
              </a:rPr>
              <a:t>2) низкая значимость коллективных </a:t>
            </a:r>
            <a:r>
              <a:rPr lang="ru-RU" sz="1800" dirty="0"/>
              <a:t>целей, мнений и ценностей, характеризующих </a:t>
            </a:r>
            <a:r>
              <a:rPr lang="ru-RU" sz="1800" dirty="0" smtClean="0"/>
              <a:t>ОС </a:t>
            </a:r>
            <a:r>
              <a:rPr lang="ru-RU" sz="1800" dirty="0"/>
              <a:t>и, как следствие, желание ее покинуть или отрицание ее ценностей и норм (</a:t>
            </a:r>
            <a:r>
              <a:rPr lang="ru-RU" sz="1800" b="1" dirty="0">
                <a:solidFill>
                  <a:srgbClr val="0000CC"/>
                </a:solidFill>
              </a:rPr>
              <a:t>непризнание </a:t>
            </a:r>
            <a:r>
              <a:rPr lang="ru-RU" sz="1800" b="1" dirty="0" err="1">
                <a:solidFill>
                  <a:srgbClr val="0000CC"/>
                </a:solidFill>
              </a:rPr>
              <a:t>референтной</a:t>
            </a:r>
            <a:r>
              <a:rPr lang="ru-RU" sz="1800" b="1" dirty="0">
                <a:solidFill>
                  <a:srgbClr val="0000CC"/>
                </a:solidFill>
              </a:rPr>
              <a:t> </a:t>
            </a:r>
            <a:r>
              <a:rPr lang="ru-RU" sz="1800" b="1" dirty="0" smtClean="0">
                <a:solidFill>
                  <a:srgbClr val="0000CC"/>
                </a:solidFill>
              </a:rPr>
              <a:t>значимости </a:t>
            </a:r>
            <a:r>
              <a:rPr lang="ru-RU" sz="1800" dirty="0" smtClean="0"/>
              <a:t>ОС);</a:t>
            </a:r>
            <a:endParaRPr lang="ru-RU" sz="1800" dirty="0"/>
          </a:p>
          <a:p>
            <a:pPr marL="0" indent="0">
              <a:spcBef>
                <a:spcPts val="600"/>
              </a:spcBef>
              <a:buNone/>
            </a:pPr>
            <a:r>
              <a:rPr lang="ru-RU" sz="1800" b="1" dirty="0">
                <a:solidFill>
                  <a:srgbClr val="0000CC"/>
                </a:solidFill>
              </a:rPr>
              <a:t>3) отсутствие у всех </a:t>
            </a:r>
            <a:r>
              <a:rPr lang="ru-RU" sz="1800" b="1" dirty="0" smtClean="0">
                <a:solidFill>
                  <a:srgbClr val="0000CC"/>
                </a:solidFill>
              </a:rPr>
              <a:t>участников ОС </a:t>
            </a:r>
            <a:r>
              <a:rPr lang="ru-RU" sz="1800" b="1" dirty="0">
                <a:solidFill>
                  <a:srgbClr val="0000CC"/>
                </a:solidFill>
              </a:rPr>
              <a:t>удовлетворенности </a:t>
            </a:r>
            <a:r>
              <a:rPr lang="ru-RU" sz="1800" b="1" dirty="0" smtClean="0">
                <a:solidFill>
                  <a:srgbClr val="0000CC"/>
                </a:solidFill>
              </a:rPr>
              <a:t>потребности </a:t>
            </a:r>
            <a:r>
              <a:rPr lang="ru-RU" sz="1800" b="1" dirty="0">
                <a:solidFill>
                  <a:srgbClr val="0000CC"/>
                </a:solidFill>
              </a:rPr>
              <a:t>в личностно-доверительном общении</a:t>
            </a:r>
            <a:r>
              <a:rPr lang="ru-RU" sz="1800" dirty="0"/>
              <a:t>, что проявляется в отсутствии эмоционального комфорта, возможности высказать свою точку зрения, сохранить личное достоинство, обратиться за помощью, невозможность рассчитывать на учёт личных проблем и затруднений, на внимание к просьбам и предложениям, на помощь в </a:t>
            </a:r>
            <a:r>
              <a:rPr lang="ru-RU" sz="1800" dirty="0" smtClean="0"/>
              <a:t>обучении навыкам принятия решений;</a:t>
            </a:r>
            <a:endParaRPr lang="ru-RU" sz="1800" dirty="0"/>
          </a:p>
          <a:p>
            <a:pPr marL="0" indent="0">
              <a:spcBef>
                <a:spcPts val="600"/>
              </a:spcBef>
              <a:buNone/>
            </a:pPr>
            <a:r>
              <a:rPr lang="ru-RU" sz="1800" b="1" dirty="0">
                <a:solidFill>
                  <a:srgbClr val="0000CC"/>
                </a:solidFill>
              </a:rPr>
              <a:t>4) неразвитость системы психологической помощи</a:t>
            </a:r>
            <a:r>
              <a:rPr lang="ru-RU" sz="1800" dirty="0"/>
              <a:t>, в результате чего деятельность службы сопровождения в системе образования оказывается неэффективной </a:t>
            </a:r>
            <a:r>
              <a:rPr lang="ru-RU" sz="1800" dirty="0" smtClean="0"/>
              <a:t>(например, большое </a:t>
            </a:r>
            <a:r>
              <a:rPr lang="ru-RU" sz="1800" dirty="0"/>
              <a:t>количество обучающихся на 1 специалиста службы, дефицит практических навыков у специалистов и др.). </a:t>
            </a:r>
          </a:p>
        </p:txBody>
      </p:sp>
    </p:spTree>
    <p:extLst>
      <p:ext uri="{BB962C8B-B14F-4D97-AF65-F5344CB8AC3E}">
        <p14:creationId xmlns:p14="http://schemas.microsoft.com/office/powerpoint/2010/main" xmlns="" val="4022405211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8072" y="188640"/>
            <a:ext cx="8460432" cy="1143000"/>
          </a:xfrm>
        </p:spPr>
        <p:txBody>
          <a:bodyPr/>
          <a:lstStyle/>
          <a:p>
            <a:pPr algn="ctr"/>
            <a:r>
              <a:rPr lang="ru-RU" sz="3200" b="1" dirty="0" smtClean="0">
                <a:latin typeface="+mn-lt"/>
              </a:rPr>
              <a:t>Показатели психологически безопасной образовательной среды</a:t>
            </a:r>
            <a:endParaRPr lang="ru-RU" sz="32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778595"/>
            <a:ext cx="8229600" cy="4530725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Главные </a:t>
            </a:r>
            <a:r>
              <a:rPr lang="ru-RU" b="1" dirty="0">
                <a:solidFill>
                  <a:srgbClr val="0000CC"/>
                </a:solidFill>
              </a:rPr>
              <a:t>функции</a:t>
            </a:r>
            <a:r>
              <a:rPr lang="ru-RU" dirty="0"/>
              <a:t> психологической безопасности - </a:t>
            </a:r>
            <a:r>
              <a:rPr lang="ru-RU" b="1" dirty="0">
                <a:solidFill>
                  <a:srgbClr val="0000CC"/>
                </a:solidFill>
              </a:rPr>
              <a:t>защитная </a:t>
            </a:r>
            <a:r>
              <a:rPr lang="ru-RU" b="1" dirty="0" smtClean="0">
                <a:solidFill>
                  <a:srgbClr val="0000CC"/>
                </a:solidFill>
              </a:rPr>
              <a:t>и развивающая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Основными </a:t>
            </a:r>
            <a:r>
              <a:rPr lang="ru-RU" b="1" dirty="0">
                <a:solidFill>
                  <a:srgbClr val="C00000"/>
                </a:solidFill>
              </a:rPr>
              <a:t>показателями</a:t>
            </a:r>
            <a:r>
              <a:rPr lang="ru-RU" dirty="0"/>
              <a:t> психологической </a:t>
            </a:r>
            <a:r>
              <a:rPr lang="ru-RU" dirty="0" smtClean="0"/>
              <a:t>безопасности ОС  выступают</a:t>
            </a:r>
            <a:r>
              <a:rPr lang="ru-RU" dirty="0"/>
              <a:t>: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1</a:t>
            </a:r>
            <a:r>
              <a:rPr lang="ru-RU" dirty="0"/>
              <a:t>) отношение к </a:t>
            </a:r>
            <a:r>
              <a:rPr lang="ru-RU" dirty="0" smtClean="0"/>
              <a:t>среде (индикатор </a:t>
            </a:r>
            <a:r>
              <a:rPr lang="ru-RU" dirty="0" err="1" smtClean="0"/>
              <a:t>референтности</a:t>
            </a:r>
            <a:r>
              <a:rPr lang="ru-RU" dirty="0" smtClean="0"/>
              <a:t> среды); </a:t>
            </a:r>
          </a:p>
          <a:p>
            <a:pPr marL="0" indent="0">
              <a:buNone/>
            </a:pPr>
            <a:r>
              <a:rPr lang="ru-RU" dirty="0" smtClean="0"/>
              <a:t>2) удовлетворенность </a:t>
            </a:r>
            <a:r>
              <a:rPr lang="ru-RU" dirty="0"/>
              <a:t>характеристиками среды;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3</a:t>
            </a:r>
            <a:r>
              <a:rPr lang="ru-RU" dirty="0"/>
              <a:t>) защищенность </a:t>
            </a:r>
            <a:r>
              <a:rPr lang="ru-RU" dirty="0" smtClean="0"/>
              <a:t>от психологического </a:t>
            </a:r>
            <a:r>
              <a:rPr lang="ru-RU" dirty="0"/>
              <a:t>насилия.</a:t>
            </a:r>
          </a:p>
        </p:txBody>
      </p:sp>
    </p:spTree>
    <p:extLst>
      <p:ext uri="{BB962C8B-B14F-4D97-AF65-F5344CB8AC3E}">
        <p14:creationId xmlns:p14="http://schemas.microsoft.com/office/powerpoint/2010/main" xmlns="" val="2136723174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7813"/>
            <a:ext cx="8460432" cy="1143000"/>
          </a:xfrm>
        </p:spPr>
        <p:txBody>
          <a:bodyPr/>
          <a:lstStyle/>
          <a:p>
            <a:pPr algn="ctr"/>
            <a:r>
              <a:rPr lang="ru-RU" sz="3200" b="1" dirty="0" smtClean="0">
                <a:latin typeface="+mn-lt"/>
              </a:rPr>
              <a:t>Критерии психологически безопасной образовательной среды</a:t>
            </a:r>
            <a:endParaRPr lang="ru-RU" sz="32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778595"/>
            <a:ext cx="8229600" cy="4530725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Психологически безопасной образовательной средой можно </a:t>
            </a:r>
            <a:r>
              <a:rPr lang="ru-RU" dirty="0" smtClean="0"/>
              <a:t>считать такую</a:t>
            </a:r>
            <a:r>
              <a:rPr lang="ru-RU" dirty="0"/>
              <a:t>, в которой большинство участников имеют </a:t>
            </a:r>
            <a:endParaRPr lang="ru-RU" dirty="0" smtClean="0"/>
          </a:p>
          <a:p>
            <a:pPr marL="0" indent="0">
              <a:buNone/>
            </a:pPr>
            <a:r>
              <a:rPr lang="ru-RU" b="1" dirty="0" smtClean="0">
                <a:solidFill>
                  <a:srgbClr val="0000CC"/>
                </a:solidFill>
              </a:rPr>
              <a:t>- положительное отношение </a:t>
            </a:r>
            <a:r>
              <a:rPr lang="ru-RU" dirty="0" smtClean="0"/>
              <a:t>к </a:t>
            </a:r>
            <a:r>
              <a:rPr lang="ru-RU" dirty="0"/>
              <a:t>ней, </a:t>
            </a:r>
            <a:endParaRPr lang="ru-RU" dirty="0" smtClean="0"/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- высокий </a:t>
            </a:r>
            <a:r>
              <a:rPr lang="ru-RU" b="1" dirty="0">
                <a:solidFill>
                  <a:srgbClr val="C00000"/>
                </a:solidFill>
              </a:rPr>
              <a:t>уровень удовлетворенности характеристиками </a:t>
            </a:r>
            <a:r>
              <a:rPr lang="ru-RU" b="1" dirty="0" smtClean="0">
                <a:solidFill>
                  <a:srgbClr val="C00000"/>
                </a:solidFill>
              </a:rPr>
              <a:t>школьной среды </a:t>
            </a:r>
            <a:r>
              <a:rPr lang="ru-RU" dirty="0"/>
              <a:t>и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- </a:t>
            </a:r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</a:rPr>
              <a:t>защищенности </a:t>
            </a:r>
            <a:r>
              <a:rPr lang="ru-RU" b="1" dirty="0">
                <a:solidFill>
                  <a:schemeClr val="accent5">
                    <a:lumMod val="25000"/>
                  </a:schemeClr>
                </a:solidFill>
              </a:rPr>
              <a:t>от психологического насилия во </a:t>
            </a:r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</a:rPr>
              <a:t>взаимодействии </a:t>
            </a:r>
            <a:r>
              <a:rPr lang="ru-RU" dirty="0" smtClean="0"/>
              <a:t>(</a:t>
            </a:r>
            <a:r>
              <a:rPr lang="ru-RU" dirty="0"/>
              <a:t>И.А. Баева).</a:t>
            </a:r>
          </a:p>
        </p:txBody>
      </p:sp>
    </p:spTree>
    <p:extLst>
      <p:ext uri="{BB962C8B-B14F-4D97-AF65-F5344CB8AC3E}">
        <p14:creationId xmlns:p14="http://schemas.microsoft.com/office/powerpoint/2010/main" xmlns="" val="3330894109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7813"/>
            <a:ext cx="8460432" cy="1143000"/>
          </a:xfrm>
        </p:spPr>
        <p:txBody>
          <a:bodyPr/>
          <a:lstStyle/>
          <a:p>
            <a:pPr algn="ctr"/>
            <a:r>
              <a:rPr lang="ru-RU" sz="2800" b="1" dirty="0" smtClean="0">
                <a:latin typeface="+mn-lt"/>
              </a:rPr>
              <a:t>Проблема оценки образовательной среды</a:t>
            </a:r>
            <a:endParaRPr lang="ru-RU" sz="28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600200"/>
            <a:ext cx="8352928" cy="5257800"/>
          </a:xfrm>
        </p:spPr>
        <p:txBody>
          <a:bodyPr/>
          <a:lstStyle/>
          <a:p>
            <a:r>
              <a:rPr lang="ru-RU" dirty="0"/>
              <a:t>Оценка образовательной среды осуществляется диагностическими </a:t>
            </a:r>
            <a:r>
              <a:rPr lang="ru-RU" dirty="0" smtClean="0"/>
              <a:t>и экспертными </a:t>
            </a:r>
            <a:r>
              <a:rPr lang="ru-RU" dirty="0"/>
              <a:t>методами. </a:t>
            </a:r>
            <a:endParaRPr lang="ru-RU" dirty="0" smtClean="0"/>
          </a:p>
          <a:p>
            <a:r>
              <a:rPr lang="ru-RU" b="1" dirty="0" smtClean="0">
                <a:solidFill>
                  <a:srgbClr val="0000CC"/>
                </a:solidFill>
              </a:rPr>
              <a:t>Диагностический </a:t>
            </a:r>
            <a:r>
              <a:rPr lang="ru-RU" b="1" dirty="0">
                <a:solidFill>
                  <a:srgbClr val="0000CC"/>
                </a:solidFill>
              </a:rPr>
              <a:t>метод </a:t>
            </a:r>
            <a:r>
              <a:rPr lang="ru-RU" dirty="0"/>
              <a:t>состоит из </a:t>
            </a:r>
            <a:r>
              <a:rPr lang="ru-RU" dirty="0" smtClean="0"/>
              <a:t>пакета диагностических </a:t>
            </a:r>
            <a:r>
              <a:rPr lang="ru-RU" dirty="0"/>
              <a:t>методик, адресованный отдельным участникам.</a:t>
            </a:r>
          </a:p>
          <a:p>
            <a:r>
              <a:rPr lang="ru-RU" b="1" dirty="0">
                <a:solidFill>
                  <a:srgbClr val="0000CC"/>
                </a:solidFill>
              </a:rPr>
              <a:t>Экспертный</a:t>
            </a:r>
            <a:r>
              <a:rPr lang="ru-RU" dirty="0"/>
              <a:t> включает в себя набор оценочных суждений </a:t>
            </a:r>
            <a:r>
              <a:rPr lang="ru-RU" dirty="0" smtClean="0"/>
              <a:t>как самими участниками </a:t>
            </a:r>
            <a:r>
              <a:rPr lang="ru-RU" dirty="0"/>
              <a:t>учебно-воспитательного </a:t>
            </a:r>
            <a:r>
              <a:rPr lang="ru-RU" dirty="0" smtClean="0"/>
              <a:t>процесса, так и </a:t>
            </a:r>
            <a:r>
              <a:rPr lang="ru-RU" dirty="0"/>
              <a:t>независимыми </a:t>
            </a:r>
            <a:r>
              <a:rPr lang="ru-RU" dirty="0" smtClean="0"/>
              <a:t>экспертами.</a:t>
            </a:r>
          </a:p>
        </p:txBody>
      </p:sp>
    </p:spTree>
    <p:extLst>
      <p:ext uri="{BB962C8B-B14F-4D97-AF65-F5344CB8AC3E}">
        <p14:creationId xmlns:p14="http://schemas.microsoft.com/office/powerpoint/2010/main" xmlns="" val="101086166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836712"/>
            <a:ext cx="7056784" cy="2592288"/>
          </a:xfrm>
        </p:spPr>
        <p:txBody>
          <a:bodyPr/>
          <a:lstStyle/>
          <a:p>
            <a:r>
              <a:rPr lang="ru-RU" sz="2400" b="1" dirty="0" smtClean="0">
                <a:latin typeface="+mn-lt"/>
              </a:rPr>
              <a:t>Методика «Психологическая безопасность образовательной среды» (</a:t>
            </a:r>
            <a:r>
              <a:rPr lang="ru-RU" sz="2400" b="1" dirty="0" err="1" smtClean="0">
                <a:latin typeface="+mn-lt"/>
              </a:rPr>
              <a:t>И.А.Баева</a:t>
            </a:r>
            <a:r>
              <a:rPr lang="ru-RU" sz="2400" b="1" dirty="0" smtClean="0">
                <a:latin typeface="+mn-lt"/>
              </a:rPr>
              <a:t>) позволяет оценить основные показатели и определить актуальные направления формирования психологической безопасности образовательной среды. </a:t>
            </a:r>
            <a:endParaRPr lang="ru-RU" sz="2400" b="1" dirty="0">
              <a:latin typeface="+mn-lt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043608" y="3717032"/>
            <a:ext cx="7704856" cy="2088232"/>
          </a:xfrm>
        </p:spPr>
        <p:txBody>
          <a:bodyPr/>
          <a:lstStyle/>
          <a:p>
            <a:pPr algn="l"/>
            <a:r>
              <a:rPr lang="ru-RU" sz="2400" b="1" dirty="0" smtClean="0"/>
              <a:t>Смысл</a:t>
            </a:r>
            <a:r>
              <a:rPr lang="ru-RU" sz="2400" dirty="0" smtClean="0"/>
              <a:t>: по итогам оценки психологической безопасности ОС разрабатываются рекомендации по её обеспечению (минимум уточняющей психодиагностической работы, комплекс мероприятий, план)</a:t>
            </a:r>
            <a:r>
              <a:rPr lang="ru-RU" dirty="0" smtClean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30970020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ои">
  <a:themeElements>
    <a:clrScheme name="Слои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Слои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лои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836</Words>
  <Application>Microsoft Office PowerPoint</Application>
  <PresentationFormat>Экран (4:3)</PresentationFormat>
  <Paragraphs>57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Слои</vt:lpstr>
      <vt:lpstr>Психологическая безопасность образовательной среды:  понятие, риски и угрозы,  критерии безопасности,  способы диагностики</vt:lpstr>
      <vt:lpstr>Психологическая безопасность образовательной среды</vt:lpstr>
      <vt:lpstr>Психологическая безопасность </vt:lpstr>
      <vt:lpstr>Безопасная психологическая среда школы – это </vt:lpstr>
      <vt:lpstr>Риски и угрозы психологической безопасности образовательной среды</vt:lpstr>
      <vt:lpstr>Показатели психологически безопасной образовательной среды</vt:lpstr>
      <vt:lpstr>Критерии психологически безопасной образовательной среды</vt:lpstr>
      <vt:lpstr>Проблема оценки образовательной среды</vt:lpstr>
      <vt:lpstr>Методика «Психологическая безопасность образовательной среды» (И.А.Баева) позволяет оценить основные показатели и определить актуальные направления формирования психологической безопасности образовательной среды. </vt:lpstr>
      <vt:lpstr>Основные принципы формирования психологически комфортной и безопасной образовательной среды</vt:lpstr>
      <vt:lpstr>Основные задачи формирования психологически комфортной и безопасной образовательной среды </vt:lpstr>
      <vt:lpstr>Основные задачи формирования психологически комфортной и безопасной образовательной среды </vt:lpstr>
      <vt:lpstr>Благодарю за внимание!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Irina Gaber</dc:creator>
  <cp:lastModifiedBy>Admin</cp:lastModifiedBy>
  <cp:revision>35</cp:revision>
  <cp:lastPrinted>2018-03-27T04:28:34Z</cp:lastPrinted>
  <dcterms:created xsi:type="dcterms:W3CDTF">2018-03-22T18:23:20Z</dcterms:created>
  <dcterms:modified xsi:type="dcterms:W3CDTF">2019-01-21T14:03:31Z</dcterms:modified>
</cp:coreProperties>
</file>