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0" r:id="rId4"/>
    <p:sldId id="273" r:id="rId5"/>
    <p:sldId id="274" r:id="rId6"/>
    <p:sldId id="275" r:id="rId7"/>
    <p:sldId id="259" r:id="rId8"/>
    <p:sldId id="268" r:id="rId9"/>
    <p:sldId id="27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8" autoAdjust="0"/>
    <p:restoredTop sz="94660"/>
  </p:normalViewPr>
  <p:slideViewPr>
    <p:cSldViewPr>
      <p:cViewPr>
        <p:scale>
          <a:sx n="76" d="100"/>
          <a:sy n="76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EFA25-3355-4F90-A283-C30CAA99FB1C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AA2D2-F038-4DC4-A385-5DD16ADB2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6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8AA2D2-F038-4DC4-A385-5DD16ADB29D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31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0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4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59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4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2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60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84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2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93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8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9DEA-7837-49F5-A5A6-358F7DD172D8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C51F8-6D42-4DB0-9C71-6FBBC126CD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6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95CFF8-4B51-439D-B050-2C449DF6F9F3}"/>
              </a:ext>
            </a:extLst>
          </p:cNvPr>
          <p:cNvPicPr/>
          <p:nvPr/>
        </p:nvPicPr>
        <p:blipFill rotWithShape="1">
          <a:blip r:embed="rId2" cstate="print"/>
          <a:srcRect l="6919" t="40659" r="12150" b="40879"/>
          <a:stretch/>
        </p:blipFill>
        <p:spPr bwMode="auto">
          <a:xfrm>
            <a:off x="1295636" y="69242"/>
            <a:ext cx="6768752" cy="7647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2" cstate="print"/>
          <a:srcRect l="7041" t="21759" r="82456" b="62197"/>
          <a:stretch/>
        </p:blipFill>
        <p:spPr bwMode="auto">
          <a:xfrm>
            <a:off x="0" y="0"/>
            <a:ext cx="928662" cy="857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6800" y="848915"/>
            <a:ext cx="6912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МИНОБРНАУКИ РОССИИ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ФГАОУ «Южный федеральный университет»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Академия психологии и педагогики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Кафедра психологии развития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6128678"/>
            <a:ext cx="50765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Ростов-на-Дону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E9F53EE-63DD-449F-8D3C-A6B4746B1A5E}"/>
              </a:ext>
            </a:extLst>
          </p:cNvPr>
          <p:cNvSpPr/>
          <p:nvPr/>
        </p:nvSpPr>
        <p:spPr>
          <a:xfrm>
            <a:off x="3444607" y="3857628"/>
            <a:ext cx="5413673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магистранты 1 года обучения по направлению 44.04.02 Практическая психология образования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Иванова Анна </a:t>
            </a:r>
          </a:p>
          <a:p>
            <a:pPr algn="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Крицкая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Дарья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857496"/>
            <a:ext cx="8678198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Социально-психологическая адаптация первоклассников к школьному обучению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389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E9F53EE-63DD-449F-8D3C-A6B4746B1A5E}"/>
              </a:ext>
            </a:extLst>
          </p:cNvPr>
          <p:cNvSpPr/>
          <p:nvPr/>
        </p:nvSpPr>
        <p:spPr>
          <a:xfrm>
            <a:off x="254572" y="2636912"/>
            <a:ext cx="8643998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05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2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874C1C7-0B7A-4AE6-9160-C63D2D9145D6}"/>
              </a:ext>
            </a:extLst>
          </p:cNvPr>
          <p:cNvSpPr txBox="1"/>
          <p:nvPr/>
        </p:nvSpPr>
        <p:spPr>
          <a:xfrm>
            <a:off x="785786" y="214290"/>
            <a:ext cx="78815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первоклассников к школьному обучению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5323" y="1239006"/>
            <a:ext cx="8412041" cy="1708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понимается как приспособление ребенка к новой системе социальных условий, новым отношениям, требованиям, видам деятельности, режиму жизнедеятельности, т.е. она имеет несколько аспектов (социальный, психологический, учебный и т.п.) и поэтому ее нужно рассматривать с разных сторон.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12264"/>
            <a:ext cx="4844865" cy="262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86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3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208055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Т.В.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Дорожевец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предлагает трехкомпонентную модель приспособления ребенка к условиям школьного обучения.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93050"/>
            <a:ext cx="8479196" cy="4212214"/>
          </a:xfrm>
          <a:prstGeom prst="rect">
            <a:avLst/>
          </a:prstGeom>
          <a:gradFill>
            <a:gsLst>
              <a:gs pos="49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5081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196752"/>
            <a:ext cx="7992888" cy="224676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успешность обучения; успеваемость, овладение навыками, умениями и знаниями по основным предметам, отношение к труду: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положение в структуре межличностных отношений: статус, эмоциональное самочувствие, общительность;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общественная активность: участие в общественно-полезной деятельности, самостоятельность, инициативность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8771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Я.Л. </a:t>
            </a:r>
            <a:r>
              <a:rPr lang="ru-RU" b="1" dirty="0" err="1"/>
              <a:t>Коломинский</a:t>
            </a:r>
            <a:r>
              <a:rPr lang="ru-RU" b="1" dirty="0"/>
              <a:t> и Е.А. Панько выделяют следующие </a:t>
            </a:r>
            <a:r>
              <a:rPr lang="ru-RU" b="1" dirty="0" smtClean="0"/>
              <a:t>критерии </a:t>
            </a:r>
            <a:r>
              <a:rPr lang="ru-RU" b="1" dirty="0"/>
              <a:t>уровня адаптации у шестилетних учащихся: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5133143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3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3219" y="285728"/>
            <a:ext cx="6144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адаптации детей к школе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10" y="1239835"/>
            <a:ext cx="8772525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3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5762" y="908720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Некоторая часть первоклассников испытывает трудности, прежде всего в налаживании взаимоотношений с учителем и одноклассниками, что нередко сопровождается низким уровнем овладения школьной программой. В выражении их лиц виден эмоциональный дискомфорт: печаль, тревога, напряженность типичны для них .</a:t>
            </a:r>
          </a:p>
          <a:p>
            <a:r>
              <a:rPr lang="ru-RU" sz="2400" dirty="0"/>
              <a:t>Отсутствие адаптации у определенной части школьников связано с поведенческими проблемами – низкое усвоение школьных норм поведения.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065" y="4722122"/>
            <a:ext cx="20002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3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2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4480" y="348392"/>
            <a:ext cx="6444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адаптации ребенка к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39767" y="1412776"/>
            <a:ext cx="5994141" cy="584775"/>
          </a:xfrm>
          <a:prstGeom prst="rect">
            <a:avLst/>
          </a:prstGeom>
          <a:gradFill>
            <a:gsLst>
              <a:gs pos="49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 algn="ctr"/>
            <a:r>
              <a:rPr lang="ru-RU" sz="3200" dirty="0" smtClean="0"/>
              <a:t>Первый </a:t>
            </a:r>
            <a:r>
              <a:rPr lang="ru-RU" sz="3200" dirty="0"/>
              <a:t>этап – ориентировочный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95744" y="2204864"/>
            <a:ext cx="5882188" cy="1077218"/>
          </a:xfrm>
          <a:prstGeom prst="rect">
            <a:avLst/>
          </a:prstGeom>
          <a:gradFill>
            <a:gsLst>
              <a:gs pos="49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Второй </a:t>
            </a:r>
            <a:r>
              <a:rPr lang="ru-RU" sz="3200" dirty="0"/>
              <a:t>этап – неустойчивое приспособление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47671" y="3429000"/>
            <a:ext cx="7178332" cy="1077218"/>
          </a:xfrm>
          <a:prstGeom prst="rect">
            <a:avLst/>
          </a:prstGeom>
          <a:gradFill>
            <a:gsLst>
              <a:gs pos="49000">
                <a:schemeClr val="accent1">
                  <a:tint val="66000"/>
                  <a:satMod val="160000"/>
                </a:schemeClr>
              </a:gs>
              <a:gs pos="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Третий </a:t>
            </a:r>
            <a:r>
              <a:rPr lang="ru-RU" sz="3200" dirty="0"/>
              <a:t>этап – период относительно устойчивого приспособления</a:t>
            </a:r>
          </a:p>
        </p:txBody>
      </p:sp>
    </p:spTree>
    <p:extLst>
      <p:ext uri="{BB962C8B-B14F-4D97-AF65-F5344CB8AC3E}">
        <p14:creationId xmlns:p14="http://schemas.microsoft.com/office/powerpoint/2010/main" val="1746015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2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33416" y="276709"/>
            <a:ext cx="6893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адаптации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142984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исследований Я.Л.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Коломинского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Е.А. Панько позитивную роль в адаптации к школе играют следующие факторы: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07097" y="1997839"/>
            <a:ext cx="7453335" cy="2031325"/>
          </a:xfrm>
          <a:prstGeom prst="rect">
            <a:avLst/>
          </a:prstGeom>
          <a:gradFill>
            <a:gsLst>
              <a:gs pos="49000">
                <a:schemeClr val="accent1">
                  <a:tint val="66000"/>
                  <a:satMod val="160000"/>
                </a:schemeClr>
              </a:gs>
              <a:gs pos="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ru-RU" dirty="0"/>
              <a:t>–благоприятная семейная микросреда, для которой характерно отсутствие конфликтных ситуаций;</a:t>
            </a:r>
          </a:p>
          <a:p>
            <a:r>
              <a:rPr lang="ru-RU" dirty="0"/>
              <a:t>–правильные методы воспитания в семье;</a:t>
            </a:r>
          </a:p>
          <a:p>
            <a:r>
              <a:rPr lang="ru-RU" dirty="0"/>
              <a:t>–полноценное общение с ребенком, заинтересованность в подготовке ребенка к школе;</a:t>
            </a:r>
          </a:p>
          <a:p>
            <a:r>
              <a:rPr lang="ru-RU" dirty="0"/>
              <a:t>–тесный контакт родителей с учителем;</a:t>
            </a:r>
          </a:p>
          <a:p>
            <a:r>
              <a:rPr lang="ru-RU" dirty="0"/>
              <a:t>–выполнение ребенком требований школьного режима.</a:t>
            </a:r>
          </a:p>
        </p:txBody>
      </p:sp>
    </p:spTree>
    <p:extLst>
      <p:ext uri="{BB962C8B-B14F-4D97-AF65-F5344CB8AC3E}">
        <p14:creationId xmlns:p14="http://schemas.microsoft.com/office/powerpoint/2010/main" val="651754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582341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Список использованной литературы.</a:t>
            </a:r>
          </a:p>
          <a:p>
            <a:pPr marL="342900" indent="-342900">
              <a:buAutoNum type="arabicPeriod"/>
            </a:pPr>
            <a:r>
              <a:rPr lang="ru-RU" dirty="0" smtClean="0"/>
              <a:t>Александровская </a:t>
            </a:r>
            <a:r>
              <a:rPr lang="ru-RU" dirty="0"/>
              <a:t>Э.М. </a:t>
            </a:r>
            <a:r>
              <a:rPr lang="ru-RU" dirty="0" smtClean="0"/>
              <a:t>Социально-психологические </a:t>
            </a:r>
            <a:r>
              <a:rPr lang="ru-RU" dirty="0"/>
              <a:t>критерии адаптации к школе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 err="1" smtClean="0"/>
              <a:t>Дорожевец</a:t>
            </a:r>
            <a:r>
              <a:rPr lang="ru-RU" dirty="0" smtClean="0"/>
              <a:t> </a:t>
            </a:r>
            <a:r>
              <a:rPr lang="ru-RU" dirty="0"/>
              <a:t>Т.В. Психологические особенности школьной адаптации </a:t>
            </a:r>
            <a:r>
              <a:rPr lang="ru-RU" dirty="0" smtClean="0"/>
              <a:t>       воспитанников </a:t>
            </a:r>
            <a:r>
              <a:rPr lang="ru-RU" dirty="0"/>
              <a:t>детского </a:t>
            </a:r>
            <a:r>
              <a:rPr lang="ru-RU" dirty="0" smtClean="0"/>
              <a:t>сада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err="1"/>
              <a:t>Коломинский</a:t>
            </a:r>
            <a:r>
              <a:rPr lang="ru-RU" dirty="0"/>
              <a:t> Я.Л., Панько Е.А. Учителю о </a:t>
            </a:r>
            <a:r>
              <a:rPr lang="ru-RU" dirty="0" smtClean="0"/>
              <a:t>психологии </a:t>
            </a:r>
            <a:r>
              <a:rPr lang="ru-RU" dirty="0"/>
              <a:t>детей шестилетнего возраста.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4</a:t>
            </a:r>
            <a:r>
              <a:rPr lang="ru-RU" dirty="0"/>
              <a:t>. Костяк Т.В. Психологическая адаптация </a:t>
            </a:r>
            <a:r>
              <a:rPr lang="ru-RU" dirty="0" smtClean="0"/>
              <a:t>первоклассников</a:t>
            </a:r>
            <a:r>
              <a:rPr lang="ru-RU" dirty="0"/>
              <a:t>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133B309-8B4C-4550-A84C-021D3EEC1887}"/>
              </a:ext>
            </a:extLst>
          </p:cNvPr>
          <p:cNvPicPr/>
          <p:nvPr/>
        </p:nvPicPr>
        <p:blipFill rotWithShape="1">
          <a:blip r:embed="rId2" cstate="print"/>
          <a:srcRect l="7041" t="21759" r="82456" b="62197"/>
          <a:stretch/>
        </p:blipFill>
        <p:spPr bwMode="auto">
          <a:xfrm>
            <a:off x="107504" y="100435"/>
            <a:ext cx="899593" cy="7384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16202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</TotalTime>
  <Words>376</Words>
  <Application>Microsoft Office PowerPoint</Application>
  <PresentationFormat>Экран (4:3)</PresentationFormat>
  <Paragraphs>39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152</cp:revision>
  <dcterms:created xsi:type="dcterms:W3CDTF">2020-05-31T20:16:13Z</dcterms:created>
  <dcterms:modified xsi:type="dcterms:W3CDTF">2020-10-23T06:07:50Z</dcterms:modified>
</cp:coreProperties>
</file>