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3"/>
  </p:notesMasterIdLst>
  <p:sldIdLst>
    <p:sldId id="256" r:id="rId2"/>
    <p:sldId id="257" r:id="rId3"/>
    <p:sldId id="258" r:id="rId4"/>
    <p:sldId id="262" r:id="rId5"/>
    <p:sldId id="261" r:id="rId6"/>
    <p:sldId id="263" r:id="rId7"/>
    <p:sldId id="260" r:id="rId8"/>
    <p:sldId id="259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CE21EA-7D76-47E3-8BF0-2570450622FC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870AD0-06B5-4917-880E-96272957D3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906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70AD0-06B5-4917-880E-96272957D3CE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6104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A6138D1-74DA-45B7-8442-617947E4F051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B012AD2-4E43-463C-A223-1500671D5C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6138D1-74DA-45B7-8442-617947E4F051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012AD2-4E43-463C-A223-1500671D5C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6138D1-74DA-45B7-8442-617947E4F051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012AD2-4E43-463C-A223-1500671D5C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6138D1-74DA-45B7-8442-617947E4F051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012AD2-4E43-463C-A223-1500671D5C7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6138D1-74DA-45B7-8442-617947E4F051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012AD2-4E43-463C-A223-1500671D5C7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6138D1-74DA-45B7-8442-617947E4F051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012AD2-4E43-463C-A223-1500671D5C7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6138D1-74DA-45B7-8442-617947E4F051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012AD2-4E43-463C-A223-1500671D5C7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6138D1-74DA-45B7-8442-617947E4F051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012AD2-4E43-463C-A223-1500671D5C7C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6138D1-74DA-45B7-8442-617947E4F051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012AD2-4E43-463C-A223-1500671D5C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A6138D1-74DA-45B7-8442-617947E4F051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012AD2-4E43-463C-A223-1500671D5C7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A6138D1-74DA-45B7-8442-617947E4F051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B012AD2-4E43-463C-A223-1500671D5C7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A6138D1-74DA-45B7-8442-617947E4F051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B012AD2-4E43-463C-A223-1500671D5C7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Технология приготовления первых блюд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938732" y="11108291"/>
            <a:ext cx="1347960" cy="28812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endParaRPr lang="ru-RU" dirty="0"/>
          </a:p>
        </p:txBody>
      </p:sp>
      <p:pic>
        <p:nvPicPr>
          <p:cNvPr id="1026" name="Picture 2" descr="https://vsarov.ru/wp-content/uploads/2019/04/imag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437112"/>
            <a:ext cx="3213076" cy="21420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028" name="Picture 4" descr="https://avatars.mds.yandex.net/get-zen_doc/1246934/pub_5cf8cf769bfcfa00b1cda3dc_5cf8cfe8e77f2e00b01cc47f/scale_120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9995" y="4356010"/>
            <a:ext cx="3478205" cy="222315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756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72000"/>
          </a:xfrm>
        </p:spPr>
        <p:txBody>
          <a:bodyPr>
            <a:noAutofit/>
          </a:bodyPr>
          <a:lstStyle/>
          <a:p>
            <a:pPr marL="578358" indent="-514350">
              <a:buAutoNum type="arabicPeriod"/>
            </a:pPr>
            <a:r>
              <a:rPr lang="ru-RU" sz="2400" dirty="0" smtClean="0"/>
              <a:t>Жидкий навар из мяса, рыбы или овощей</a:t>
            </a:r>
          </a:p>
          <a:p>
            <a:pPr marL="578358" indent="-514350">
              <a:buAutoNum type="arabicPeriod"/>
            </a:pPr>
            <a:endParaRPr lang="ru-RU" sz="2400" dirty="0" smtClean="0"/>
          </a:p>
          <a:p>
            <a:pPr marL="578358" indent="-514350">
              <a:buAutoNum type="arabicPeriod"/>
            </a:pPr>
            <a:r>
              <a:rPr lang="ru-RU" sz="2400" dirty="0" smtClean="0"/>
              <a:t>Суп из овощей, макаронных изделий или бобовых на бульоне или отваре</a:t>
            </a:r>
          </a:p>
          <a:p>
            <a:pPr marL="578358" indent="-514350">
              <a:buAutoNum type="arabicPeriod"/>
            </a:pPr>
            <a:endParaRPr lang="ru-RU" sz="2400" dirty="0" smtClean="0"/>
          </a:p>
          <a:p>
            <a:pPr marL="578358" indent="-514350">
              <a:buAutoNum type="arabicPeriod"/>
            </a:pPr>
            <a:r>
              <a:rPr lang="ru-RU" sz="2400" dirty="0" smtClean="0"/>
              <a:t>Суп, имеющий однородную консистенцию</a:t>
            </a:r>
          </a:p>
          <a:p>
            <a:pPr marL="578358" indent="-514350">
              <a:buAutoNum type="arabicPeriod"/>
            </a:pPr>
            <a:endParaRPr lang="ru-RU" sz="2400" dirty="0" smtClean="0"/>
          </a:p>
          <a:p>
            <a:pPr marL="578358" indent="-514350">
              <a:buAutoNum type="arabicPeriod"/>
            </a:pPr>
            <a:r>
              <a:rPr lang="ru-RU" sz="2400" dirty="0" smtClean="0"/>
              <a:t>Супы на основе отваров из фруктов и ягод</a:t>
            </a:r>
          </a:p>
          <a:p>
            <a:pPr marL="578358" indent="-514350">
              <a:buAutoNum type="arabicPeriod"/>
            </a:pPr>
            <a:endParaRPr lang="ru-RU" sz="2400" dirty="0" smtClean="0"/>
          </a:p>
          <a:p>
            <a:pPr marL="578358" indent="-514350">
              <a:buAutoNum type="arabicPeriod"/>
            </a:pPr>
            <a:r>
              <a:rPr lang="ru-RU" sz="2400" dirty="0" smtClean="0"/>
              <a:t>Обобщённое название супов, хорошо освежающих в жару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2"/>
                </a:solidFill>
              </a:rPr>
              <a:t>Задание 3: </a:t>
            </a:r>
            <a:r>
              <a:rPr lang="ru-RU" sz="3200" dirty="0" smtClean="0">
                <a:solidFill>
                  <a:schemeClr val="accent2"/>
                </a:solidFill>
              </a:rPr>
              <a:t/>
            </a:r>
            <a:br>
              <a:rPr lang="ru-RU" sz="3200" dirty="0" smtClean="0">
                <a:solidFill>
                  <a:schemeClr val="accent2"/>
                </a:solidFill>
              </a:rPr>
            </a:br>
            <a:r>
              <a:rPr lang="ru-RU" sz="3200" dirty="0" smtClean="0">
                <a:solidFill>
                  <a:schemeClr val="accent2"/>
                </a:solidFill>
              </a:rPr>
              <a:t>Проверь себя. Впиши в клетки слова-ответы (в тетради)</a:t>
            </a:r>
            <a:endParaRPr lang="ru-RU" sz="3200" dirty="0">
              <a:solidFill>
                <a:schemeClr val="accent2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3246864"/>
              </p:ext>
            </p:extLst>
          </p:nvPr>
        </p:nvGraphicFramePr>
        <p:xfrm>
          <a:off x="6196563" y="2090763"/>
          <a:ext cx="2148840" cy="4206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9090"/>
                <a:gridCol w="361950"/>
                <a:gridCol w="361950"/>
                <a:gridCol w="361950"/>
                <a:gridCol w="361950"/>
                <a:gridCol w="36195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4809476"/>
              </p:ext>
            </p:extLst>
          </p:nvPr>
        </p:nvGraphicFramePr>
        <p:xfrm>
          <a:off x="4716016" y="3284984"/>
          <a:ext cx="3821430" cy="4206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9090"/>
                <a:gridCol w="339090"/>
                <a:gridCol w="339090"/>
                <a:gridCol w="339090"/>
                <a:gridCol w="339090"/>
                <a:gridCol w="339090"/>
                <a:gridCol w="339090"/>
                <a:gridCol w="361950"/>
                <a:gridCol w="361950"/>
                <a:gridCol w="361950"/>
                <a:gridCol w="36195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7916488"/>
              </p:ext>
            </p:extLst>
          </p:nvPr>
        </p:nvGraphicFramePr>
        <p:xfrm>
          <a:off x="5724128" y="6021288"/>
          <a:ext cx="2735580" cy="4206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9090"/>
                <a:gridCol w="339090"/>
                <a:gridCol w="339090"/>
                <a:gridCol w="339090"/>
                <a:gridCol w="339090"/>
                <a:gridCol w="339090"/>
                <a:gridCol w="339090"/>
                <a:gridCol w="36195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931681"/>
              </p:ext>
            </p:extLst>
          </p:nvPr>
        </p:nvGraphicFramePr>
        <p:xfrm>
          <a:off x="6084168" y="5013176"/>
          <a:ext cx="2373630" cy="4206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9090"/>
                <a:gridCol w="339090"/>
                <a:gridCol w="339090"/>
                <a:gridCol w="339090"/>
                <a:gridCol w="339090"/>
                <a:gridCol w="339090"/>
                <a:gridCol w="33909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0409945"/>
              </p:ext>
            </p:extLst>
          </p:nvPr>
        </p:nvGraphicFramePr>
        <p:xfrm>
          <a:off x="7020272" y="4149080"/>
          <a:ext cx="1356360" cy="4206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9090"/>
                <a:gridCol w="339090"/>
                <a:gridCol w="339090"/>
                <a:gridCol w="33909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8686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Ребята, все эти задания сфотографируйте и пришлите мне в </a:t>
            </a:r>
            <a:r>
              <a:rPr lang="en-US" dirty="0" err="1" smtClean="0"/>
              <a:t>watsapp</a:t>
            </a:r>
            <a:r>
              <a:rPr lang="ru-RU" dirty="0" smtClean="0"/>
              <a:t> </a:t>
            </a:r>
            <a:r>
              <a:rPr lang="ru-RU" smtClean="0"/>
              <a:t>на </a:t>
            </a:r>
            <a:r>
              <a:rPr lang="ru-RU" smtClean="0"/>
              <a:t>мой номер</a:t>
            </a:r>
            <a:r>
              <a:rPr lang="ru-RU" dirty="0" smtClean="0"/>
              <a:t>. </a:t>
            </a:r>
            <a:r>
              <a:rPr lang="ru-RU" dirty="0" smtClean="0"/>
              <a:t>Я выставлю отметки в электронный журнал. Срок: до 16 апреля!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5229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39552" y="2453859"/>
            <a:ext cx="3168352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Жидкая (основа)</a:t>
            </a:r>
            <a:endParaRPr lang="ru-RU" sz="24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76056" y="2453859"/>
            <a:ext cx="3168352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Плотная (гарнир)</a:t>
            </a:r>
            <a:endParaRPr lang="ru-RU" sz="24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843808" y="764704"/>
            <a:ext cx="3168352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/>
              <a:t>СУП</a:t>
            </a:r>
            <a:endParaRPr lang="ru-RU" sz="6600" b="1" dirty="0"/>
          </a:p>
        </p:txBody>
      </p:sp>
      <p:cxnSp>
        <p:nvCxnSpPr>
          <p:cNvPr id="11" name="Прямая со стрелкой 10"/>
          <p:cNvCxnSpPr>
            <a:endCxn id="4" idx="0"/>
          </p:cNvCxnSpPr>
          <p:nvPr/>
        </p:nvCxnSpPr>
        <p:spPr>
          <a:xfrm flipH="1">
            <a:off x="2123728" y="1772816"/>
            <a:ext cx="1368152" cy="6810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endCxn id="5" idx="0"/>
          </p:cNvCxnSpPr>
          <p:nvPr/>
        </p:nvCxnSpPr>
        <p:spPr>
          <a:xfrm>
            <a:off x="5220072" y="1772816"/>
            <a:ext cx="1440160" cy="6810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Скругленный прямоугольник 13"/>
          <p:cNvSpPr/>
          <p:nvPr/>
        </p:nvSpPr>
        <p:spPr>
          <a:xfrm>
            <a:off x="539552" y="4293096"/>
            <a:ext cx="3168352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Бульон, молоко, молочные напитки, отвары из круп, овощей и фруктов, квас</a:t>
            </a:r>
            <a:endParaRPr lang="ru-RU" b="1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076056" y="4293096"/>
            <a:ext cx="3168352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Овощи, грибы, крупы, бобовые и макаронные изделия, рыба, мясо, птица и </a:t>
            </a:r>
            <a:r>
              <a:rPr lang="ru-RU" b="1" dirty="0" err="1" smtClean="0"/>
              <a:t>тд</a:t>
            </a:r>
            <a:r>
              <a:rPr lang="ru-RU" b="1" dirty="0" smtClean="0"/>
              <a:t>.</a:t>
            </a:r>
            <a:endParaRPr lang="ru-RU" b="1" dirty="0"/>
          </a:p>
        </p:txBody>
      </p:sp>
      <p:cxnSp>
        <p:nvCxnSpPr>
          <p:cNvPr id="17" name="Прямая со стрелкой 16"/>
          <p:cNvCxnSpPr>
            <a:stCxn id="4" idx="2"/>
            <a:endCxn id="14" idx="0"/>
          </p:cNvCxnSpPr>
          <p:nvPr/>
        </p:nvCxnSpPr>
        <p:spPr>
          <a:xfrm>
            <a:off x="2123728" y="3461971"/>
            <a:ext cx="0" cy="8311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5" idx="2"/>
            <a:endCxn id="15" idx="0"/>
          </p:cNvCxnSpPr>
          <p:nvPr/>
        </p:nvCxnSpPr>
        <p:spPr>
          <a:xfrm>
            <a:off x="6660232" y="3461971"/>
            <a:ext cx="0" cy="8311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228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6493" y="692696"/>
            <a:ext cx="8229600" cy="1399032"/>
          </a:xfrm>
        </p:spPr>
        <p:txBody>
          <a:bodyPr>
            <a:normAutofit/>
          </a:bodyPr>
          <a:lstStyle/>
          <a:p>
            <a:r>
              <a:rPr lang="ru-RU" b="1" dirty="0" smtClean="0"/>
              <a:t>Бульон</a:t>
            </a:r>
            <a:r>
              <a:rPr lang="ru-RU" dirty="0" smtClean="0"/>
              <a:t> – </a:t>
            </a:r>
            <a:r>
              <a:rPr lang="ru-RU" dirty="0" smtClean="0">
                <a:effectLst/>
              </a:rPr>
              <a:t>жидкий навар из мяса, рыбы или овощей</a:t>
            </a:r>
            <a:endParaRPr lang="ru-RU" dirty="0">
              <a:effectLst/>
            </a:endParaRPr>
          </a:p>
        </p:txBody>
      </p:sp>
      <p:pic>
        <p:nvPicPr>
          <p:cNvPr id="1026" name="Picture 2" descr="C:\Users\rgn\Desktop\359_w6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2276872"/>
            <a:ext cx="6391275" cy="423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9897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72000"/>
          </a:xfrm>
        </p:spPr>
        <p:txBody>
          <a:bodyPr>
            <a:normAutofit/>
          </a:bodyPr>
          <a:lstStyle/>
          <a:p>
            <a:r>
              <a:rPr lang="ru-RU" u="sng" dirty="0" smtClean="0"/>
              <a:t>По температуре подачи</a:t>
            </a:r>
            <a:r>
              <a:rPr lang="ru-RU" dirty="0" smtClean="0"/>
              <a:t>: горячие(75-80</a:t>
            </a:r>
            <a:r>
              <a:rPr lang="el-GR" dirty="0" smtClean="0"/>
              <a:t>°</a:t>
            </a:r>
            <a:r>
              <a:rPr lang="ru-RU" dirty="0" smtClean="0"/>
              <a:t>С), холодные (10-14°С)</a:t>
            </a:r>
          </a:p>
          <a:p>
            <a:endParaRPr lang="ru-RU" dirty="0" smtClean="0"/>
          </a:p>
          <a:p>
            <a:r>
              <a:rPr lang="ru-RU" u="sng" dirty="0" smtClean="0"/>
              <a:t>По способу приготовления</a:t>
            </a:r>
            <a:r>
              <a:rPr lang="ru-RU" dirty="0" smtClean="0"/>
              <a:t>: заправочные, прозрачные, супы-пюре, сладкие и холодные</a:t>
            </a:r>
          </a:p>
          <a:p>
            <a:endParaRPr lang="ru-RU" dirty="0" smtClean="0"/>
          </a:p>
          <a:p>
            <a:r>
              <a:rPr lang="ru-RU" u="sng" dirty="0" smtClean="0"/>
              <a:t>По виду основы</a:t>
            </a:r>
            <a:r>
              <a:rPr lang="ru-RU" dirty="0" smtClean="0"/>
              <a:t>: на бульоне (отваре), на молоке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Классификация супов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15826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01266"/>
          </a:xfrm>
        </p:spPr>
        <p:txBody>
          <a:bodyPr/>
          <a:lstStyle/>
          <a:p>
            <a:pPr algn="ctr"/>
            <a:r>
              <a:rPr lang="ru-RU" b="1" dirty="0" smtClean="0"/>
              <a:t>Классификация супов</a:t>
            </a:r>
            <a:endParaRPr lang="ru-RU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3528" y="1249047"/>
            <a:ext cx="4032448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Заправочные</a:t>
            </a:r>
            <a:r>
              <a:rPr lang="ru-RU" dirty="0" smtClean="0"/>
              <a:t> – супы, при приготовлении которых в бульоне варят до готовности овощи, макаронные изделия, крупы, бобовые. Заправляют </a:t>
            </a:r>
            <a:r>
              <a:rPr lang="ru-RU" dirty="0" err="1" smtClean="0"/>
              <a:t>пассерованными</a:t>
            </a:r>
            <a:r>
              <a:rPr lang="ru-RU" dirty="0" smtClean="0"/>
              <a:t> овощами.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7434" y="3129638"/>
            <a:ext cx="4044636" cy="15955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Прозрачные</a:t>
            </a:r>
            <a:r>
              <a:rPr lang="ru-RU" dirty="0" smtClean="0"/>
              <a:t> – супы, состоящие  из бульона и гарнира, которые варят отдельно друг от друга.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824028" y="1249047"/>
            <a:ext cx="4032448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Супы-пюре </a:t>
            </a:r>
            <a:r>
              <a:rPr lang="ru-RU" dirty="0" smtClean="0"/>
              <a:t> готовят из птицы, печени, рыбы, грибов, овощей, круп, бобовых, которые протирают до однородной консистенции.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17434" y="4941168"/>
            <a:ext cx="4032448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Сладкие </a:t>
            </a:r>
            <a:r>
              <a:rPr lang="ru-RU" dirty="0" smtClean="0"/>
              <a:t>супы готовят на основе отваров из свежих, сушеных, замороженных фруктов  и ягод, консервированных плодово-ягодных пюре. 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824028" y="3132940"/>
            <a:ext cx="4032448" cy="15922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Холодные с</a:t>
            </a:r>
            <a:r>
              <a:rPr lang="ru-RU" dirty="0" smtClean="0"/>
              <a:t>упы</a:t>
            </a:r>
            <a:r>
              <a:rPr lang="ru-RU" dirty="0"/>
              <a:t> </a:t>
            </a:r>
            <a:r>
              <a:rPr lang="ru-RU" dirty="0" smtClean="0"/>
              <a:t>и борщи готовят на квасе, свекольных и фруктовых отварах.</a:t>
            </a:r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802680" y="4941168"/>
            <a:ext cx="4032448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Молочные </a:t>
            </a:r>
            <a:r>
              <a:rPr lang="ru-RU" dirty="0" smtClean="0"/>
              <a:t>супы готовят на молоке, смеси молока и воды, из сухого или сгущенного молока. Плотной частью могут быть крупы, макаронные изделия или овощи.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570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8056"/>
          </a:xfrm>
        </p:spPr>
        <p:txBody>
          <a:bodyPr>
            <a:noAutofit/>
          </a:bodyPr>
          <a:lstStyle/>
          <a:p>
            <a:pPr algn="just"/>
            <a:r>
              <a:rPr lang="ru-RU" sz="2200" dirty="0" smtClean="0"/>
              <a:t>Довести до кипения бульон или отвар. </a:t>
            </a:r>
          </a:p>
          <a:p>
            <a:pPr algn="just"/>
            <a:r>
              <a:rPr lang="ru-RU" sz="2200" dirty="0" smtClean="0"/>
              <a:t>Заложить в кипящий бульон подготовленные продукты в определенной последовательности в зависимости от продолжительности варки продуктов, чтобы они были доведены до готовности одновременно. </a:t>
            </a:r>
          </a:p>
          <a:p>
            <a:pPr algn="just"/>
            <a:r>
              <a:rPr lang="ru-RU" sz="2200" dirty="0" smtClean="0"/>
              <a:t>Варить при слабом кипении. </a:t>
            </a:r>
          </a:p>
          <a:p>
            <a:pPr algn="just"/>
            <a:r>
              <a:rPr lang="ru-RU" sz="2200" dirty="0" smtClean="0"/>
              <a:t>Заложить в суп пассированные коренья и репчатый лук за 10-15 минут до готовности. </a:t>
            </a:r>
          </a:p>
          <a:p>
            <a:pPr algn="just"/>
            <a:r>
              <a:rPr lang="ru-RU" sz="2200" dirty="0" smtClean="0"/>
              <a:t>Положить специи и соль за 5-7 минут до готовности. </a:t>
            </a:r>
          </a:p>
          <a:p>
            <a:pPr algn="just"/>
            <a:r>
              <a:rPr lang="ru-RU" sz="2200" dirty="0" smtClean="0"/>
              <a:t>Оставить сваренный суп без кипения на 10-15 минут для настаивания. </a:t>
            </a:r>
          </a:p>
          <a:p>
            <a:pPr algn="just"/>
            <a:r>
              <a:rPr lang="ru-RU" sz="2200" dirty="0" smtClean="0"/>
              <a:t>Подавать суп в подогретой тарелке или суповой миске.  </a:t>
            </a:r>
            <a:endParaRPr lang="ru-RU" sz="2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73274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Технология приготовления супа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281693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8245912"/>
              </p:ext>
            </p:extLst>
          </p:nvPr>
        </p:nvGraphicFramePr>
        <p:xfrm>
          <a:off x="539552" y="1484784"/>
          <a:ext cx="8229600" cy="4414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56"/>
                <a:gridCol w="1656184"/>
                <a:gridCol w="2386608"/>
                <a:gridCol w="188255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Продукты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Варка в минутах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Продукты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Варка в минутах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Фасоль (вымоченная)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60-70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Вермишель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10-12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Перловая крупа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40-50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Пассерованные</a:t>
                      </a:r>
                      <a:r>
                        <a:rPr lang="ru-RU" baseline="0" dirty="0" smtClean="0"/>
                        <a:t> овощи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12-15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Лущёный горох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30-50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Картофель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12-15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Макароны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10-15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Тушёная свекла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10-12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Рис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Суповая заправка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10-12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Белокочанная</a:t>
                      </a:r>
                      <a:r>
                        <a:rPr lang="ru-RU" baseline="0" dirty="0" smtClean="0"/>
                        <a:t> капуста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20-30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Зелёный</a:t>
                      </a:r>
                      <a:r>
                        <a:rPr lang="ru-RU" baseline="0" dirty="0" smtClean="0"/>
                        <a:t> горошек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8-10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Цветная капуста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20-25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Стручковая фасоль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8-10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Лапша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15-20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Шпинат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5-7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36130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Продолжительность варки продуктов: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023264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435280" cy="5042032"/>
          </a:xfrm>
        </p:spPr>
        <p:txBody>
          <a:bodyPr>
            <a:normAutofit/>
          </a:bodyPr>
          <a:lstStyle/>
          <a:p>
            <a:pPr marL="64008" indent="0">
              <a:buNone/>
            </a:pPr>
            <a:r>
              <a:rPr lang="ru-RU" sz="2800" b="1" dirty="0" smtClean="0">
                <a:solidFill>
                  <a:schemeClr val="accent2"/>
                </a:solidFill>
              </a:rPr>
              <a:t>Задание 1</a:t>
            </a:r>
            <a:r>
              <a:rPr lang="ru-RU" sz="2800" dirty="0" smtClean="0">
                <a:solidFill>
                  <a:schemeClr val="accent2"/>
                </a:solidFill>
              </a:rPr>
              <a:t>: обозначьте правильную последовательность приготовления бульона (в тетради)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2800" dirty="0"/>
              <a:t> </a:t>
            </a:r>
            <a:r>
              <a:rPr lang="ru-RU" sz="2800" dirty="0" smtClean="0"/>
              <a:t>Довести до кипения, снять пену и уменьшить нагрев.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2800" dirty="0"/>
              <a:t> </a:t>
            </a:r>
            <a:r>
              <a:rPr lang="ru-RU" sz="2800" dirty="0" smtClean="0"/>
              <a:t>Вынуть шумовкой морковь, лук и мясо.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2800" dirty="0"/>
              <a:t> </a:t>
            </a:r>
            <a:r>
              <a:rPr lang="ru-RU" sz="2800" dirty="0" smtClean="0"/>
              <a:t>Положить мясо в кастрюлю и залить холодной водой.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2800" dirty="0"/>
              <a:t> </a:t>
            </a:r>
            <a:r>
              <a:rPr lang="ru-RU" sz="2800" dirty="0" smtClean="0"/>
              <a:t>Процедить бульон.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2800" dirty="0"/>
              <a:t> </a:t>
            </a:r>
            <a:r>
              <a:rPr lang="ru-RU" sz="2800" dirty="0" smtClean="0"/>
              <a:t>Заложить в кипящий бульон морковь, лук и специи. </a:t>
            </a:r>
          </a:p>
          <a:p>
            <a:pPr>
              <a:buFont typeface="Wingdings" panose="05000000000000000000" pitchFamily="2" charset="2"/>
              <a:buChar char="q"/>
            </a:pP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4528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Технология приготовления бульона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1685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Схема </a:t>
            </a:r>
            <a:r>
              <a:rPr lang="ru-RU" sz="2400" dirty="0"/>
              <a:t>приготовления </a:t>
            </a:r>
            <a:r>
              <a:rPr lang="ru-RU" sz="2400" dirty="0" smtClean="0"/>
              <a:t>супа ________________________</a:t>
            </a:r>
            <a:endParaRPr lang="ru-RU" sz="2400" dirty="0"/>
          </a:p>
          <a:p>
            <a:pPr marL="0" indent="0" algn="ctr">
              <a:buNone/>
            </a:pPr>
            <a:r>
              <a:rPr lang="ru-RU" sz="1100" dirty="0" smtClean="0"/>
              <a:t>                                                                                                               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" y="260648"/>
            <a:ext cx="8229600" cy="139903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2"/>
                </a:solidFill>
              </a:rPr>
              <a:t>Задание 2</a:t>
            </a:r>
            <a:r>
              <a:rPr lang="ru-RU" sz="2800" dirty="0" smtClean="0">
                <a:solidFill>
                  <a:schemeClr val="accent2"/>
                </a:solidFill>
              </a:rPr>
              <a:t>: Прочитайте параграф 36 (стр182-186), заполните схему приготовления заправочного супа и придумайте для него название. (в тетради)</a:t>
            </a:r>
            <a:endParaRPr lang="ru-RU" sz="2800" dirty="0">
              <a:solidFill>
                <a:schemeClr val="accent2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39552" y="2539720"/>
            <a:ext cx="1512168" cy="5040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Бульон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411760" y="2539720"/>
            <a:ext cx="1512168" cy="5040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4283968" y="2555152"/>
            <a:ext cx="1512168" cy="5040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6156176" y="2539720"/>
            <a:ext cx="1512168" cy="5040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899592" y="3370401"/>
            <a:ext cx="1512168" cy="5040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771800" y="3370401"/>
            <a:ext cx="1512168" cy="5040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4648944" y="3370401"/>
            <a:ext cx="1512168" cy="5040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516216" y="3370401"/>
            <a:ext cx="1512168" cy="5040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532592" y="4221088"/>
            <a:ext cx="1865134" cy="5040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2782843" y="4221088"/>
            <a:ext cx="1879167" cy="5040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Посыпать зеленью</a:t>
            </a:r>
            <a:endParaRPr lang="ru-RU" dirty="0"/>
          </a:p>
        </p:txBody>
      </p:sp>
      <p:cxnSp>
        <p:nvCxnSpPr>
          <p:cNvPr id="5" name="Прямая со стрелкой 4"/>
          <p:cNvCxnSpPr>
            <a:stCxn id="17" idx="3"/>
            <a:endCxn id="18" idx="1"/>
          </p:cNvCxnSpPr>
          <p:nvPr/>
        </p:nvCxnSpPr>
        <p:spPr>
          <a:xfrm>
            <a:off x="2051720" y="2791748"/>
            <a:ext cx="36004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>
            <a:stCxn id="18" idx="3"/>
            <a:endCxn id="19" idx="1"/>
          </p:cNvCxnSpPr>
          <p:nvPr/>
        </p:nvCxnSpPr>
        <p:spPr>
          <a:xfrm>
            <a:off x="3923928" y="2791748"/>
            <a:ext cx="360040" cy="154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19" idx="3"/>
            <a:endCxn id="20" idx="1"/>
          </p:cNvCxnSpPr>
          <p:nvPr/>
        </p:nvCxnSpPr>
        <p:spPr>
          <a:xfrm flipV="1">
            <a:off x="5796136" y="2791748"/>
            <a:ext cx="360040" cy="154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Соединительная линия уступом 10"/>
          <p:cNvCxnSpPr>
            <a:stCxn id="20" idx="3"/>
            <a:endCxn id="21" idx="0"/>
          </p:cNvCxnSpPr>
          <p:nvPr/>
        </p:nvCxnSpPr>
        <p:spPr>
          <a:xfrm flipH="1">
            <a:off x="1655676" y="2791748"/>
            <a:ext cx="6012668" cy="578653"/>
          </a:xfrm>
          <a:prstGeom prst="bentConnector4">
            <a:avLst>
              <a:gd name="adj1" fmla="val -3802"/>
              <a:gd name="adj2" fmla="val 7177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21" idx="3"/>
            <a:endCxn id="22" idx="1"/>
          </p:cNvCxnSpPr>
          <p:nvPr/>
        </p:nvCxnSpPr>
        <p:spPr>
          <a:xfrm>
            <a:off x="2411760" y="3622429"/>
            <a:ext cx="36004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22" idx="3"/>
            <a:endCxn id="23" idx="1"/>
          </p:cNvCxnSpPr>
          <p:nvPr/>
        </p:nvCxnSpPr>
        <p:spPr>
          <a:xfrm>
            <a:off x="4283968" y="3622429"/>
            <a:ext cx="3649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23" idx="3"/>
            <a:endCxn id="24" idx="1"/>
          </p:cNvCxnSpPr>
          <p:nvPr/>
        </p:nvCxnSpPr>
        <p:spPr>
          <a:xfrm>
            <a:off x="6161112" y="3622429"/>
            <a:ext cx="3551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25" idx="3"/>
            <a:endCxn id="27" idx="1"/>
          </p:cNvCxnSpPr>
          <p:nvPr/>
        </p:nvCxnSpPr>
        <p:spPr>
          <a:xfrm>
            <a:off x="2397726" y="4473116"/>
            <a:ext cx="38511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Соединительная линия уступом 39"/>
          <p:cNvCxnSpPr>
            <a:stCxn id="24" idx="3"/>
            <a:endCxn id="25" idx="0"/>
          </p:cNvCxnSpPr>
          <p:nvPr/>
        </p:nvCxnSpPr>
        <p:spPr>
          <a:xfrm flipH="1">
            <a:off x="1465159" y="3622429"/>
            <a:ext cx="6563225" cy="598659"/>
          </a:xfrm>
          <a:prstGeom prst="bentConnector4">
            <a:avLst>
              <a:gd name="adj1" fmla="val -3483"/>
              <a:gd name="adj2" fmla="val 7104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771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322</TotalTime>
  <Words>528</Words>
  <Application>Microsoft Office PowerPoint</Application>
  <PresentationFormat>Экран (4:3)</PresentationFormat>
  <Paragraphs>126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Calibri</vt:lpstr>
      <vt:lpstr>Lucida Sans Unicode</vt:lpstr>
      <vt:lpstr>Times New Roman</vt:lpstr>
      <vt:lpstr>Verdana</vt:lpstr>
      <vt:lpstr>Wingdings</vt:lpstr>
      <vt:lpstr>Wingdings 2</vt:lpstr>
      <vt:lpstr>Wingdings 3</vt:lpstr>
      <vt:lpstr>Открытая</vt:lpstr>
      <vt:lpstr>Технология приготовления первых блюд</vt:lpstr>
      <vt:lpstr>Презентация PowerPoint</vt:lpstr>
      <vt:lpstr>Бульон – жидкий навар из мяса, рыбы или овощей</vt:lpstr>
      <vt:lpstr>Классификация супов</vt:lpstr>
      <vt:lpstr>Классификация супов</vt:lpstr>
      <vt:lpstr>Технология приготовления супа</vt:lpstr>
      <vt:lpstr>Продолжительность варки продуктов:</vt:lpstr>
      <vt:lpstr>Технология приготовления бульона</vt:lpstr>
      <vt:lpstr>Задание 2: Прочитайте параграф 36 (стр182-186), заполните схему приготовления заправочного супа и придумайте для него название. (в тетради)</vt:lpstr>
      <vt:lpstr>Задание 3:  Проверь себя. Впиши в клетки слова-ответы (в тетради)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приготовления первых блюд</dc:title>
  <dc:creator>Рыбалкина Галина Николаевна</dc:creator>
  <cp:lastModifiedBy>Иван</cp:lastModifiedBy>
  <cp:revision>28</cp:revision>
  <dcterms:created xsi:type="dcterms:W3CDTF">2015-11-19T02:16:31Z</dcterms:created>
  <dcterms:modified xsi:type="dcterms:W3CDTF">2020-11-09T11:55:24Z</dcterms:modified>
</cp:coreProperties>
</file>