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6" r:id="rId9"/>
    <p:sldId id="263" r:id="rId10"/>
    <p:sldId id="265" r:id="rId11"/>
    <p:sldId id="267" r:id="rId12"/>
    <p:sldId id="268" r:id="rId13"/>
    <p:sldId id="269" r:id="rId14"/>
    <p:sldId id="25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0000"/>
    <a:srgbClr val="99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9B0BD9C-43C3-4240-9ADD-E6B7BB5318F2}" type="datetimeFigureOut">
              <a:rPr lang="ru-RU"/>
              <a:pPr/>
              <a:t>09.11.2020</a:t>
            </a:fld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0BF66352-174C-4632-850C-FA6CF2FBD9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272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8363C-EC11-4277-B363-0B1058F02C97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506B8-3C24-4090-BF26-6C14ACF70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B882-9E08-439E-A9C3-91802C53FA74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B2D4E-FE2E-4105-8CBE-F17F68DD1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2B5B-76D0-44E9-A387-118643918B43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C563F-A972-480C-8C08-26EE876ADF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6C1B7-BCCA-4B9E-970B-7BCC90252E3B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FE674-FACD-4FF1-9508-CAEA39E97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CB8B-89ED-4956-9A76-82849D8FF794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850B-6DF4-4059-9A59-BC87AA73C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843F8-DA22-4341-BEDD-068077F9CC00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F9287-7B9B-41DC-9528-CC661B115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2AFA-20D5-405C-B49B-B0B47CCCA125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8652D-13A6-4150-88A4-62ECA6187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C9B6D-39C4-4CD8-B4B5-CCB39DB230DC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3D9E9-E3E5-4BE1-AF2A-A0A0CEF96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2A3F3-BA48-454B-8C4A-DA6C11FBC10A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5442F-5376-42C5-B501-BAC11D7DF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1BBFC-2ABC-48E4-8E1C-3C69BE25E28D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96A3-F6C1-43F8-8D28-23FE44FF3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D796-6957-45E9-90A0-35183F0F1B9F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9CCBD-6853-48A3-A40E-DA9002D5D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0EA22D-0F82-45BE-847D-B72FBB8B6FB3}" type="datetimeFigureOut">
              <a:rPr lang="ru-RU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69F9CA-1276-4A8B-9952-1DCB962AC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79388" y="2781300"/>
            <a:ext cx="8569325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6000" b="1" i="1" dirty="0">
                <a:solidFill>
                  <a:srgbClr val="CC0000"/>
                </a:solidFill>
              </a:rPr>
              <a:t>УРОК ПОБЕДЫ - </a:t>
            </a:r>
            <a:r>
              <a:rPr lang="ru-RU" sz="6000" b="1" i="1" dirty="0" smtClean="0">
                <a:solidFill>
                  <a:srgbClr val="CC0000"/>
                </a:solidFill>
              </a:rPr>
              <a:t>2019</a:t>
            </a:r>
            <a:endParaRPr lang="ru-RU" sz="6000" b="1" i="1" dirty="0">
              <a:solidFill>
                <a:srgbClr val="CC0000"/>
              </a:solidFill>
            </a:endParaRPr>
          </a:p>
          <a:p>
            <a:pPr algn="ctr"/>
            <a:endParaRPr lang="en-US" sz="4000" b="1" dirty="0">
              <a:solidFill>
                <a:srgbClr val="CC0000"/>
              </a:solidFill>
              <a:latin typeface="Woodcut" pitchFamily="2" charset="0"/>
            </a:endParaRPr>
          </a:p>
          <a:p>
            <a:pPr algn="ctr"/>
            <a:endParaRPr lang="ru-RU" sz="4000" b="1" dirty="0">
              <a:solidFill>
                <a:srgbClr val="CC0000"/>
              </a:solidFill>
              <a:latin typeface="Woodcut" pitchFamily="2" charset="0"/>
            </a:endParaRPr>
          </a:p>
          <a:p>
            <a:pPr algn="ctr"/>
            <a:endParaRPr lang="ru-RU" sz="3200" b="1" dirty="0">
              <a:solidFill>
                <a:srgbClr val="CC0000"/>
              </a:solidFill>
              <a:latin typeface="Woodcu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700338" y="260350"/>
            <a:ext cx="5086372" cy="102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C0000"/>
                </a:solidFill>
                <a:latin typeface="Arial Black" pitchFamily="34" charset="0"/>
              </a:rPr>
              <a:t>Курская битва</a:t>
            </a:r>
          </a:p>
          <a:p>
            <a:r>
              <a:rPr lang="ru-RU" sz="2400" b="1" dirty="0">
                <a:solidFill>
                  <a:srgbClr val="CC0000"/>
                </a:solidFill>
                <a:latin typeface="Arial Black" pitchFamily="34" charset="0"/>
              </a:rPr>
              <a:t>5 июля – 23 августа 1943 г.</a:t>
            </a:r>
            <a:endParaRPr lang="ru-RU" sz="2400" b="1" dirty="0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23850" y="1412875"/>
            <a:ext cx="3527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Последняя попытка наступления вермахта на Восточном фронте.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23850" y="2420938"/>
            <a:ext cx="35274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dirty="0"/>
              <a:t>Коренной перелом в ходе Великой Отечественной войны, переход стратегической инициативы к Красной Армии.</a:t>
            </a:r>
          </a:p>
        </p:txBody>
      </p:sp>
      <p:pic>
        <p:nvPicPr>
          <p:cNvPr id="25605" name="Picture 5" descr="15"/>
          <p:cNvPicPr>
            <a:picLocks noChangeAspect="1" noChangeArrowheads="1"/>
          </p:cNvPicPr>
          <p:nvPr/>
        </p:nvPicPr>
        <p:blipFill>
          <a:blip r:embed="rId2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1412875"/>
            <a:ext cx="1573212" cy="4608513"/>
          </a:xfrm>
          <a:prstGeom prst="rect">
            <a:avLst/>
          </a:prstGeom>
          <a:noFill/>
        </p:spPr>
      </p:pic>
      <p:pic>
        <p:nvPicPr>
          <p:cNvPr id="25606" name="Picture 6" descr="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149725"/>
            <a:ext cx="3529012" cy="2312988"/>
          </a:xfrm>
          <a:prstGeom prst="rect">
            <a:avLst/>
          </a:prstGeom>
          <a:noFill/>
        </p:spPr>
      </p:pic>
      <p:pic>
        <p:nvPicPr>
          <p:cNvPr id="25607" name="Picture 7" descr="13"/>
          <p:cNvPicPr>
            <a:picLocks noChangeAspect="1" noChangeArrowheads="1"/>
          </p:cNvPicPr>
          <p:nvPr/>
        </p:nvPicPr>
        <p:blipFill>
          <a:blip r:embed="rId4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412875"/>
            <a:ext cx="2941638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763713" y="188913"/>
            <a:ext cx="72723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Освобождение территории СССР и стран Восточной Европы</a:t>
            </a:r>
            <a:endParaRPr lang="ru-RU" sz="2400" b="1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23850" y="1844675"/>
            <a:ext cx="27368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В результате летне-осенней кампании 1944 г. освобождены </a:t>
            </a:r>
            <a:r>
              <a:rPr lang="ru-RU" sz="2000" b="1"/>
              <a:t>Белоруссия, Украина и Прибалтика</a:t>
            </a:r>
            <a:r>
              <a:rPr lang="ru-RU" sz="2000"/>
              <a:t>.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23850" y="4005263"/>
            <a:ext cx="26638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В марте-мае 1945 г. освобождены Варшава, Будапешт, Вена, Белград, Бухарест, Прага, взят Кёнигсберг.</a:t>
            </a:r>
          </a:p>
        </p:txBody>
      </p:sp>
      <p:pic>
        <p:nvPicPr>
          <p:cNvPr id="27656" name="Picture 8" descr="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2060575"/>
            <a:ext cx="2192338" cy="3455988"/>
          </a:xfrm>
          <a:prstGeom prst="rect">
            <a:avLst/>
          </a:prstGeom>
          <a:noFill/>
        </p:spPr>
      </p:pic>
      <p:pic>
        <p:nvPicPr>
          <p:cNvPr id="27657" name="Picture 9" descr="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2060575"/>
            <a:ext cx="2951163" cy="2012950"/>
          </a:xfrm>
          <a:prstGeom prst="rect">
            <a:avLst/>
          </a:prstGeom>
          <a:noFill/>
        </p:spPr>
      </p:pic>
      <p:pic>
        <p:nvPicPr>
          <p:cNvPr id="27658" name="Picture 10" descr="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4292600"/>
            <a:ext cx="2952750" cy="2049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763713" y="188913"/>
            <a:ext cx="6553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Взятие Берлина и капитуляция Германии</a:t>
            </a:r>
            <a:endParaRPr lang="ru-RU" sz="2400" b="1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50825" y="1412875"/>
            <a:ext cx="41052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Акт о безоговорочной капитуляции Германии</a:t>
            </a:r>
            <a:r>
              <a:rPr lang="ru-RU" sz="2000"/>
              <a:t> </a:t>
            </a:r>
            <a:r>
              <a:rPr lang="ru-RU" sz="2000" b="1"/>
              <a:t>подписан в 00.43 9 мая 1945 г. по Московскому времени</a:t>
            </a:r>
            <a:r>
              <a:rPr lang="ru-RU" sz="2000"/>
              <a:t> в предместье Берлина Карлсхорст. </a:t>
            </a:r>
          </a:p>
          <a:p>
            <a:r>
              <a:rPr lang="ru-RU" sz="2000"/>
              <a:t>Великая Отечественная война закончилась.</a:t>
            </a:r>
          </a:p>
        </p:txBody>
      </p:sp>
      <p:pic>
        <p:nvPicPr>
          <p:cNvPr id="28680" name="Picture 8" descr="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644900"/>
            <a:ext cx="4103687" cy="2533650"/>
          </a:xfrm>
          <a:prstGeom prst="rect">
            <a:avLst/>
          </a:prstGeom>
          <a:noFill/>
        </p:spPr>
      </p:pic>
      <p:pic>
        <p:nvPicPr>
          <p:cNvPr id="28682" name="Picture 10" descr="3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341438"/>
            <a:ext cx="3671887" cy="2125662"/>
          </a:xfrm>
          <a:prstGeom prst="rect">
            <a:avLst/>
          </a:prstGeom>
          <a:noFill/>
        </p:spPr>
      </p:pic>
      <p:pic>
        <p:nvPicPr>
          <p:cNvPr id="28684" name="Picture 12" descr="3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144963"/>
            <a:ext cx="3816350" cy="2030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3" name="Picture 7" descr="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908050"/>
            <a:ext cx="3600450" cy="2732088"/>
          </a:xfrm>
          <a:prstGeom prst="rect">
            <a:avLst/>
          </a:prstGeom>
          <a:noFill/>
        </p:spPr>
      </p:pic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785918" y="188913"/>
            <a:ext cx="7143800" cy="66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C0000"/>
                </a:solidFill>
                <a:latin typeface="Arial Black" pitchFamily="34" charset="0"/>
              </a:rPr>
              <a:t>Цена и значение Победы</a:t>
            </a:r>
            <a:endParaRPr lang="ru-RU" sz="2400" b="1" dirty="0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23850" y="1412875"/>
            <a:ext cx="4392613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Великая Отечественная война – главное событие Отечественной истории </a:t>
            </a:r>
            <a:r>
              <a:rPr lang="en-US" sz="2000" b="1"/>
              <a:t>XX</a:t>
            </a:r>
            <a:r>
              <a:rPr lang="ru-RU" sz="2000" b="1"/>
              <a:t> века. </a:t>
            </a:r>
          </a:p>
          <a:p>
            <a:endParaRPr lang="ru-RU" sz="2000" b="1"/>
          </a:p>
          <a:p>
            <a:r>
              <a:rPr lang="ru-RU" sz="2000" b="1"/>
              <a:t>Она продолжалась 1418 дней, её жертвами стали 26,6 млн чел., СССР потерял 1/3 часть своего национального богатства.</a:t>
            </a:r>
          </a:p>
          <a:p>
            <a:endParaRPr lang="ru-RU" sz="2000" b="1"/>
          </a:p>
          <a:p>
            <a:r>
              <a:rPr lang="ru-RU" sz="2000" b="1"/>
              <a:t>СССР отразил самое масштабное военное вторжение в истории, доказал своё право на существование и нанёс решительное поражение фашизму.</a:t>
            </a:r>
            <a:endParaRPr lang="ru-RU" sz="2000"/>
          </a:p>
        </p:txBody>
      </p:sp>
      <p:pic>
        <p:nvPicPr>
          <p:cNvPr id="29706" name="Picture 10" descr="4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860800"/>
            <a:ext cx="3600450" cy="2347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25538"/>
            <a:ext cx="6096000" cy="473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771775" y="404813"/>
            <a:ext cx="463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C0000"/>
                </a:solidFill>
                <a:latin typeface="Constantia" pitchFamily="18" charset="0"/>
              </a:rPr>
              <a:t>План «Барбаросса»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341438"/>
            <a:ext cx="4849813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2700338" y="3284538"/>
            <a:ext cx="503237" cy="503237"/>
          </a:xfrm>
          <a:prstGeom prst="ellipse">
            <a:avLst/>
          </a:prstGeom>
          <a:solidFill>
            <a:srgbClr val="FFFF00">
              <a:alpha val="49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Штриховая стрелка вправо 2"/>
          <p:cNvSpPr/>
          <p:nvPr/>
        </p:nvSpPr>
        <p:spPr>
          <a:xfrm rot="18798731">
            <a:off x="710407" y="2897981"/>
            <a:ext cx="1525588" cy="714375"/>
          </a:xfrm>
          <a:prstGeom prst="striped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 rot="20962786">
            <a:off x="900113" y="3284538"/>
            <a:ext cx="1800225" cy="827087"/>
          </a:xfrm>
          <a:prstGeom prst="striped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2570501">
            <a:off x="755650" y="3933825"/>
            <a:ext cx="1368425" cy="642938"/>
          </a:xfrm>
          <a:prstGeom prst="stripedRightArrow">
            <a:avLst/>
          </a:prstGeom>
          <a:solidFill>
            <a:schemeClr val="tx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Овал 5"/>
          <p:cNvSpPr/>
          <p:nvPr/>
        </p:nvSpPr>
        <p:spPr>
          <a:xfrm>
            <a:off x="1763713" y="4508500"/>
            <a:ext cx="504825" cy="504825"/>
          </a:xfrm>
          <a:prstGeom prst="ellipse">
            <a:avLst/>
          </a:prstGeom>
          <a:solidFill>
            <a:srgbClr val="FFFF00">
              <a:alpha val="49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5"/>
          <p:cNvSpPr/>
          <p:nvPr/>
        </p:nvSpPr>
        <p:spPr>
          <a:xfrm>
            <a:off x="1835150" y="2349500"/>
            <a:ext cx="503238" cy="503238"/>
          </a:xfrm>
          <a:prstGeom prst="ellipse">
            <a:avLst/>
          </a:prstGeom>
          <a:solidFill>
            <a:srgbClr val="FFFF00">
              <a:alpha val="49000"/>
            </a:srgbClr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795963" y="1341438"/>
            <a:ext cx="31686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/>
              <a:t>План «молниеносной войны» против СССР: война </a:t>
            </a:r>
            <a:r>
              <a:rPr lang="ru-RU" sz="2400" b="1" dirty="0" smtClean="0"/>
              <a:t>должна </a:t>
            </a:r>
            <a:r>
              <a:rPr lang="ru-RU" sz="2400" b="1" dirty="0"/>
              <a:t>была </a:t>
            </a:r>
            <a:r>
              <a:rPr lang="ru-RU" sz="2400" b="1" dirty="0" smtClean="0"/>
              <a:t>закончиться </a:t>
            </a:r>
            <a:r>
              <a:rPr lang="ru-RU" sz="2400" b="1" dirty="0"/>
              <a:t>взятием Москвы в течение летне-осенней кампании 1941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771775" y="404813"/>
            <a:ext cx="3919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22 </a:t>
            </a:r>
            <a:r>
              <a:rPr lang="ru-RU" sz="3600" b="1">
                <a:solidFill>
                  <a:srgbClr val="CC0000"/>
                </a:solidFill>
                <a:latin typeface="Constantia" pitchFamily="18" charset="0"/>
              </a:rPr>
              <a:t>июня </a:t>
            </a:r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1941</a:t>
            </a:r>
            <a:r>
              <a:rPr lang="ru-RU" sz="3600" b="1">
                <a:solidFill>
                  <a:srgbClr val="CC0000"/>
                </a:solidFill>
                <a:latin typeface="Constantia" pitchFamily="18" charset="0"/>
              </a:rPr>
              <a:t> г.</a:t>
            </a:r>
          </a:p>
        </p:txBody>
      </p:sp>
      <p:pic>
        <p:nvPicPr>
          <p:cNvPr id="19469" name="Picture 13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41438"/>
            <a:ext cx="3871913" cy="4321175"/>
          </a:xfrm>
          <a:prstGeom prst="rect">
            <a:avLst/>
          </a:prstGeom>
          <a:noFill/>
        </p:spPr>
      </p:pic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50825" y="1125538"/>
            <a:ext cx="4249738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«Сегодня, в 4 часа утра, без предъявления каких-либо претензий к Советскому Союзу, без объявления войны, германские войска напали на нашу страну, атаковали наши границы во многих местах и подвергли бомбежке со своих самолетов наши города Житомир, Киев, Севастополь, Каунас и некоторые другие... Налеты вражеских самолетов и артиллерийский обстрел были совершены также с румынской и финляндской территории»		       </a:t>
            </a:r>
          </a:p>
          <a:p>
            <a:r>
              <a:rPr lang="ru-RU" sz="2000"/>
              <a:t>		       </a:t>
            </a:r>
            <a:r>
              <a:rPr lang="ru-RU" sz="2000" i="1"/>
              <a:t>В.М. Молотов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908175" y="214291"/>
            <a:ext cx="72358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000" b="1" dirty="0">
                <a:solidFill>
                  <a:srgbClr val="CC0000"/>
                </a:solidFill>
                <a:latin typeface="Arial Black" pitchFamily="34" charset="0"/>
              </a:rPr>
              <a:t>Оборона Брестской крепости</a:t>
            </a:r>
            <a:endParaRPr lang="ru-RU" sz="3000" b="1" dirty="0">
              <a:solidFill>
                <a:srgbClr val="CC0000"/>
              </a:solidFill>
              <a:latin typeface="Constantia" pitchFamily="18" charset="0"/>
            </a:endParaRPr>
          </a:p>
        </p:txBody>
      </p:sp>
      <p:pic>
        <p:nvPicPr>
          <p:cNvPr id="20485" name="Picture 5" descr="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924175"/>
            <a:ext cx="2592387" cy="1722438"/>
          </a:xfrm>
          <a:prstGeom prst="rect">
            <a:avLst/>
          </a:prstGeom>
          <a:noFill/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95288" y="1268413"/>
            <a:ext cx="417671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На штурм Брестской крепости немецкое командование отводило не более 8 часов. Последние надписи защитников на стенах крепости датируются 20 июля 1941 г. 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68313" y="4868863"/>
            <a:ext cx="41036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Суммарные потери немцев в Брестской крепости составили </a:t>
            </a:r>
            <a:r>
              <a:rPr lang="ru-RU" b="1" dirty="0"/>
              <a:t>до 5 % от общих потерь вермахта</a:t>
            </a:r>
            <a:r>
              <a:rPr lang="ru-RU" dirty="0"/>
              <a:t> на Восточном фронте за первую неделю войны.</a:t>
            </a:r>
          </a:p>
        </p:txBody>
      </p:sp>
      <p:pic>
        <p:nvPicPr>
          <p:cNvPr id="20489" name="Picture 9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196975"/>
            <a:ext cx="3525837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979613" y="260350"/>
            <a:ext cx="6950105" cy="102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C0000"/>
                </a:solidFill>
                <a:latin typeface="Arial Black" pitchFamily="34" charset="0"/>
              </a:rPr>
              <a:t>Битва за Москву</a:t>
            </a:r>
          </a:p>
          <a:p>
            <a:r>
              <a:rPr lang="ru-RU" sz="2400" b="1" dirty="0">
                <a:solidFill>
                  <a:srgbClr val="CC0000"/>
                </a:solidFill>
                <a:latin typeface="Arial Black" pitchFamily="34" charset="0"/>
              </a:rPr>
              <a:t>30 сентября 1941 г. – 20 апреля 1942 г.</a:t>
            </a:r>
            <a:endParaRPr lang="ru-RU" sz="2400" b="1" dirty="0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95288" y="1412875"/>
            <a:ext cx="38877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Первое крупное поражение Германии во Второй мировой войне.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95288" y="2565400"/>
            <a:ext cx="3960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Окончательный провал планов «блицкрига» против СССР.</a:t>
            </a:r>
          </a:p>
        </p:txBody>
      </p:sp>
      <p:pic>
        <p:nvPicPr>
          <p:cNvPr id="21512" name="Picture 8" descr="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789363"/>
            <a:ext cx="3889375" cy="2624137"/>
          </a:xfrm>
          <a:prstGeom prst="rect">
            <a:avLst/>
          </a:prstGeom>
          <a:noFill/>
        </p:spPr>
      </p:pic>
      <p:pic>
        <p:nvPicPr>
          <p:cNvPr id="21513" name="Picture 9" descr="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789363"/>
            <a:ext cx="3384550" cy="2292350"/>
          </a:xfrm>
          <a:prstGeom prst="rect">
            <a:avLst/>
          </a:prstGeom>
          <a:noFill/>
        </p:spPr>
      </p:pic>
      <p:pic>
        <p:nvPicPr>
          <p:cNvPr id="21514" name="Picture 10" descr="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268413"/>
            <a:ext cx="3384550" cy="2389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908175" y="260350"/>
            <a:ext cx="63357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Блокада Ленинграда</a:t>
            </a:r>
          </a:p>
          <a:p>
            <a:r>
              <a:rPr lang="ru-RU" sz="2400" b="1">
                <a:solidFill>
                  <a:srgbClr val="CC0000"/>
                </a:solidFill>
                <a:latin typeface="Arial Black" pitchFamily="34" charset="0"/>
              </a:rPr>
              <a:t>8 сентября 1941 г. – 27 января 1944 г.</a:t>
            </a:r>
            <a:endParaRPr lang="ru-RU" sz="2400" b="1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50825" y="3068638"/>
            <a:ext cx="44656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От голода, бомбёжек и обстрелов погибли 600 тыс. ленинградцев.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50825" y="1341438"/>
            <a:ext cx="42497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В самый тяжёлый период блокады (ноябрь-декабрь 1941 г.) паёк служащих, детей и иждивенцев – 125 г хлеба, рабочих – 250 г хлеба в день.</a:t>
            </a:r>
          </a:p>
        </p:txBody>
      </p:sp>
      <p:pic>
        <p:nvPicPr>
          <p:cNvPr id="24585" name="Picture 9" descr="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925" y="4076700"/>
            <a:ext cx="2071688" cy="2447925"/>
          </a:xfrm>
          <a:prstGeom prst="rect">
            <a:avLst/>
          </a:prstGeom>
          <a:noFill/>
        </p:spPr>
      </p:pic>
      <p:pic>
        <p:nvPicPr>
          <p:cNvPr id="24586" name="Picture 10" descr="18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3241675" cy="2433638"/>
          </a:xfrm>
          <a:prstGeom prst="rect">
            <a:avLst/>
          </a:prstGeom>
          <a:noFill/>
        </p:spPr>
      </p:pic>
      <p:pic>
        <p:nvPicPr>
          <p:cNvPr id="24587" name="Picture 11" descr="1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339850"/>
            <a:ext cx="3527425" cy="2646363"/>
          </a:xfrm>
          <a:prstGeom prst="rect">
            <a:avLst/>
          </a:prstGeom>
          <a:noFill/>
        </p:spPr>
      </p:pic>
      <p:pic>
        <p:nvPicPr>
          <p:cNvPr id="24588" name="Picture 12" descr="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076700"/>
            <a:ext cx="2808287" cy="1978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195513" y="260350"/>
            <a:ext cx="61198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Сталинградская битва</a:t>
            </a:r>
          </a:p>
          <a:p>
            <a:r>
              <a:rPr lang="ru-RU" sz="2400" b="1">
                <a:solidFill>
                  <a:srgbClr val="CC0000"/>
                </a:solidFill>
                <a:latin typeface="Arial Black" pitchFamily="34" charset="0"/>
              </a:rPr>
              <a:t>17 июля 1942 г. – 2 февраля 1943 г.</a:t>
            </a:r>
            <a:endParaRPr lang="ru-RU" sz="2400" b="1">
              <a:solidFill>
                <a:srgbClr val="CC0000"/>
              </a:solidFill>
              <a:latin typeface="Constantia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68313" y="1412875"/>
            <a:ext cx="38877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Крупнейшая сухопутная битва в истории человечества.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68313" y="2205038"/>
            <a:ext cx="396081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Начало коренного перелома в ходе Великой Отечественной войны, предопределившее неизбежность поражения Германии и её союзников.</a:t>
            </a:r>
          </a:p>
        </p:txBody>
      </p:sp>
      <p:pic>
        <p:nvPicPr>
          <p:cNvPr id="22536" name="Picture 8" descr="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4005263"/>
            <a:ext cx="3816350" cy="2357437"/>
          </a:xfrm>
          <a:prstGeom prst="rect">
            <a:avLst/>
          </a:prstGeom>
          <a:noFill/>
        </p:spPr>
      </p:pic>
      <p:pic>
        <p:nvPicPr>
          <p:cNvPr id="22539" name="Picture 11" descr="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412875"/>
            <a:ext cx="3368675" cy="467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908175" y="260350"/>
            <a:ext cx="61928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«Всё для фронта! </a:t>
            </a:r>
          </a:p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Всё для победы!»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23850" y="1628775"/>
            <a:ext cx="4248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Женщины и дети заменили в поле и у станков ушедших на войну мужчин.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23850" y="2708275"/>
            <a:ext cx="44640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Только в 1941 г. из западных областей СССР было эвакуировано 2593 промышленных предприятия.</a:t>
            </a:r>
          </a:p>
        </p:txBody>
      </p:sp>
      <p:pic>
        <p:nvPicPr>
          <p:cNvPr id="26633" name="Picture 9" descr="2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557338"/>
            <a:ext cx="3455988" cy="2370137"/>
          </a:xfrm>
          <a:prstGeom prst="rect">
            <a:avLst/>
          </a:prstGeom>
          <a:noFill/>
        </p:spPr>
      </p:pic>
      <p:pic>
        <p:nvPicPr>
          <p:cNvPr id="26634" name="Picture 10" descr="27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4076700"/>
            <a:ext cx="3384550" cy="2255838"/>
          </a:xfrm>
          <a:prstGeom prst="rect">
            <a:avLst/>
          </a:prstGeom>
          <a:noFill/>
        </p:spPr>
      </p:pic>
      <p:pic>
        <p:nvPicPr>
          <p:cNvPr id="26635" name="Picture 11" descr="2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076700"/>
            <a:ext cx="3455988" cy="2208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979613" y="260350"/>
            <a:ext cx="6696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C0000"/>
                </a:solidFill>
                <a:latin typeface="Arial Black" pitchFamily="34" charset="0"/>
              </a:rPr>
              <a:t>Партизанское движение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50825" y="1268413"/>
            <a:ext cx="4176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В тылу врага действовало </a:t>
            </a:r>
          </a:p>
          <a:p>
            <a:r>
              <a:rPr lang="ru-RU" sz="2000"/>
              <a:t>ок. 6200 партизанских отрядов.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50825" y="2133600"/>
            <a:ext cx="4321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Общая численность партизан превышала 1 млн чел., 128 тыс. партизан награждены орденами и медалями.</a:t>
            </a:r>
          </a:p>
        </p:txBody>
      </p:sp>
      <p:pic>
        <p:nvPicPr>
          <p:cNvPr id="23567" name="Picture 15" descr="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716338"/>
            <a:ext cx="3673475" cy="2376487"/>
          </a:xfrm>
          <a:prstGeom prst="rect">
            <a:avLst/>
          </a:prstGeom>
          <a:noFill/>
        </p:spPr>
      </p:pic>
      <p:pic>
        <p:nvPicPr>
          <p:cNvPr id="23568" name="Picture 16" descr="22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716338"/>
            <a:ext cx="3671888" cy="2373312"/>
          </a:xfrm>
          <a:prstGeom prst="rect">
            <a:avLst/>
          </a:prstGeom>
          <a:noFill/>
        </p:spPr>
      </p:pic>
      <p:pic>
        <p:nvPicPr>
          <p:cNvPr id="23569" name="Picture 17" descr="2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125538"/>
            <a:ext cx="1681162" cy="2447925"/>
          </a:xfrm>
          <a:prstGeom prst="rect">
            <a:avLst/>
          </a:prstGeom>
          <a:noFill/>
        </p:spPr>
      </p:pic>
      <p:pic>
        <p:nvPicPr>
          <p:cNvPr id="23570" name="Picture 18" descr="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1125538"/>
            <a:ext cx="1833562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488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Constantia</vt:lpstr>
      <vt:lpstr>Woodcut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Иван</cp:lastModifiedBy>
  <cp:revision>27</cp:revision>
  <dcterms:created xsi:type="dcterms:W3CDTF">2015-02-17T08:35:42Z</dcterms:created>
  <dcterms:modified xsi:type="dcterms:W3CDTF">2020-11-09T10:52:05Z</dcterms:modified>
</cp:coreProperties>
</file>