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98" r:id="rId1"/>
  </p:sldMasterIdLst>
  <p:sldIdLst>
    <p:sldId id="270" r:id="rId2"/>
    <p:sldId id="271" r:id="rId3"/>
    <p:sldId id="266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9" r:id="rId12"/>
    <p:sldId id="27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AC8B9C-FEA8-4AAE-9DFB-EC06A9843429}" type="datetimeFigureOut">
              <a:rPr lang="ru-RU" smtClean="0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D9748C-B2C6-4985-9E7E-AAE6D324F6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BF4AA1-CBBF-46B9-903D-6351136F05EB}" type="datetimeFigureOut">
              <a:rPr lang="ru-RU" smtClean="0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B7AB4-71E9-4F39-B856-AC399B7928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2B8E1B-C482-4D22-B8ED-34D250B6E0A7}" type="datetimeFigureOut">
              <a:rPr lang="ru-RU" smtClean="0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B6C720-7CE5-4F31-8B2A-7861DD902B9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3EBBF0-B361-4172-8CCF-A1560A925508}" type="datetimeFigureOut">
              <a:rPr lang="ru-RU" smtClean="0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C79927-54B7-4CB0-851F-48C270505E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BC7225-CE72-45C3-ACD7-5A4AC8D05B93}" type="datetimeFigureOut">
              <a:rPr lang="ru-RU" smtClean="0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C73329-1101-4E93-AB6C-05C2C84CCF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C4DB8C-B67F-4647-B95A-5EA969DDE2CF}" type="datetimeFigureOut">
              <a:rPr lang="ru-RU" smtClean="0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05848C-95BA-47E0-B94F-48969B7D19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6EE21D-0368-44E7-A820-C1CD3712C90A}" type="datetimeFigureOut">
              <a:rPr lang="ru-RU" smtClean="0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A0FA2-27E8-49CC-B10A-4D96F48996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4A873F-D1CB-406A-AA5E-B4A12C097700}" type="datetimeFigureOut">
              <a:rPr lang="ru-RU" smtClean="0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2393D7-2A06-439A-B6A9-7A2DE243AD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B5DC81-15F2-4F51-9B6E-7DE0407A87DF}" type="datetimeFigureOut">
              <a:rPr lang="ru-RU" smtClean="0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75948-004D-422C-A49F-213EECE24C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E1A029-85DF-42CF-963E-F16C082DBA85}" type="datetimeFigureOut">
              <a:rPr lang="ru-RU" smtClean="0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EC4F51-AB50-4642-B856-E0E3108AD2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7CC557-1ACD-4C7D-8036-A8C929E7DCF8}" type="datetimeFigureOut">
              <a:rPr lang="ru-RU" smtClean="0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D16C44-9561-4E52-8592-7D1492C6CD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70E2AB7-DF4F-4824-BCC5-9FE94B08ED6A}" type="datetimeFigureOut">
              <a:rPr lang="ru-RU" smtClean="0"/>
              <a:pPr>
                <a:defRPr/>
              </a:pPr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3D64728-E7A0-4554-A65D-1E2313943E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9" r:id="rId1"/>
    <p:sldLayoutId id="2147484200" r:id="rId2"/>
    <p:sldLayoutId id="2147484201" r:id="rId3"/>
    <p:sldLayoutId id="2147484202" r:id="rId4"/>
    <p:sldLayoutId id="2147484203" r:id="rId5"/>
    <p:sldLayoutId id="2147484204" r:id="rId6"/>
    <p:sldLayoutId id="2147484205" r:id="rId7"/>
    <p:sldLayoutId id="2147484206" r:id="rId8"/>
    <p:sldLayoutId id="2147484207" r:id="rId9"/>
    <p:sldLayoutId id="2147484208" r:id="rId10"/>
    <p:sldLayoutId id="21474842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3005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Замечательные точки треугольника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188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2800" dirty="0" smtClean="0"/>
              <a:t>Н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емного из истории открытия замечательных точек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000" dirty="0" smtClean="0">
                <a:latin typeface="Arial" charset="0"/>
              </a:rPr>
              <a:t>В 1765 году Эйлер обнаружил, что середины сторон треугольника и  основания его высот лежат на одной окружности. Самым удивительным свойством замечательных точек треугольника является то, с что некоторые из них связаны друг с другом определённым соотношением. Точка пересечения медиан М, точка пересечения высот Н, и центр описанной окружности О лежат на одной прямой, причём точка М делит отрезок ОН так, что справедливо соотношение  ОМ : ОН = 1: 2. Эта теорема была доказана Леонардом Эйлером в 1765 году.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 bwMode="auto">
          <a:xfrm>
            <a:off x="539750" y="333375"/>
            <a:ext cx="7239000" cy="698500"/>
          </a:xfrm>
        </p:spPr>
        <p:txBody>
          <a:bodyPr wrap="square" numCol="1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cap="none" dirty="0" smtClean="0">
                <a:ln>
                  <a:noFill/>
                </a:ln>
                <a:solidFill>
                  <a:schemeClr val="tx1"/>
                </a:solidFill>
              </a:rPr>
              <a:t>Выводы</a:t>
            </a:r>
          </a:p>
        </p:txBody>
      </p:sp>
      <p:sp>
        <p:nvSpPr>
          <p:cNvPr id="29699" name="Rectangle 3"/>
          <p:cNvSpPr>
            <a:spLocks noGrp="1"/>
          </p:cNvSpPr>
          <p:nvPr>
            <p:ph idx="1"/>
          </p:nvPr>
        </p:nvSpPr>
        <p:spPr>
          <a:xfrm>
            <a:off x="457200" y="1268413"/>
            <a:ext cx="8291264" cy="518795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/>
              <a:t>Я узнала, что кроме известных мне замечательных точек пересечения высот, медиан, биссектрис и серединных перпендикуляров существуют еще замечательные точки и линии треугольника. 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/>
              <a:t>Считаю, что применение замечательных точек и линий треугольника в изучении математики является эффективным. Знание их значительно ускоряет решение многих заданий. Предложенный материал можно использовать как на уроках математики, так и во внеклассных занятиях</a:t>
            </a:r>
            <a:r>
              <a:rPr lang="ru-RU" sz="2000" smtClean="0"/>
              <a:t>. </a:t>
            </a:r>
            <a:endParaRPr lang="ru-RU" dirty="0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003458" cy="922341"/>
          </a:xfrm>
        </p:spPr>
        <p:txBody>
          <a:bodyPr/>
          <a:lstStyle/>
          <a:p>
            <a:r>
              <a:rPr lang="ru-RU" dirty="0" smtClean="0"/>
              <a:t>Спасибо за внимание !)</a:t>
            </a:r>
            <a:endParaRPr lang="ru-RU" dirty="0"/>
          </a:p>
        </p:txBody>
      </p:sp>
      <p:pic>
        <p:nvPicPr>
          <p:cNvPr id="1026" name="Picture 2" descr="http://pristor.ru/wp-content/uploads/2018/01/%D0%9F%D1%80%D0%B8%D0%BA%D0%BE%D0%BB%D1%8C%D0%BD%D1%8B%D0%B5-%D0%B8-%D0%B8%D0%BD%D1%82%D0%B5%D1%80%D0%B5%D1%81%D0%BD%D1%8B%D0%B5-%D0%BA%D0%B0%D1%80%D1%82%D0%B8%D0%BD%D0%BA%D0%B8-%D0%BD%D0%B0-%D1%80%D0%B0%D0%B1%D0%BE%D1%87%D0%B8%D0%B9-%D1%81%D1%82%D0%BE%D0%BB-%D0%90%D0%B1%D1%81%D1%82%D1%80%D0%B0%D0%BA%D1%86%D0%B8%D1%8F-%E2%84%963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8316416" cy="5616624"/>
          </a:xfrm>
        </p:spPr>
        <p:txBody>
          <a:bodyPr>
            <a:normAutofit fontScale="62500" lnSpcReduction="20000"/>
          </a:bodyPr>
          <a:lstStyle/>
          <a:p>
            <a:pPr marL="448056" indent="-384048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   </a:t>
            </a:r>
            <a:r>
              <a:rPr lang="ru-RU" sz="3600" dirty="0" smtClean="0"/>
              <a:t>   Треугольник всегда имел широкое применение в практической жизни. Так, в строительном искусстве испокон веков используется свойство жесткости треугольника для укрепления различных строений и их деталей. Изображение треугольников и задачи на треугольники встречаются в папирусах, в старинных индийских книгах и других древних документах. В древней Греции учение о треугольнике развивалось в ионийской школе, основанной в VII веке до нашей эры Фалесом, в школе Пифагора и других, оно было затем полностью изложено в первой книге "Начал" Евклида. Среди "определений", которыми начинается эта книга, имеются и следующие: "Из трехсторонних фигур равносторонний треугольник есть фигура, имеющая три равные стороны, равнобедренный же – имеющая только две равные стороны, разносторонний – имеющая три неравные стороны". Понятие о треугольнике исторически развивалось, по-видимому, так: сначала рассматривались лишь правильные, затем равнобедренные</a:t>
            </a:r>
          </a:p>
          <a:p>
            <a:pPr marL="448056" indent="-384048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/>
              <a:t> </a:t>
            </a:r>
            <a:r>
              <a:rPr lang="ru-RU" sz="3600" dirty="0" smtClean="0"/>
              <a:t>     и, наконец, разносторонние треугольники.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/>
          <a:srcRect l="28959" t="6165" r="26154" b="21226"/>
          <a:stretch/>
        </p:blipFill>
        <p:spPr>
          <a:xfrm>
            <a:off x="6300192" y="5013176"/>
            <a:ext cx="2843809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3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51520" y="390067"/>
            <a:ext cx="8172400" cy="6269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i="1" dirty="0" smtClean="0"/>
              <a:t>Точка пересечения серединных перпендикуляров</a:t>
            </a:r>
            <a:endParaRPr lang="ru-RU" sz="3200" i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437063"/>
            <a:ext cx="7283450" cy="2019300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ru-RU" sz="1800" dirty="0" smtClean="0"/>
              <a:t>Точка равноудалена от вершин треугольника и  является центром описанной окружности.   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ru-RU" sz="18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800" dirty="0" smtClean="0"/>
              <a:t>Окружности, описанные около треугольников, вершинами которых являются середины сторон треугольника и вершины треугольника пересекаются в одной точке, которая совпадает с точкой  пересечения серединных перпендикуляров.     </a:t>
            </a:r>
          </a:p>
          <a:p>
            <a:pPr eaLnBrk="1" hangingPunct="1">
              <a:lnSpc>
                <a:spcPct val="80000"/>
              </a:lnSpc>
            </a:pPr>
            <a:endParaRPr lang="ru-RU" sz="1700" dirty="0" smtClean="0"/>
          </a:p>
          <a:p>
            <a:pPr eaLnBrk="1" hangingPunct="1"/>
            <a:endParaRPr lang="ru-RU" sz="1800" dirty="0" smtClean="0"/>
          </a:p>
        </p:txBody>
      </p:sp>
      <p:pic>
        <p:nvPicPr>
          <p:cNvPr id="9" name="Содержимое 8"/>
          <p:cNvPicPr>
            <a:picLocks noGrp="1"/>
          </p:cNvPicPr>
          <p:nvPr>
            <p:ph sz="half" idx="4294967295"/>
          </p:nvPr>
        </p:nvPicPr>
        <p:blipFill>
          <a:blip r:embed="rId2" cstate="print"/>
          <a:srcRect t="12000" b="7500"/>
          <a:stretch>
            <a:fillRect/>
          </a:stretch>
        </p:blipFill>
        <p:spPr>
          <a:xfrm>
            <a:off x="0" y="1557338"/>
            <a:ext cx="3455988" cy="2740025"/>
          </a:xfrm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3" cstate="print"/>
          <a:srcRect t="4301" r="6715" b="5377"/>
          <a:stretch>
            <a:fillRect/>
          </a:stretch>
        </p:blipFill>
        <p:spPr bwMode="auto">
          <a:xfrm>
            <a:off x="4959715" y="1400634"/>
            <a:ext cx="2774950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Точка пересечения биссектрис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17410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1075" cy="298132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Точка пересечения биссектрис треугольника  равноудалена  от сторон треугольника. 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ОМ=ОА=ОВ</a:t>
            </a:r>
          </a:p>
          <a:p>
            <a:pPr eaLnBrk="1" hangingPunct="1">
              <a:lnSpc>
                <a:spcPct val="80000"/>
              </a:lnSpc>
            </a:pPr>
            <a:endParaRPr lang="ru-RU" sz="2200" dirty="0" smtClean="0"/>
          </a:p>
        </p:txBody>
      </p:sp>
      <p:pic>
        <p:nvPicPr>
          <p:cNvPr id="17411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1271" y="1900548"/>
            <a:ext cx="3912457" cy="392526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Точка пересечения высот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4" name="Содержимое 3"/>
          <p:cNvSpPr>
            <a:spLocks noGrp="1"/>
          </p:cNvSpPr>
          <p:nvPr>
            <p:ph sz="half" idx="1"/>
          </p:nvPr>
        </p:nvSpPr>
        <p:spPr>
          <a:xfrm>
            <a:off x="4716016" y="1934477"/>
            <a:ext cx="3521075" cy="3556992"/>
          </a:xfrm>
        </p:spPr>
        <p:txBody>
          <a:bodyPr>
            <a:noAutofit/>
          </a:bodyPr>
          <a:lstStyle/>
          <a:p>
            <a:pPr eaLnBrk="1" hangingPunct="1">
              <a:buFont typeface="Wingdings 2" pitchFamily="18" charset="2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Точка пересечения биссектрис треугольника, вершинами которого являются основания высот, совпадает с точкой пересечения высот треугольника.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pPr eaLnBrk="1" hangingPunct="1"/>
            <a:endParaRPr lang="ru-RU" sz="2400" dirty="0" smtClean="0"/>
          </a:p>
        </p:txBody>
      </p:sp>
      <p:pic>
        <p:nvPicPr>
          <p:cNvPr id="18435" name="Рисунок 5"/>
          <p:cNvPicPr>
            <a:picLocks noChangeAspect="1" noChangeArrowheads="1"/>
          </p:cNvPicPr>
          <p:nvPr/>
        </p:nvPicPr>
        <p:blipFill rotWithShape="1">
          <a:blip r:embed="rId2" cstate="print"/>
          <a:srcRect b="6381"/>
          <a:stretch/>
        </p:blipFill>
        <p:spPr bwMode="auto">
          <a:xfrm>
            <a:off x="251520" y="1934477"/>
            <a:ext cx="3931005" cy="343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7057" y="351643"/>
            <a:ext cx="6809018" cy="107678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Точка пересечения медиан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58" name="Содержимое 3"/>
          <p:cNvSpPr>
            <a:spLocks noGrp="1"/>
          </p:cNvSpPr>
          <p:nvPr>
            <p:ph sz="half" idx="1"/>
          </p:nvPr>
        </p:nvSpPr>
        <p:spPr>
          <a:xfrm>
            <a:off x="251520" y="1484313"/>
            <a:ext cx="4314356" cy="49879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1800" dirty="0" smtClean="0">
                <a:cs typeface="Times New Roman" pitchFamily="18" charset="0"/>
              </a:rPr>
              <a:t>Медианы треугольника пересекаются в одной точке, которая делит каждую медиану в отношении 2:1, считая от вершины. 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dirty="0" smtClean="0">
                <a:cs typeface="Times New Roman" pitchFamily="18" charset="0"/>
              </a:rPr>
              <a:t>Если точку пересечения медиан соединить с вершинами, то треугольник разобьётся на три треугольника, равных по площади.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dirty="0" smtClean="0"/>
              <a:t> </a:t>
            </a:r>
            <a:r>
              <a:rPr lang="ru-RU" sz="1800" dirty="0" smtClean="0">
                <a:cs typeface="Times New Roman" pitchFamily="18" charset="0"/>
              </a:rPr>
              <a:t>Важным свойством точки пересечения медиан является тот факт, что сумма векторов , началом которых является точка пересечения медиан, а концами – вершины треугольников, равна нулю.</a:t>
            </a:r>
          </a:p>
          <a:p>
            <a:pPr eaLnBrk="1" hangingPunct="1">
              <a:lnSpc>
                <a:spcPct val="90000"/>
              </a:lnSpc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Text Box 34"/>
          <p:cNvSpPr txBox="1">
            <a:spLocks noChangeArrowheads="1"/>
          </p:cNvSpPr>
          <p:nvPr/>
        </p:nvSpPr>
        <p:spPr bwMode="auto">
          <a:xfrm>
            <a:off x="6329810" y="2283601"/>
            <a:ext cx="50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М1</a:t>
            </a:r>
          </a:p>
        </p:txBody>
      </p:sp>
      <p:grpSp>
        <p:nvGrpSpPr>
          <p:cNvPr id="18495" name="Group 111"/>
          <p:cNvGrpSpPr>
            <a:grpSpLocks/>
          </p:cNvGrpSpPr>
          <p:nvPr/>
        </p:nvGrpSpPr>
        <p:grpSpPr bwMode="auto">
          <a:xfrm>
            <a:off x="4643438" y="1628775"/>
            <a:ext cx="3455987" cy="4248150"/>
            <a:chOff x="0" y="1026"/>
            <a:chExt cx="3493" cy="2813"/>
          </a:xfrm>
        </p:grpSpPr>
        <p:sp>
          <p:nvSpPr>
            <p:cNvPr id="18498" name="Text Box 98"/>
            <p:cNvSpPr txBox="1">
              <a:spLocks noChangeArrowheads="1"/>
            </p:cNvSpPr>
            <p:nvPr/>
          </p:nvSpPr>
          <p:spPr bwMode="auto">
            <a:xfrm>
              <a:off x="1247" y="1616"/>
              <a:ext cx="353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cs typeface="Arial" charset="0"/>
                </a:rPr>
                <a:t>N</a:t>
              </a:r>
              <a:endParaRPr lang="ru-RU">
                <a:cs typeface="Arial" charset="0"/>
              </a:endParaRPr>
            </a:p>
          </p:txBody>
        </p:sp>
        <p:grpSp>
          <p:nvGrpSpPr>
            <p:cNvPr id="18499" name="Group 99"/>
            <p:cNvGrpSpPr>
              <a:grpSpLocks/>
            </p:cNvGrpSpPr>
            <p:nvPr/>
          </p:nvGrpSpPr>
          <p:grpSpPr bwMode="auto">
            <a:xfrm>
              <a:off x="0" y="1026"/>
              <a:ext cx="3493" cy="2813"/>
              <a:chOff x="-114" y="1207"/>
              <a:chExt cx="3493" cy="2813"/>
            </a:xfrm>
          </p:grpSpPr>
          <p:grpSp>
            <p:nvGrpSpPr>
              <p:cNvPr id="18500" name="Group 5"/>
              <p:cNvGrpSpPr>
                <a:grpSpLocks noChangeAspect="1"/>
              </p:cNvGrpSpPr>
              <p:nvPr/>
            </p:nvGrpSpPr>
            <p:grpSpPr bwMode="auto">
              <a:xfrm>
                <a:off x="-114" y="1253"/>
                <a:ext cx="3493" cy="2767"/>
                <a:chOff x="2325" y="-316"/>
                <a:chExt cx="7560" cy="4680"/>
              </a:xfrm>
            </p:grpSpPr>
            <p:sp>
              <p:nvSpPr>
                <p:cNvPr id="18504" name="AutoShape 6"/>
                <p:cNvSpPr>
                  <a:spLocks noChangeAspect="1" noChangeArrowheads="1"/>
                </p:cNvSpPr>
                <p:nvPr/>
              </p:nvSpPr>
              <p:spPr bwMode="auto">
                <a:xfrm>
                  <a:off x="2325" y="-316"/>
                  <a:ext cx="7560" cy="46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18505" name="Line 7"/>
                <p:cNvSpPr>
                  <a:spLocks noChangeShapeType="1"/>
                </p:cNvSpPr>
                <p:nvPr/>
              </p:nvSpPr>
              <p:spPr bwMode="auto">
                <a:xfrm>
                  <a:off x="4485" y="-17"/>
                  <a:ext cx="3420" cy="15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06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2955" y="-17"/>
                  <a:ext cx="1530" cy="15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07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2955" y="1513"/>
                  <a:ext cx="495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08" name="Line 10"/>
                <p:cNvSpPr>
                  <a:spLocks noChangeShapeType="1"/>
                </p:cNvSpPr>
                <p:nvPr/>
              </p:nvSpPr>
              <p:spPr bwMode="auto">
                <a:xfrm>
                  <a:off x="4485" y="-17"/>
                  <a:ext cx="990" cy="15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09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2955" y="703"/>
                  <a:ext cx="3150" cy="81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10" name="Line 12"/>
                <p:cNvSpPr>
                  <a:spLocks noChangeShapeType="1"/>
                </p:cNvSpPr>
                <p:nvPr/>
              </p:nvSpPr>
              <p:spPr bwMode="auto">
                <a:xfrm flipH="1" flipV="1">
                  <a:off x="3765" y="703"/>
                  <a:ext cx="4140" cy="81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8501" name="Text Box 108"/>
              <p:cNvSpPr txBox="1">
                <a:spLocks noChangeArrowheads="1"/>
              </p:cNvSpPr>
              <p:nvPr/>
            </p:nvSpPr>
            <p:spPr bwMode="auto">
              <a:xfrm>
                <a:off x="2426" y="2205"/>
                <a:ext cx="353" cy="2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cs typeface="Arial" charset="0"/>
                  </a:rPr>
                  <a:t>C</a:t>
                </a:r>
                <a:endParaRPr lang="ru-RU">
                  <a:cs typeface="Arial" charset="0"/>
                </a:endParaRPr>
              </a:p>
            </p:txBody>
          </p:sp>
          <p:sp>
            <p:nvSpPr>
              <p:cNvPr id="18502" name="Text Box 109"/>
              <p:cNvSpPr txBox="1">
                <a:spLocks noChangeArrowheads="1"/>
              </p:cNvSpPr>
              <p:nvPr/>
            </p:nvSpPr>
            <p:spPr bwMode="auto">
              <a:xfrm>
                <a:off x="839" y="1207"/>
                <a:ext cx="340" cy="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cs typeface="Arial" charset="0"/>
                  </a:rPr>
                  <a:t>B</a:t>
                </a:r>
                <a:endParaRPr lang="ru-RU">
                  <a:cs typeface="Arial" charset="0"/>
                </a:endParaRPr>
              </a:p>
            </p:txBody>
          </p:sp>
        </p:grpSp>
      </p:grpSp>
      <p:grpSp>
        <p:nvGrpSpPr>
          <p:cNvPr id="18479" name="Group 111"/>
          <p:cNvGrpSpPr>
            <a:grpSpLocks/>
          </p:cNvGrpSpPr>
          <p:nvPr/>
        </p:nvGrpSpPr>
        <p:grpSpPr bwMode="auto">
          <a:xfrm>
            <a:off x="4643438" y="1628775"/>
            <a:ext cx="3455987" cy="4248150"/>
            <a:chOff x="0" y="1026"/>
            <a:chExt cx="3493" cy="2813"/>
          </a:xfrm>
        </p:grpSpPr>
        <p:sp>
          <p:nvSpPr>
            <p:cNvPr id="18482" name="Text Box 98"/>
            <p:cNvSpPr txBox="1">
              <a:spLocks noChangeArrowheads="1"/>
            </p:cNvSpPr>
            <p:nvPr/>
          </p:nvSpPr>
          <p:spPr bwMode="auto">
            <a:xfrm>
              <a:off x="1247" y="1616"/>
              <a:ext cx="353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cs typeface="Arial" charset="0"/>
                </a:rPr>
                <a:t>N</a:t>
              </a:r>
              <a:endParaRPr lang="ru-RU">
                <a:cs typeface="Arial" charset="0"/>
              </a:endParaRPr>
            </a:p>
          </p:txBody>
        </p:sp>
        <p:grpSp>
          <p:nvGrpSpPr>
            <p:cNvPr id="18483" name="Group 99"/>
            <p:cNvGrpSpPr>
              <a:grpSpLocks/>
            </p:cNvGrpSpPr>
            <p:nvPr/>
          </p:nvGrpSpPr>
          <p:grpSpPr bwMode="auto">
            <a:xfrm>
              <a:off x="0" y="1026"/>
              <a:ext cx="3493" cy="2813"/>
              <a:chOff x="-114" y="1207"/>
              <a:chExt cx="3493" cy="2813"/>
            </a:xfrm>
          </p:grpSpPr>
          <p:grpSp>
            <p:nvGrpSpPr>
              <p:cNvPr id="18484" name="Group 5"/>
              <p:cNvGrpSpPr>
                <a:grpSpLocks noChangeAspect="1"/>
              </p:cNvGrpSpPr>
              <p:nvPr/>
            </p:nvGrpSpPr>
            <p:grpSpPr bwMode="auto">
              <a:xfrm>
                <a:off x="-114" y="1253"/>
                <a:ext cx="3493" cy="2767"/>
                <a:chOff x="2325" y="-316"/>
                <a:chExt cx="7560" cy="4680"/>
              </a:xfrm>
            </p:grpSpPr>
            <p:sp>
              <p:nvSpPr>
                <p:cNvPr id="18488" name="AutoShape 6"/>
                <p:cNvSpPr>
                  <a:spLocks noChangeAspect="1" noChangeArrowheads="1"/>
                </p:cNvSpPr>
                <p:nvPr/>
              </p:nvSpPr>
              <p:spPr bwMode="auto">
                <a:xfrm>
                  <a:off x="2325" y="-316"/>
                  <a:ext cx="7560" cy="46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18489" name="Line 7"/>
                <p:cNvSpPr>
                  <a:spLocks noChangeShapeType="1"/>
                </p:cNvSpPr>
                <p:nvPr/>
              </p:nvSpPr>
              <p:spPr bwMode="auto">
                <a:xfrm>
                  <a:off x="4485" y="-17"/>
                  <a:ext cx="3420" cy="15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90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2955" y="-17"/>
                  <a:ext cx="1530" cy="15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91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2955" y="1513"/>
                  <a:ext cx="495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92" name="Line 10"/>
                <p:cNvSpPr>
                  <a:spLocks noChangeShapeType="1"/>
                </p:cNvSpPr>
                <p:nvPr/>
              </p:nvSpPr>
              <p:spPr bwMode="auto">
                <a:xfrm>
                  <a:off x="4485" y="-17"/>
                  <a:ext cx="990" cy="15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93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2955" y="703"/>
                  <a:ext cx="3150" cy="81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94" name="Line 12"/>
                <p:cNvSpPr>
                  <a:spLocks noChangeShapeType="1"/>
                </p:cNvSpPr>
                <p:nvPr/>
              </p:nvSpPr>
              <p:spPr bwMode="auto">
                <a:xfrm flipH="1" flipV="1">
                  <a:off x="3765" y="703"/>
                  <a:ext cx="4140" cy="81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8485" name="Text Box 108"/>
              <p:cNvSpPr txBox="1">
                <a:spLocks noChangeArrowheads="1"/>
              </p:cNvSpPr>
              <p:nvPr/>
            </p:nvSpPr>
            <p:spPr bwMode="auto">
              <a:xfrm>
                <a:off x="2426" y="2205"/>
                <a:ext cx="353" cy="2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cs typeface="Arial" charset="0"/>
                  </a:rPr>
                  <a:t>C</a:t>
                </a:r>
                <a:endParaRPr lang="ru-RU">
                  <a:cs typeface="Arial" charset="0"/>
                </a:endParaRPr>
              </a:p>
            </p:txBody>
          </p:sp>
          <p:sp>
            <p:nvSpPr>
              <p:cNvPr id="18486" name="Text Box 109"/>
              <p:cNvSpPr txBox="1">
                <a:spLocks noChangeArrowheads="1"/>
              </p:cNvSpPr>
              <p:nvPr/>
            </p:nvSpPr>
            <p:spPr bwMode="auto">
              <a:xfrm>
                <a:off x="839" y="1207"/>
                <a:ext cx="340" cy="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cs typeface="Arial" charset="0"/>
                  </a:rPr>
                  <a:t>B</a:t>
                </a:r>
                <a:endParaRPr lang="ru-RU">
                  <a:cs typeface="Arial" charset="0"/>
                </a:endParaRPr>
              </a:p>
            </p:txBody>
          </p:sp>
        </p:grpSp>
      </p:grpSp>
      <p:grpSp>
        <p:nvGrpSpPr>
          <p:cNvPr id="18463" name="Group 111"/>
          <p:cNvGrpSpPr>
            <a:grpSpLocks/>
          </p:cNvGrpSpPr>
          <p:nvPr/>
        </p:nvGrpSpPr>
        <p:grpSpPr bwMode="auto">
          <a:xfrm>
            <a:off x="4643438" y="1628775"/>
            <a:ext cx="3455987" cy="4248150"/>
            <a:chOff x="0" y="1026"/>
            <a:chExt cx="3493" cy="2813"/>
          </a:xfrm>
        </p:grpSpPr>
        <p:sp>
          <p:nvSpPr>
            <p:cNvPr id="18466" name="Text Box 98"/>
            <p:cNvSpPr txBox="1">
              <a:spLocks noChangeArrowheads="1"/>
            </p:cNvSpPr>
            <p:nvPr/>
          </p:nvSpPr>
          <p:spPr bwMode="auto">
            <a:xfrm>
              <a:off x="1247" y="1616"/>
              <a:ext cx="353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cs typeface="Arial" charset="0"/>
                </a:rPr>
                <a:t>N</a:t>
              </a:r>
              <a:endParaRPr lang="ru-RU">
                <a:cs typeface="Arial" charset="0"/>
              </a:endParaRPr>
            </a:p>
          </p:txBody>
        </p:sp>
        <p:grpSp>
          <p:nvGrpSpPr>
            <p:cNvPr id="18467" name="Group 99"/>
            <p:cNvGrpSpPr>
              <a:grpSpLocks/>
            </p:cNvGrpSpPr>
            <p:nvPr/>
          </p:nvGrpSpPr>
          <p:grpSpPr bwMode="auto">
            <a:xfrm>
              <a:off x="0" y="1026"/>
              <a:ext cx="3493" cy="2813"/>
              <a:chOff x="-114" y="1207"/>
              <a:chExt cx="3493" cy="2813"/>
            </a:xfrm>
          </p:grpSpPr>
          <p:grpSp>
            <p:nvGrpSpPr>
              <p:cNvPr id="18468" name="Group 5"/>
              <p:cNvGrpSpPr>
                <a:grpSpLocks noChangeAspect="1"/>
              </p:cNvGrpSpPr>
              <p:nvPr/>
            </p:nvGrpSpPr>
            <p:grpSpPr bwMode="auto">
              <a:xfrm>
                <a:off x="-114" y="1253"/>
                <a:ext cx="3493" cy="2767"/>
                <a:chOff x="2325" y="-316"/>
                <a:chExt cx="7560" cy="4680"/>
              </a:xfrm>
            </p:grpSpPr>
            <p:sp>
              <p:nvSpPr>
                <p:cNvPr id="18472" name="AutoShape 6"/>
                <p:cNvSpPr>
                  <a:spLocks noChangeAspect="1" noChangeArrowheads="1"/>
                </p:cNvSpPr>
                <p:nvPr/>
              </p:nvSpPr>
              <p:spPr bwMode="auto">
                <a:xfrm>
                  <a:off x="2325" y="-316"/>
                  <a:ext cx="7560" cy="46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18473" name="Line 7"/>
                <p:cNvSpPr>
                  <a:spLocks noChangeShapeType="1"/>
                </p:cNvSpPr>
                <p:nvPr/>
              </p:nvSpPr>
              <p:spPr bwMode="auto">
                <a:xfrm>
                  <a:off x="4485" y="-17"/>
                  <a:ext cx="3420" cy="15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74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2955" y="-17"/>
                  <a:ext cx="1530" cy="15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75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2955" y="1513"/>
                  <a:ext cx="495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76" name="Line 10"/>
                <p:cNvSpPr>
                  <a:spLocks noChangeShapeType="1"/>
                </p:cNvSpPr>
                <p:nvPr/>
              </p:nvSpPr>
              <p:spPr bwMode="auto">
                <a:xfrm>
                  <a:off x="4485" y="-17"/>
                  <a:ext cx="990" cy="15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77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2955" y="703"/>
                  <a:ext cx="3150" cy="81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78" name="Line 12"/>
                <p:cNvSpPr>
                  <a:spLocks noChangeShapeType="1"/>
                </p:cNvSpPr>
                <p:nvPr/>
              </p:nvSpPr>
              <p:spPr bwMode="auto">
                <a:xfrm flipH="1" flipV="1">
                  <a:off x="3765" y="703"/>
                  <a:ext cx="4140" cy="81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8469" name="Text Box 108"/>
              <p:cNvSpPr txBox="1">
                <a:spLocks noChangeArrowheads="1"/>
              </p:cNvSpPr>
              <p:nvPr/>
            </p:nvSpPr>
            <p:spPr bwMode="auto">
              <a:xfrm>
                <a:off x="2426" y="2205"/>
                <a:ext cx="353" cy="2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cs typeface="Arial" charset="0"/>
                  </a:rPr>
                  <a:t>C</a:t>
                </a:r>
                <a:endParaRPr lang="ru-RU">
                  <a:cs typeface="Arial" charset="0"/>
                </a:endParaRPr>
              </a:p>
            </p:txBody>
          </p:sp>
          <p:sp>
            <p:nvSpPr>
              <p:cNvPr id="18470" name="Text Box 109"/>
              <p:cNvSpPr txBox="1">
                <a:spLocks noChangeArrowheads="1"/>
              </p:cNvSpPr>
              <p:nvPr/>
            </p:nvSpPr>
            <p:spPr bwMode="auto">
              <a:xfrm>
                <a:off x="839" y="1207"/>
                <a:ext cx="340" cy="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cs typeface="Arial" charset="0"/>
                  </a:rPr>
                  <a:t>B</a:t>
                </a:r>
                <a:endParaRPr lang="ru-RU">
                  <a:cs typeface="Arial" charset="0"/>
                </a:endParaRPr>
              </a:p>
            </p:txBody>
          </p:sp>
        </p:grpSp>
      </p:grpSp>
      <p:grpSp>
        <p:nvGrpSpPr>
          <p:cNvPr id="18446" name="Group 75"/>
          <p:cNvGrpSpPr>
            <a:grpSpLocks/>
          </p:cNvGrpSpPr>
          <p:nvPr/>
        </p:nvGrpSpPr>
        <p:grpSpPr bwMode="auto">
          <a:xfrm>
            <a:off x="4643438" y="1628775"/>
            <a:ext cx="3455987" cy="4248150"/>
            <a:chOff x="2880" y="1026"/>
            <a:chExt cx="2177" cy="2676"/>
          </a:xfrm>
        </p:grpSpPr>
        <p:grpSp>
          <p:nvGrpSpPr>
            <p:cNvPr id="18447" name="Group 111"/>
            <p:cNvGrpSpPr>
              <a:grpSpLocks/>
            </p:cNvGrpSpPr>
            <p:nvPr/>
          </p:nvGrpSpPr>
          <p:grpSpPr bwMode="auto">
            <a:xfrm>
              <a:off x="2880" y="1026"/>
              <a:ext cx="2177" cy="2676"/>
              <a:chOff x="0" y="1026"/>
              <a:chExt cx="3493" cy="2813"/>
            </a:xfrm>
          </p:grpSpPr>
          <p:sp>
            <p:nvSpPr>
              <p:cNvPr id="18450" name="Text Box 98"/>
              <p:cNvSpPr txBox="1">
                <a:spLocks noChangeArrowheads="1"/>
              </p:cNvSpPr>
              <p:nvPr/>
            </p:nvSpPr>
            <p:spPr bwMode="auto">
              <a:xfrm>
                <a:off x="1247" y="1616"/>
                <a:ext cx="353" cy="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cs typeface="Arial" charset="0"/>
                  </a:rPr>
                  <a:t>N</a:t>
                </a:r>
                <a:endParaRPr lang="ru-RU">
                  <a:cs typeface="Arial" charset="0"/>
                </a:endParaRPr>
              </a:p>
            </p:txBody>
          </p:sp>
          <p:grpSp>
            <p:nvGrpSpPr>
              <p:cNvPr id="18451" name="Group 99"/>
              <p:cNvGrpSpPr>
                <a:grpSpLocks/>
              </p:cNvGrpSpPr>
              <p:nvPr/>
            </p:nvGrpSpPr>
            <p:grpSpPr bwMode="auto">
              <a:xfrm>
                <a:off x="0" y="1026"/>
                <a:ext cx="3493" cy="2813"/>
                <a:chOff x="-114" y="1207"/>
                <a:chExt cx="3493" cy="2813"/>
              </a:xfrm>
            </p:grpSpPr>
            <p:grpSp>
              <p:nvGrpSpPr>
                <p:cNvPr id="18452" name="Group 5"/>
                <p:cNvGrpSpPr>
                  <a:grpSpLocks noChangeAspect="1"/>
                </p:cNvGrpSpPr>
                <p:nvPr/>
              </p:nvGrpSpPr>
              <p:grpSpPr bwMode="auto">
                <a:xfrm>
                  <a:off x="-114" y="1253"/>
                  <a:ext cx="3493" cy="2767"/>
                  <a:chOff x="2325" y="-316"/>
                  <a:chExt cx="7560" cy="4680"/>
                </a:xfrm>
              </p:grpSpPr>
              <p:sp>
                <p:nvSpPr>
                  <p:cNvPr id="18456" name="AutoShape 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25" y="-316"/>
                    <a:ext cx="7560" cy="468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cs typeface="Arial" charset="0"/>
                    </a:endParaRPr>
                  </a:p>
                </p:txBody>
              </p:sp>
              <p:sp>
                <p:nvSpPr>
                  <p:cNvPr id="18457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4485" y="-17"/>
                    <a:ext cx="3420" cy="153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458" name="Line 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955" y="-17"/>
                    <a:ext cx="1530" cy="153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459" name="Line 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955" y="1513"/>
                    <a:ext cx="49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460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4485" y="-17"/>
                    <a:ext cx="990" cy="153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461" name="Line 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55" y="703"/>
                    <a:ext cx="3150" cy="81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462" name="Line 1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3765" y="703"/>
                    <a:ext cx="4140" cy="81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8453" name="Text Box 108"/>
                <p:cNvSpPr txBox="1">
                  <a:spLocks noChangeArrowheads="1"/>
                </p:cNvSpPr>
                <p:nvPr/>
              </p:nvSpPr>
              <p:spPr bwMode="auto">
                <a:xfrm>
                  <a:off x="2426" y="2205"/>
                  <a:ext cx="353" cy="2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cs typeface="Arial" charset="0"/>
                    </a:rPr>
                    <a:t>C</a:t>
                  </a:r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18454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839" y="1207"/>
                  <a:ext cx="340" cy="2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cs typeface="Arial" charset="0"/>
                    </a:rPr>
                    <a:t>B</a:t>
                  </a:r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18455" name="Text Box 110"/>
                <p:cNvSpPr txBox="1">
                  <a:spLocks noChangeArrowheads="1"/>
                </p:cNvSpPr>
                <p:nvPr/>
              </p:nvSpPr>
              <p:spPr bwMode="auto">
                <a:xfrm>
                  <a:off x="-86" y="2352"/>
                  <a:ext cx="340" cy="2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ru-RU" dirty="0">
                      <a:cs typeface="Arial" charset="0"/>
                    </a:rPr>
                    <a:t>А</a:t>
                  </a:r>
                </a:p>
              </p:txBody>
            </p:sp>
          </p:grpSp>
        </p:grpSp>
        <p:sp>
          <p:nvSpPr>
            <p:cNvPr id="18448" name="Text Box 90"/>
            <p:cNvSpPr txBox="1">
              <a:spLocks noChangeArrowheads="1"/>
            </p:cNvSpPr>
            <p:nvPr/>
          </p:nvSpPr>
          <p:spPr bwMode="auto">
            <a:xfrm>
              <a:off x="3699" y="2119"/>
              <a:ext cx="31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/>
                <a:t>М</a:t>
              </a:r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18449" name="Text Box 91"/>
            <p:cNvSpPr txBox="1">
              <a:spLocks noChangeArrowheads="1"/>
            </p:cNvSpPr>
            <p:nvPr/>
          </p:nvSpPr>
          <p:spPr bwMode="auto">
            <a:xfrm>
              <a:off x="3015" y="1471"/>
              <a:ext cx="31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/>
                <a:t>М</a:t>
              </a:r>
              <a:r>
                <a:rPr lang="ru-RU" dirty="0" smtClean="0"/>
                <a:t>3</a:t>
              </a:r>
              <a:endParaRPr lang="ru-RU" dirty="0"/>
            </a:p>
          </p:txBody>
        </p:sp>
      </p:grpSp>
      <p:sp>
        <p:nvSpPr>
          <p:cNvPr id="18442" name="Line 93"/>
          <p:cNvSpPr>
            <a:spLocks noChangeShapeType="1"/>
          </p:cNvSpPr>
          <p:nvPr/>
        </p:nvSpPr>
        <p:spPr bwMode="auto">
          <a:xfrm flipH="1">
            <a:off x="4859338" y="2852738"/>
            <a:ext cx="1081087" cy="5048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3" name="Line 94"/>
          <p:cNvSpPr>
            <a:spLocks noChangeShapeType="1"/>
          </p:cNvSpPr>
          <p:nvPr/>
        </p:nvSpPr>
        <p:spPr bwMode="auto">
          <a:xfrm>
            <a:off x="5940425" y="2852738"/>
            <a:ext cx="1295400" cy="5048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4" name="Line 95"/>
          <p:cNvSpPr>
            <a:spLocks noChangeShapeType="1"/>
          </p:cNvSpPr>
          <p:nvPr/>
        </p:nvSpPr>
        <p:spPr bwMode="auto">
          <a:xfrm flipH="1" flipV="1">
            <a:off x="5651500" y="1989138"/>
            <a:ext cx="288925" cy="863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uiExpand="1" build="p"/>
      <p:bldP spid="18442" grpId="0" animBg="1"/>
      <p:bldP spid="18443" grpId="0" animBg="1"/>
      <p:bldP spid="184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Точка Торричелли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0482" name="Содержимое 3"/>
          <p:cNvSpPr>
            <a:spLocks noGrp="1"/>
          </p:cNvSpPr>
          <p:nvPr>
            <p:ph sz="half" idx="1"/>
          </p:nvPr>
        </p:nvSpPr>
        <p:spPr>
          <a:xfrm>
            <a:off x="323850" y="4868863"/>
            <a:ext cx="7561263" cy="9366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</a:t>
            </a:r>
            <a:r>
              <a:rPr lang="ru-RU" sz="2000" b="1" dirty="0" smtClean="0"/>
              <a:t>Замечание: </a:t>
            </a:r>
            <a:r>
              <a:rPr lang="ru-RU" sz="2000" dirty="0" smtClean="0"/>
              <a:t>точка Торричелли существует, если все углы  треугольника  меньше 120.</a:t>
            </a:r>
            <a:endParaRPr lang="ru-RU" sz="2000" b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1800783"/>
            <a:ext cx="4704762" cy="25428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215068"/>
            <a:ext cx="3285714" cy="3714286"/>
          </a:xfrm>
          <a:prstGeom prst="rect">
            <a:avLst/>
          </a:prstGeo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Окружность девяти точек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7" name="Содержимое 7" descr="http://geometry2006.narod.ru/Art/Lecture1.files/image012.gif"/>
          <p:cNvPicPr>
            <a:picLocks/>
          </p:cNvPicPr>
          <p:nvPr/>
        </p:nvPicPr>
        <p:blipFill>
          <a:blip r:embed="rId2" cstate="print"/>
          <a:srcRect l="44000"/>
          <a:stretch>
            <a:fillRect/>
          </a:stretch>
        </p:blipFill>
        <p:spPr bwMode="auto">
          <a:xfrm>
            <a:off x="1403350" y="1916113"/>
            <a:ext cx="4319588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1835150" y="5084763"/>
            <a:ext cx="6121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166813" y="5248275"/>
            <a:ext cx="5391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В1, А1, С1 – основания высот;</a:t>
            </a:r>
          </a:p>
          <a:p>
            <a:r>
              <a:rPr lang="ru-RU"/>
              <a:t>А2, В2, С2 – середины соответствующих сторон;</a:t>
            </a:r>
          </a:p>
          <a:p>
            <a:r>
              <a:rPr lang="ru-RU"/>
              <a:t>А3, В3, С3, - середины отрезков АН, ВН и СН.</a:t>
            </a:r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3851275" y="2781300"/>
            <a:ext cx="142875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>
            <a:off x="4716463" y="2781300"/>
            <a:ext cx="142875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8" name="Oval 8"/>
          <p:cNvSpPr>
            <a:spLocks noChangeArrowheads="1"/>
          </p:cNvSpPr>
          <p:nvPr/>
        </p:nvSpPr>
        <p:spPr bwMode="auto">
          <a:xfrm>
            <a:off x="3419475" y="3141663"/>
            <a:ext cx="142875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9" name="Oval 9"/>
          <p:cNvSpPr>
            <a:spLocks noChangeArrowheads="1"/>
          </p:cNvSpPr>
          <p:nvPr/>
        </p:nvSpPr>
        <p:spPr bwMode="auto">
          <a:xfrm>
            <a:off x="3419475" y="4005263"/>
            <a:ext cx="142875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0" name="Oval 10"/>
          <p:cNvSpPr>
            <a:spLocks noChangeArrowheads="1"/>
          </p:cNvSpPr>
          <p:nvPr/>
        </p:nvSpPr>
        <p:spPr bwMode="auto">
          <a:xfrm>
            <a:off x="3708400" y="4292600"/>
            <a:ext cx="142875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4716463" y="4292600"/>
            <a:ext cx="142875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5003800" y="3068638"/>
            <a:ext cx="142875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5219700" y="3500438"/>
            <a:ext cx="142875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5076825" y="4005263"/>
            <a:ext cx="142875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900" decel="100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20486" grpId="0" animBg="1"/>
      <p:bldP spid="20487" grpId="0" animBg="1"/>
      <p:bldP spid="20488" grpId="0" animBg="1"/>
      <p:bldP spid="20489" grpId="0" animBg="1"/>
      <p:bldP spid="20490" grpId="0" animBg="1"/>
      <p:bldP spid="20491" grpId="0" animBg="1"/>
      <p:bldP spid="20492" grpId="0" animBg="1"/>
      <p:bldP spid="20493" grpId="0" animBg="1"/>
      <p:bldP spid="2049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28656" cy="842987"/>
          </a:xfrm>
        </p:spPr>
        <p:txBody>
          <a:bodyPr/>
          <a:lstStyle/>
          <a:p>
            <a:pPr algn="ctr"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Прямая Эйлера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3" name="Содержимое 6" descr="http://geometry2006.narod.ru/Art/Lecture1.files/image016.gif"/>
          <p:cNvPicPr>
            <a:picLocks/>
          </p:cNvPicPr>
          <p:nvPr/>
        </p:nvPicPr>
        <p:blipFill>
          <a:blip r:embed="rId2" cstate="print"/>
          <a:srcRect r="42581"/>
          <a:stretch>
            <a:fillRect/>
          </a:stretch>
        </p:blipFill>
        <p:spPr bwMode="auto">
          <a:xfrm>
            <a:off x="1763713" y="1412875"/>
            <a:ext cx="4335462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684213" y="4508500"/>
            <a:ext cx="69961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Точка пересечения медиан, точка пересечения высот, </a:t>
            </a:r>
          </a:p>
          <a:p>
            <a:r>
              <a:rPr lang="ru-RU"/>
              <a:t>центр окружности девяти точек лежат на одной прямой, </a:t>
            </a:r>
          </a:p>
          <a:p>
            <a:r>
              <a:rPr lang="ru-RU"/>
              <a:t>которую называют прямой Эйлера в честь ученого математика </a:t>
            </a:r>
          </a:p>
          <a:p>
            <a:r>
              <a:rPr lang="ru-RU"/>
              <a:t>определившего эту закономерность.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/>
    </p:bld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Words>347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 2</vt:lpstr>
      <vt:lpstr>Тема Office</vt:lpstr>
      <vt:lpstr>Замечательные точки треугольника</vt:lpstr>
      <vt:lpstr>Презентация PowerPoint</vt:lpstr>
      <vt:lpstr>Точка пересечения серединных перпендикуляров</vt:lpstr>
      <vt:lpstr>Точка пересечения биссектрис </vt:lpstr>
      <vt:lpstr>Точка пересечения высот</vt:lpstr>
      <vt:lpstr>Точка пересечения медиан</vt:lpstr>
      <vt:lpstr>Точка Торричелли </vt:lpstr>
      <vt:lpstr>Окружность девяти точек</vt:lpstr>
      <vt:lpstr>Прямая Эйлера</vt:lpstr>
      <vt:lpstr>Немного из истории открытия замечательных точек</vt:lpstr>
      <vt:lpstr>Выводы</vt:lpstr>
      <vt:lpstr>Спасибо за внимание !)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Школьный конкурс творческих работ учащихся.   «Прикладные и фундаментальные вопросы математики»</dc:title>
  <dc:creator>Андрей</dc:creator>
  <cp:lastModifiedBy>Админ</cp:lastModifiedBy>
  <cp:revision>27</cp:revision>
  <dcterms:created xsi:type="dcterms:W3CDTF">2013-04-15T16:48:58Z</dcterms:created>
  <dcterms:modified xsi:type="dcterms:W3CDTF">2020-11-09T17:02:46Z</dcterms:modified>
</cp:coreProperties>
</file>