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792" r:id="rId12"/>
    <p:sldMasterId id="2147483804" r:id="rId13"/>
    <p:sldMasterId id="2147483816" r:id="rId14"/>
  </p:sldMasterIdLst>
  <p:sldIdLst>
    <p:sldId id="256" r:id="rId15"/>
    <p:sldId id="257" r:id="rId16"/>
    <p:sldId id="258" r:id="rId17"/>
    <p:sldId id="259" r:id="rId18"/>
    <p:sldId id="260" r:id="rId19"/>
    <p:sldId id="261" r:id="rId20"/>
    <p:sldId id="262" r:id="rId21"/>
    <p:sldId id="263"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77" r:id="rId35"/>
    <p:sldId id="278"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25CDB2CF-0D0B-45E6-8D4F-D76D41CD47F6}">
          <p14:sldIdLst>
            <p14:sldId id="256"/>
            <p14:sldId id="257"/>
            <p14:sldId id="258"/>
            <p14:sldId id="259"/>
            <p14:sldId id="260"/>
            <p14:sldId id="261"/>
            <p14:sldId id="262"/>
            <p14:sldId id="263"/>
            <p14:sldId id="265"/>
            <p14:sldId id="266"/>
            <p14:sldId id="267"/>
            <p14:sldId id="268"/>
            <p14:sldId id="269"/>
            <p14:sldId id="270"/>
            <p14:sldId id="271"/>
            <p14:sldId id="272"/>
            <p14:sldId id="273"/>
            <p14:sldId id="274"/>
            <p14:sldId id="275"/>
            <p14:sldId id="276"/>
            <p14:sldId id="277"/>
            <p14:sldId id="27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26"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7.xml"/><Relationship Id="rId34" Type="http://schemas.openxmlformats.org/officeDocument/2006/relationships/slide" Target="slides/slide20.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14751403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7769287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8945151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50387234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7067226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1344922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99558215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74712573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65996284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14043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96086468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4729795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60698254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19060803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1142913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65778256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2207641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68695708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512733944"/>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0487830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746757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99725785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2940494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45447494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2430179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97568208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56631496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73961349"/>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82946832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5196367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604050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11867236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5496541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357149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77783784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4490438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8847900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48809743"/>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95657056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30469849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2358899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7390849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4601890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0736391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9361465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94426315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9497966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81751396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69901110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502550731"/>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45076484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3346812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6419978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70934729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0894246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5369659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3156112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55373751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295039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5916472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04373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6838293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089133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10.11.2020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583603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227790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2051292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8661116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5807687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2453358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348619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187793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784168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289524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10.11.2020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2409107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809803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244206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8956586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5944548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41205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7985005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912364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1288421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96186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10.11.2020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634696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746761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8791659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376200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918370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03458080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8210163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1710707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0653200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54346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10.11.2020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9606332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8053523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94453194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8701722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7180954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295979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845427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03618504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6400591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29947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10.11.2020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91658726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19707640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5581021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22874433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79556230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4499493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28030355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8540147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5110686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366694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10.11.2020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68038717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6661791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23883520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1810867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11440736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0238556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0165675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86449585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77377768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68326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13547333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86384689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6073417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33685008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67129134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8726545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53238918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8182049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01717898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Рисунок 6" descr="svetofor4pq.gif"/>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84150" y="214313"/>
            <a:ext cx="8799513" cy="642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pPr>
              <a:defRPr/>
            </a:pPr>
            <a:fld id="{F27AE6F8-E304-4AED-B5E6-5A7701B3E8CC}"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7CB0ACF8-EC35-4D9C-9D2D-D81CAF4800D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9641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10.11.2020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1C9A823-624D-4091-8D06-27126A6FE93F}"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1511E99-D0F3-447A-A458-A70AB16F647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7945679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8D3C00-07A0-43A4-9F71-5CD6DBF49DE2}"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009B340-A653-4BD4-B57A-F96D4D15483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593809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DE28C98-8545-4596-91FB-16A373BFDB86}"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936B5EEF-8CD1-449F-AFAD-8C9553941C3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0886732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DA8513-1B1D-4FDF-B73D-6F9A30BA8C03}" type="datetimeFigureOut">
              <a:rPr lang="ru-RU">
                <a:solidFill>
                  <a:prstClr val="black">
                    <a:tint val="75000"/>
                  </a:prstClr>
                </a:solidFill>
              </a:rPr>
              <a:pPr>
                <a:defRPr/>
              </a:pPr>
              <a:t>10.11.2020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81CE09B9-E855-45BD-B242-D09A8DE9C53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61505688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F8B096C-7FBC-4455-A8BF-81A20DB3D512}" type="datetimeFigureOut">
              <a:rPr lang="ru-RU">
                <a:solidFill>
                  <a:prstClr val="black">
                    <a:tint val="75000"/>
                  </a:prstClr>
                </a:solidFill>
              </a:rPr>
              <a:pPr>
                <a:defRPr/>
              </a:pPr>
              <a:t>10.11.2020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1E1335BB-D446-4C58-B136-D19216B55E56}"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32085010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F10C231-9E1A-422C-AA51-AEC502527EAF}" type="datetimeFigureOut">
              <a:rPr lang="ru-RU">
                <a:solidFill>
                  <a:prstClr val="black">
                    <a:tint val="75000"/>
                  </a:prstClr>
                </a:solidFill>
              </a:rPr>
              <a:pPr>
                <a:defRPr/>
              </a:pPr>
              <a:t>10.11.2020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D344046A-5F7C-4CB9-85BE-6C41457D8B4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88878359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C296805-8F34-44E4-9045-588E9EF238BA}"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0E34363-6891-4AFD-9000-3CEE99CE8920}"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31481194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D8CE64D-7A1E-4083-A493-572F30E2ADB9}" type="datetimeFigureOut">
              <a:rPr lang="ru-RU">
                <a:solidFill>
                  <a:prstClr val="black">
                    <a:tint val="75000"/>
                  </a:prstClr>
                </a:solidFill>
              </a:rPr>
              <a:pPr>
                <a:defRPr/>
              </a:pPr>
              <a:t>10.11.2020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F25C2D07-3E9F-4488-8BAC-E8977873E64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9499132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F728B1-71D4-4E88-A53F-B6B7D0FE6D8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BB87F546-652F-48A0-B36D-2D9D4EFD2B9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44908848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71A1B3C-CE67-46DB-A7DD-6369170551B7}"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A197D644-2A33-4C28-88E3-8F865B02C5A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9674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1.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10.11.2020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37847494"/>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045357336"/>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94915675"/>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59855003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84863699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0338407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9120862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87288335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3462391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19937886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7504355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20314750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501CDC5-032C-49B4-84E6-DCB887E1B169}" type="datetimeFigureOut">
              <a:rPr lang="ru-RU">
                <a:solidFill>
                  <a:prstClr val="black">
                    <a:tint val="75000"/>
                  </a:prstClr>
                </a:solidFill>
              </a:rPr>
              <a:pPr>
                <a:defRPr/>
              </a:pPr>
              <a:t>10.11.2020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192EC42-1563-4FE9-BA45-F927DC22C005}"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61204833"/>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37.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jpeg"/><Relationship Id="rId1" Type="http://schemas.openxmlformats.org/officeDocument/2006/relationships/slideLayout" Target="../slideLayouts/slideLayout48.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4.jpeg"/><Relationship Id="rId1" Type="http://schemas.openxmlformats.org/officeDocument/2006/relationships/slideLayout" Target="../slideLayouts/slideLayout63.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8.jpeg"/><Relationship Id="rId1" Type="http://schemas.openxmlformats.org/officeDocument/2006/relationships/slideLayout" Target="../slideLayouts/slideLayout70.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4.jpeg"/><Relationship Id="rId1" Type="http://schemas.openxmlformats.org/officeDocument/2006/relationships/slideLayout" Target="../slideLayouts/slideLayout81.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4.jpeg"/><Relationship Id="rId1" Type="http://schemas.openxmlformats.org/officeDocument/2006/relationships/slideLayout" Target="../slideLayouts/slideLayout92.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4.jpeg"/><Relationship Id="rId1" Type="http://schemas.openxmlformats.org/officeDocument/2006/relationships/slideLayout" Target="../slideLayouts/slideLayout103.xml"/><Relationship Id="rId5" Type="http://schemas.openxmlformats.org/officeDocument/2006/relationships/image" Target="../media/image31.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jpeg"/><Relationship Id="rId1" Type="http://schemas.openxmlformats.org/officeDocument/2006/relationships/slideLayout" Target="../slideLayouts/slideLayout114.xml"/><Relationship Id="rId5" Type="http://schemas.openxmlformats.org/officeDocument/2006/relationships/image" Target="../media/image34.jpeg"/><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25.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136.xml"/><Relationship Id="rId5" Type="http://schemas.openxmlformats.org/officeDocument/2006/relationships/image" Target="../media/image43.jpeg"/><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jpeg"/><Relationship Id="rId1" Type="http://schemas.openxmlformats.org/officeDocument/2006/relationships/slideLayout" Target="../slideLayouts/slideLayout147.xml"/><Relationship Id="rId5" Type="http://schemas.openxmlformats.org/officeDocument/2006/relationships/image" Target="../media/image46.jpeg"/><Relationship Id="rId4" Type="http://schemas.openxmlformats.org/officeDocument/2006/relationships/image" Target="../media/image45.jpeg"/></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5.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27.xm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ctrTitle"/>
          </p:nvPr>
        </p:nvSpPr>
        <p:spPr>
          <a:xfrm>
            <a:off x="2627784" y="476672"/>
            <a:ext cx="6044208" cy="1656184"/>
          </a:xfrm>
        </p:spPr>
        <p:txBody>
          <a:bodyPr>
            <a:normAutofit/>
          </a:bodyPr>
          <a:lstStyle/>
          <a:p>
            <a:r>
              <a:rPr lang="ru-RU" sz="2000" dirty="0">
                <a:latin typeface="Times New Roman" pitchFamily="18" charset="0"/>
                <a:cs typeface="Times New Roman" pitchFamily="18" charset="0"/>
              </a:rPr>
              <a:t>МБДОУ «Детский сад №9 общеразвивающего вида с приоритетным осуществлением деятельности по художественно-эстетическому направлению развития воспитанников»</a:t>
            </a:r>
            <a:br>
              <a:rPr lang="ru-RU" sz="2000" dirty="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155776" y="2132856"/>
            <a:ext cx="6368752" cy="1944216"/>
          </a:xfrm>
          <a:prstGeom prst="roundRect">
            <a:avLst/>
          </a:prstGeom>
          <a:solidFill>
            <a:schemeClr val="accent4">
              <a:lumMod val="40000"/>
              <a:lumOff val="60000"/>
            </a:schemeClr>
          </a:solidFill>
        </p:spPr>
        <p:txBody>
          <a:bodyPr>
            <a:noAutofit/>
          </a:bodyPr>
          <a:lstStyle/>
          <a:p>
            <a:pPr>
              <a:lnSpc>
                <a:spcPct val="150000"/>
              </a:lnSpc>
            </a:pPr>
            <a:r>
              <a:rPr lang="ru-RU" sz="2400" b="1" dirty="0">
                <a:solidFill>
                  <a:schemeClr val="tx1"/>
                </a:solidFill>
                <a:latin typeface="Times New Roman"/>
              </a:rPr>
              <a:t>«Игра – путешествие, как способ постижения дошкольниками правил безопасного поведения на улице и дороге»</a:t>
            </a:r>
            <a:endParaRPr lang="ru-RU" sz="2400" dirty="0">
              <a:solidFill>
                <a:schemeClr val="tx1"/>
              </a:solidFill>
              <a:effectLst/>
            </a:endParaRPr>
          </a:p>
        </p:txBody>
      </p:sp>
      <p:sp>
        <p:nvSpPr>
          <p:cNvPr id="5" name="Скругленный прямоугольник 4"/>
          <p:cNvSpPr/>
          <p:nvPr/>
        </p:nvSpPr>
        <p:spPr>
          <a:xfrm>
            <a:off x="3275856" y="4722782"/>
            <a:ext cx="5428273" cy="1123712"/>
          </a:xfrm>
          <a:prstGeom prst="round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lgn="ctr" fontAlgn="base">
              <a:spcBef>
                <a:spcPct val="0"/>
              </a:spcBef>
              <a:spcAft>
                <a:spcPct val="0"/>
              </a:spcAft>
            </a:pPr>
            <a:r>
              <a:rPr lang="ru-RU" sz="2000" dirty="0">
                <a:solidFill>
                  <a:srgbClr val="000000"/>
                </a:solidFill>
                <a:latin typeface="Times New Roman" pitchFamily="18" charset="0"/>
                <a:ea typeface="Times New Roman" pitchFamily="18" charset="0"/>
                <a:cs typeface="Times New Roman" pitchFamily="18" charset="0"/>
              </a:rPr>
              <a:t>Автор: </a:t>
            </a:r>
            <a:r>
              <a:rPr lang="ru-RU" sz="2000" dirty="0" err="1">
                <a:solidFill>
                  <a:srgbClr val="000000"/>
                </a:solidFill>
                <a:latin typeface="Times New Roman" pitchFamily="18" charset="0"/>
                <a:ea typeface="Times New Roman" pitchFamily="18" charset="0"/>
                <a:cs typeface="Times New Roman" pitchFamily="18" charset="0"/>
              </a:rPr>
              <a:t>Щелыкальнова</a:t>
            </a:r>
            <a:r>
              <a:rPr lang="ru-RU" sz="2000" dirty="0">
                <a:solidFill>
                  <a:srgbClr val="000000"/>
                </a:solidFill>
                <a:latin typeface="Times New Roman" pitchFamily="18" charset="0"/>
                <a:ea typeface="Times New Roman" pitchFamily="18" charset="0"/>
                <a:cs typeface="Times New Roman" pitchFamily="18" charset="0"/>
              </a:rPr>
              <a:t> </a:t>
            </a:r>
            <a:r>
              <a:rPr lang="ru-RU" sz="2000" dirty="0" smtClean="0">
                <a:solidFill>
                  <a:srgbClr val="000000"/>
                </a:solidFill>
                <a:latin typeface="Times New Roman" pitchFamily="18" charset="0"/>
                <a:ea typeface="Times New Roman" pitchFamily="18" charset="0"/>
                <a:cs typeface="Times New Roman" pitchFamily="18" charset="0"/>
              </a:rPr>
              <a:t>Ирина Вячеславовна</a:t>
            </a:r>
          </a:p>
          <a:p>
            <a:pPr lvl="0" fontAlgn="base">
              <a:spcBef>
                <a:spcPct val="0"/>
              </a:spcBef>
              <a:spcAft>
                <a:spcPct val="0"/>
              </a:spcAft>
            </a:pPr>
            <a:r>
              <a:rPr lang="ru-RU" sz="2000" dirty="0" smtClean="0">
                <a:solidFill>
                  <a:srgbClr val="000000"/>
                </a:solidFill>
                <a:latin typeface="Times New Roman" pitchFamily="18" charset="0"/>
                <a:ea typeface="Times New Roman" pitchFamily="18" charset="0"/>
                <a:cs typeface="Times New Roman" pitchFamily="18" charset="0"/>
              </a:rPr>
              <a:t>воспитатель </a:t>
            </a:r>
            <a:r>
              <a:rPr lang="ru-RU" sz="2000" dirty="0">
                <a:solidFill>
                  <a:srgbClr val="000000"/>
                </a:solidFill>
                <a:latin typeface="Times New Roman" pitchFamily="18" charset="0"/>
                <a:ea typeface="Times New Roman" pitchFamily="18" charset="0"/>
                <a:cs typeface="Times New Roman" pitchFamily="18" charset="0"/>
              </a:rPr>
              <a:t>1 квалификационной </a:t>
            </a:r>
            <a:r>
              <a:rPr lang="ru-RU" sz="2000" dirty="0" smtClean="0">
                <a:solidFill>
                  <a:srgbClr val="000000"/>
                </a:solidFill>
                <a:latin typeface="Times New Roman" pitchFamily="18" charset="0"/>
                <a:ea typeface="Times New Roman" pitchFamily="18" charset="0"/>
                <a:cs typeface="Times New Roman" pitchFamily="18" charset="0"/>
              </a:rPr>
              <a:t>категории</a:t>
            </a:r>
          </a:p>
          <a:p>
            <a:pPr lvl="0" algn="ctr" fontAlgn="base">
              <a:spcBef>
                <a:spcPct val="0"/>
              </a:spcBef>
              <a:spcAft>
                <a:spcPct val="0"/>
              </a:spcAft>
            </a:pPr>
            <a:r>
              <a:rPr lang="ru-RU" sz="2000" dirty="0" smtClean="0">
                <a:solidFill>
                  <a:srgbClr val="000000"/>
                </a:solidFill>
                <a:latin typeface="Times New Roman" pitchFamily="18" charset="0"/>
                <a:ea typeface="Times New Roman" pitchFamily="18" charset="0"/>
                <a:cs typeface="Times New Roman" pitchFamily="18" charset="0"/>
              </a:rPr>
              <a:t>                </a:t>
            </a:r>
            <a:endParaRPr lang="ru-RU" sz="2000" dirty="0">
              <a:solidFill>
                <a:srgbClr val="000000"/>
              </a:solidFill>
              <a:latin typeface="Times New Roman" pitchFamily="18" charset="0"/>
              <a:ea typeface="Times New Roman" pitchFamily="18" charset="0"/>
              <a:cs typeface="Times New Roman" pitchFamily="18" charset="0"/>
            </a:endParaRPr>
          </a:p>
        </p:txBody>
      </p:sp>
      <p:sp>
        <p:nvSpPr>
          <p:cNvPr id="7" name="Прямоугольник 6"/>
          <p:cNvSpPr/>
          <p:nvPr/>
        </p:nvSpPr>
        <p:spPr>
          <a:xfrm>
            <a:off x="3499703" y="5846494"/>
            <a:ext cx="3092770" cy="707886"/>
          </a:xfrm>
          <a:prstGeom prst="rect">
            <a:avLst/>
          </a:prstGeom>
        </p:spPr>
        <p:txBody>
          <a:bodyPr wrap="none">
            <a:spAutoFit/>
          </a:bodyPr>
          <a:lstStyle/>
          <a:p>
            <a:pPr lvl="0" algn="r" fontAlgn="base">
              <a:spcBef>
                <a:spcPct val="0"/>
              </a:spcBef>
              <a:spcAft>
                <a:spcPct val="0"/>
              </a:spcAft>
            </a:pPr>
            <a:endParaRPr lang="ru-RU" sz="2000" dirty="0" smtClean="0">
              <a:solidFill>
                <a:srgbClr val="000000"/>
              </a:solidFill>
              <a:latin typeface="Times New Roman" pitchFamily="18" charset="0"/>
              <a:ea typeface="Times New Roman" pitchFamily="18" charset="0"/>
              <a:cs typeface="Times New Roman" pitchFamily="18" charset="0"/>
            </a:endParaRPr>
          </a:p>
          <a:p>
            <a:pPr lvl="0" algn="r" fontAlgn="base">
              <a:spcBef>
                <a:spcPct val="0"/>
              </a:spcBef>
              <a:spcAft>
                <a:spcPct val="0"/>
              </a:spcAft>
            </a:pPr>
            <a:r>
              <a:rPr lang="ru-RU" sz="2000" dirty="0" smtClean="0">
                <a:solidFill>
                  <a:srgbClr val="000000"/>
                </a:solidFill>
                <a:latin typeface="Times New Roman" pitchFamily="18" charset="0"/>
                <a:ea typeface="Times New Roman" pitchFamily="18" charset="0"/>
                <a:cs typeface="Times New Roman" pitchFamily="18" charset="0"/>
              </a:rPr>
              <a:t>г</a:t>
            </a:r>
            <a:r>
              <a:rPr lang="ru-RU" sz="2000" dirty="0">
                <a:solidFill>
                  <a:srgbClr val="000000"/>
                </a:solidFill>
                <a:latin typeface="Times New Roman" pitchFamily="18" charset="0"/>
                <a:ea typeface="Times New Roman" pitchFamily="18" charset="0"/>
                <a:cs typeface="Times New Roman" pitchFamily="18" charset="0"/>
              </a:rPr>
              <a:t>. </a:t>
            </a:r>
            <a:r>
              <a:rPr lang="ru-RU" sz="2000" dirty="0" smtClean="0">
                <a:solidFill>
                  <a:srgbClr val="000000"/>
                </a:solidFill>
                <a:latin typeface="Times New Roman" pitchFamily="18" charset="0"/>
                <a:ea typeface="Times New Roman" pitchFamily="18" charset="0"/>
                <a:cs typeface="Times New Roman" pitchFamily="18" charset="0"/>
              </a:rPr>
              <a:t>Гусь-Хрустальный, 2018</a:t>
            </a:r>
            <a:endParaRPr lang="ru-RU" sz="20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2670602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a:noFill/>
          <a:ln>
            <a:noFill/>
          </a:ln>
        </p:spPr>
      </p:pic>
      <p:pic>
        <p:nvPicPr>
          <p:cNvPr id="6147" name="Picture 4" descr="F:\ГИБДД\фото ПДД\IMG_0520.JPG"/>
          <p:cNvPicPr>
            <a:picLocks noGrp="1" noChangeAspect="1" noChangeArrowheads="1"/>
          </p:cNvPicPr>
          <p:nvPr>
            <p:ph sz="half" idx="1"/>
          </p:nvPr>
        </p:nvPicPr>
        <p:blipFill rotWithShape="1">
          <a:blip r:embed="rId3" cstate="email">
            <a:extLst>
              <a:ext uri="{28A0092B-C50C-407E-A947-70E740481C1C}">
                <a14:useLocalDpi xmlns:a14="http://schemas.microsoft.com/office/drawing/2010/main"/>
              </a:ext>
            </a:extLst>
          </a:blip>
          <a:srcRect/>
          <a:stretch/>
        </p:blipFill>
        <p:spPr>
          <a:xfrm>
            <a:off x="611560" y="2096852"/>
            <a:ext cx="3644590" cy="2664296"/>
          </a:xfrm>
          <a:ln w="88900" cap="sq" cmpd="thickThin">
            <a:solidFill>
              <a:srgbClr val="000000"/>
            </a:solidFill>
            <a:miter lim="800000"/>
          </a:ln>
          <a:effectLst>
            <a:innerShdw blurRad="76200">
              <a:srgbClr val="000000"/>
            </a:innerShdw>
          </a:effectLst>
        </p:spPr>
      </p:pic>
      <p:pic>
        <p:nvPicPr>
          <p:cNvPr id="6148" name="Picture 5" descr="F:\ГИБДД\фото ПДД\IMG_0517.JPG"/>
          <p:cNvPicPr>
            <a:picLocks noGrp="1" noChangeAspect="1" noChangeArrowheads="1"/>
          </p:cNvPicPr>
          <p:nvPr>
            <p:ph sz="half" idx="2"/>
          </p:nvPr>
        </p:nvPicPr>
        <p:blipFill>
          <a:blip r:embed="rId4" cstate="email">
            <a:extLst>
              <a:ext uri="{28A0092B-C50C-407E-A947-70E740481C1C}">
                <a14:useLocalDpi xmlns:a14="http://schemas.microsoft.com/office/drawing/2010/main"/>
              </a:ext>
            </a:extLst>
          </a:blip>
          <a:srcRect/>
          <a:stretch>
            <a:fillRect/>
          </a:stretch>
        </p:blipFill>
        <p:spPr>
          <a:xfrm>
            <a:off x="4814323" y="2093159"/>
            <a:ext cx="3709862" cy="2671681"/>
          </a:xfrm>
          <a:ln w="88900" cap="sq" cmpd="thickThin">
            <a:solidFill>
              <a:srgbClr val="000000"/>
            </a:solidFill>
            <a:miter lim="800000"/>
          </a:ln>
          <a:effectLst>
            <a:innerShdw blurRad="76200">
              <a:srgbClr val="000000"/>
            </a:innerShdw>
          </a:effectLst>
        </p:spPr>
      </p:pic>
      <p:sp>
        <p:nvSpPr>
          <p:cNvPr id="2" name="Прямоугольник 1"/>
          <p:cNvSpPr/>
          <p:nvPr/>
        </p:nvSpPr>
        <p:spPr>
          <a:xfrm>
            <a:off x="809882" y="548680"/>
            <a:ext cx="7691400" cy="58477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Галерея рисунков «Дорожные истории» </a:t>
            </a:r>
            <a:endParaRPr lang="ru-RU" sz="3200" b="1" dirty="0">
              <a:ln w="11430"/>
              <a:solidFill>
                <a:srgbClr val="FFC000"/>
              </a:solidFill>
              <a:effectLst>
                <a:outerShdw blurRad="50800" dist="39000" dir="5460000" algn="tl">
                  <a:srgbClr val="000000">
                    <a:alpha val="38000"/>
                  </a:srgbClr>
                </a:outerShdw>
              </a:effectLst>
              <a:latin typeface="Arial" charset="0"/>
            </a:endParaRPr>
          </a:p>
        </p:txBody>
      </p:sp>
    </p:spTree>
    <p:extLst>
      <p:ext uri="{BB962C8B-B14F-4D97-AF65-F5344CB8AC3E}">
        <p14:creationId xmlns:p14="http://schemas.microsoft.com/office/powerpoint/2010/main" val="4233419239"/>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7171" name="Picture 2" descr="F:\ГИБДД\фото ПДД\IMG_9460.JPG"/>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a:xfrm>
            <a:off x="467544" y="1916832"/>
            <a:ext cx="3804810" cy="2762002"/>
          </a:xfrm>
          <a:ln w="88900" cap="sq" cmpd="thickThin">
            <a:solidFill>
              <a:srgbClr val="000000"/>
            </a:solidFill>
            <a:miter lim="800000"/>
          </a:ln>
          <a:effectLst>
            <a:innerShdw blurRad="76200">
              <a:srgbClr val="000000"/>
            </a:innerShdw>
          </a:effectLst>
        </p:spPr>
      </p:pic>
      <p:pic>
        <p:nvPicPr>
          <p:cNvPr id="7172" name="Picture 3" descr="F:\ГИБДД\фото ПДД\IMG_9465.JPG"/>
          <p:cNvPicPr>
            <a:picLocks noGrp="1" noChangeAspect="1" noChangeArrowheads="1"/>
          </p:cNvPicPr>
          <p:nvPr>
            <p:ph sz="half" idx="2"/>
          </p:nvPr>
        </p:nvPicPr>
        <p:blipFill>
          <a:blip r:embed="rId4" cstate="email">
            <a:extLst>
              <a:ext uri="{28A0092B-C50C-407E-A947-70E740481C1C}">
                <a14:useLocalDpi xmlns:a14="http://schemas.microsoft.com/office/drawing/2010/main"/>
              </a:ext>
            </a:extLst>
          </a:blip>
          <a:srcRect/>
          <a:stretch>
            <a:fillRect/>
          </a:stretch>
        </p:blipFill>
        <p:spPr>
          <a:xfrm>
            <a:off x="4538864" y="2204864"/>
            <a:ext cx="3682752" cy="2769275"/>
          </a:xfrm>
          <a:ln w="88900" cap="sq" cmpd="thickThin">
            <a:solidFill>
              <a:srgbClr val="000000"/>
            </a:solidFill>
            <a:miter lim="800000"/>
          </a:ln>
          <a:effectLst>
            <a:innerShdw blurRad="76200">
              <a:srgbClr val="000000"/>
            </a:innerShdw>
          </a:effectLst>
        </p:spPr>
      </p:pic>
      <p:sp>
        <p:nvSpPr>
          <p:cNvPr id="3" name="Прямоугольник 2"/>
          <p:cNvSpPr/>
          <p:nvPr/>
        </p:nvSpPr>
        <p:spPr>
          <a:xfrm>
            <a:off x="2039362" y="548680"/>
            <a:ext cx="5103320" cy="1077218"/>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Путешествие к  светофору</a:t>
            </a:r>
          </a:p>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 «В гости к Светофору». </a:t>
            </a:r>
            <a:endParaRPr lang="ru-RU" sz="3200" b="1" dirty="0">
              <a:ln w="11430"/>
              <a:solidFill>
                <a:srgbClr val="FFC000"/>
              </a:solidFill>
              <a:effectLst>
                <a:outerShdw blurRad="50800" dist="39000" dir="5460000" algn="tl">
                  <a:srgbClr val="000000">
                    <a:alpha val="38000"/>
                  </a:srgbClr>
                </a:outerShdw>
              </a:effectLst>
              <a:latin typeface="Arial" charset="0"/>
            </a:endParaRPr>
          </a:p>
        </p:txBody>
      </p:sp>
    </p:spTree>
    <p:extLst>
      <p:ext uri="{BB962C8B-B14F-4D97-AF65-F5344CB8AC3E}">
        <p14:creationId xmlns:p14="http://schemas.microsoft.com/office/powerpoint/2010/main" val="32635707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8195" name="Picture 2" descr="F:\ГИБДД\фото ПДД\DSC00041.JPG"/>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a:xfrm>
            <a:off x="5076056" y="1628800"/>
            <a:ext cx="3021855" cy="2266701"/>
          </a:xfrm>
          <a:ln w="88900" cap="sq" cmpd="thickThin">
            <a:solidFill>
              <a:srgbClr val="000000"/>
            </a:solidFill>
            <a:miter lim="800000"/>
          </a:ln>
          <a:effectLst>
            <a:innerShdw blurRad="76200">
              <a:srgbClr val="000000"/>
            </a:innerShdw>
          </a:effectLst>
        </p:spPr>
      </p:pic>
      <p:pic>
        <p:nvPicPr>
          <p:cNvPr id="8197" name="Picture 3" descr="F:\ГИБДД\фото ПДД\DSCN0078.JPG"/>
          <p:cNvPicPr>
            <a:picLocks noGrp="1" noChangeAspect="1" noChangeArrowheads="1"/>
          </p:cNvPicPr>
          <p:nvPr>
            <p:ph sz="half" idx="4294967295"/>
          </p:nvPr>
        </p:nvPicPr>
        <p:blipFill>
          <a:blip r:embed="rId4" cstate="email">
            <a:extLst>
              <a:ext uri="{28A0092B-C50C-407E-A947-70E740481C1C}">
                <a14:useLocalDpi xmlns:a14="http://schemas.microsoft.com/office/drawing/2010/main"/>
              </a:ext>
            </a:extLst>
          </a:blip>
          <a:srcRect/>
          <a:stretch>
            <a:fillRect/>
          </a:stretch>
        </p:blipFill>
        <p:spPr>
          <a:xfrm>
            <a:off x="611560" y="1772816"/>
            <a:ext cx="3312046" cy="2484035"/>
          </a:xfrm>
          <a:ln w="88900" cap="sq" cmpd="thickThin">
            <a:solidFill>
              <a:srgbClr val="000000"/>
            </a:solidFill>
            <a:miter lim="800000"/>
          </a:ln>
          <a:effectLst>
            <a:innerShdw blurRad="76200">
              <a:srgbClr val="000000"/>
            </a:innerShdw>
          </a:effectLst>
        </p:spPr>
      </p:pic>
      <p:pic>
        <p:nvPicPr>
          <p:cNvPr id="8198" name="Picture 6" descr="F:\ГИБДД\фото ПДД\IMG_963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792806" y="3789040"/>
            <a:ext cx="3558388" cy="237180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335025" y="404664"/>
            <a:ext cx="6412781" cy="1077218"/>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Путешествие в школу  </a:t>
            </a:r>
          </a:p>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«Учат в школе, учат в школе…». </a:t>
            </a:r>
            <a:endParaRPr lang="ru-RU" sz="3200" b="1" dirty="0">
              <a:ln w="11430"/>
              <a:solidFill>
                <a:srgbClr val="FFC000"/>
              </a:solidFill>
              <a:effectLst>
                <a:outerShdw blurRad="50800" dist="39000" dir="5460000" algn="tl">
                  <a:srgbClr val="000000">
                    <a:alpha val="38000"/>
                  </a:srgbClr>
                </a:outerShdw>
              </a:effectLst>
              <a:latin typeface="Arial" charset="0"/>
            </a:endParaRPr>
          </a:p>
        </p:txBody>
      </p:sp>
    </p:spTree>
    <p:extLst>
      <p:ext uri="{BB962C8B-B14F-4D97-AF65-F5344CB8AC3E}">
        <p14:creationId xmlns:p14="http://schemas.microsoft.com/office/powerpoint/2010/main" val="27751802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99392"/>
            <a:ext cx="9144000" cy="6957392"/>
          </a:xfrm>
          <a:prstGeom prst="rect">
            <a:avLst/>
          </a:prstGeom>
        </p:spPr>
      </p:pic>
      <p:pic>
        <p:nvPicPr>
          <p:cNvPr id="9220" name="Picture 2" descr="F:\ГИБДД\фото ПДД\фото ПДД\DSC06466 - копия.JPG"/>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a:xfrm>
            <a:off x="619570" y="1772816"/>
            <a:ext cx="3773535" cy="3024335"/>
          </a:xfrm>
          <a:ln w="88900" cap="sq" cmpd="thickThin">
            <a:solidFill>
              <a:srgbClr val="000000"/>
            </a:solidFill>
            <a:miter lim="800000"/>
          </a:ln>
          <a:effectLst>
            <a:innerShdw blurRad="76200">
              <a:srgbClr val="000000"/>
            </a:innerShdw>
          </a:effectLst>
        </p:spPr>
      </p:pic>
      <p:sp>
        <p:nvSpPr>
          <p:cNvPr id="3" name="Прямоугольник 2"/>
          <p:cNvSpPr/>
          <p:nvPr/>
        </p:nvSpPr>
        <p:spPr>
          <a:xfrm>
            <a:off x="767282" y="476672"/>
            <a:ext cx="7308219" cy="1077218"/>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Путешествие «Иди туда, не зная куда. </a:t>
            </a:r>
          </a:p>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Найди то, не зная что»</a:t>
            </a:r>
            <a:endParaRPr lang="ru-RU" sz="3200" b="1" dirty="0">
              <a:ln w="11430"/>
              <a:solidFill>
                <a:srgbClr val="FFC000"/>
              </a:solidFill>
              <a:effectLst>
                <a:outerShdw blurRad="50800" dist="39000" dir="5460000" algn="tl">
                  <a:srgbClr val="000000">
                    <a:alpha val="38000"/>
                  </a:srgbClr>
                </a:outerShdw>
              </a:effectLst>
              <a:latin typeface="Arial" charset="0"/>
            </a:endParaRPr>
          </a:p>
        </p:txBody>
      </p:sp>
      <p:pic>
        <p:nvPicPr>
          <p:cNvPr id="9221" name="Picture 5" descr="G:\фото ПДД\DSC06403.JPG"/>
          <p:cNvPicPr>
            <a:picLocks noGrp="1" noChangeAspect="1" noChangeArrowheads="1"/>
          </p:cNvPicPr>
          <p:nvPr>
            <p:ph sz="half" idx="2"/>
          </p:nvPr>
        </p:nvPicPr>
        <p:blipFill>
          <a:blip r:embed="rId4" cstate="email">
            <a:extLst>
              <a:ext uri="{28A0092B-C50C-407E-A947-70E740481C1C}">
                <a14:useLocalDpi xmlns:a14="http://schemas.microsoft.com/office/drawing/2010/main"/>
              </a:ext>
            </a:extLst>
          </a:blip>
          <a:srcRect/>
          <a:stretch>
            <a:fillRect/>
          </a:stretch>
        </p:blipFill>
        <p:spPr>
          <a:xfrm>
            <a:off x="4716016" y="2132856"/>
            <a:ext cx="3763460" cy="2822596"/>
          </a:xfrm>
          <a:ln w="88900" cap="sq" cmpd="thickThin">
            <a:solidFill>
              <a:srgbClr val="000000"/>
            </a:solidFill>
            <a:miter lim="800000"/>
          </a:ln>
          <a:effectLst>
            <a:innerShdw blurRad="76200">
              <a:srgbClr val="000000"/>
            </a:innerShdw>
          </a:effectLst>
        </p:spPr>
      </p:pic>
    </p:spTree>
    <p:extLst>
      <p:ext uri="{BB962C8B-B14F-4D97-AF65-F5344CB8AC3E}">
        <p14:creationId xmlns:p14="http://schemas.microsoft.com/office/powerpoint/2010/main" val="9075102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Прямоугольник 1"/>
          <p:cNvSpPr/>
          <p:nvPr/>
        </p:nvSpPr>
        <p:spPr>
          <a:xfrm>
            <a:off x="1671013" y="548680"/>
            <a:ext cx="5801973" cy="58477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Акция «Дети и безопасность»</a:t>
            </a:r>
            <a:endParaRPr lang="ru-RU" sz="3200" b="1" dirty="0">
              <a:ln w="11430"/>
              <a:solidFill>
                <a:srgbClr val="FFC000"/>
              </a:solidFill>
              <a:effectLst>
                <a:outerShdw blurRad="50800" dist="39000" dir="5460000" algn="tl">
                  <a:srgbClr val="000000">
                    <a:alpha val="38000"/>
                  </a:srgbClr>
                </a:outerShdw>
              </a:effectLst>
              <a:latin typeface="Arial" charset="0"/>
            </a:endParaRPr>
          </a:p>
        </p:txBody>
      </p:sp>
      <p:pic>
        <p:nvPicPr>
          <p:cNvPr id="10246" name="Picture 6" descr="F:\ГИБДД\фото ПДД\IMG_9144.JPG"/>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a:xfrm>
            <a:off x="683568" y="1772816"/>
            <a:ext cx="3698191" cy="2932387"/>
          </a:xfrm>
          <a:ln w="88900" cap="sq" cmpd="thickThin">
            <a:solidFill>
              <a:srgbClr val="000000"/>
            </a:solidFill>
            <a:miter lim="800000"/>
          </a:ln>
          <a:effectLst>
            <a:innerShdw blurRad="76200">
              <a:srgbClr val="000000"/>
            </a:innerShdw>
          </a:effectLst>
        </p:spPr>
      </p:pic>
      <p:pic>
        <p:nvPicPr>
          <p:cNvPr id="10247" name="Picture 7" descr="F:\ГИБДД\фото ПДД\IMG_9140.JPG"/>
          <p:cNvPicPr>
            <a:picLocks noGrp="1" noChangeAspect="1" noChangeArrowheads="1"/>
          </p:cNvPicPr>
          <p:nvPr>
            <p:ph sz="half" idx="2"/>
          </p:nvPr>
        </p:nvPicPr>
        <p:blipFill>
          <a:blip r:embed="rId4" cstate="email">
            <a:extLst>
              <a:ext uri="{28A0092B-C50C-407E-A947-70E740481C1C}">
                <a14:useLocalDpi xmlns:a14="http://schemas.microsoft.com/office/drawing/2010/main"/>
              </a:ext>
            </a:extLst>
          </a:blip>
          <a:srcRect/>
          <a:stretch>
            <a:fillRect/>
          </a:stretch>
        </p:blipFill>
        <p:spPr>
          <a:xfrm>
            <a:off x="4716016" y="1916832"/>
            <a:ext cx="3894584" cy="2664296"/>
          </a:xfrm>
          <a:ln w="88900" cap="sq" cmpd="thickThin">
            <a:solidFill>
              <a:srgbClr val="000000"/>
            </a:solidFill>
            <a:miter lim="800000"/>
          </a:ln>
          <a:effectLst>
            <a:innerShdw blurRad="76200">
              <a:srgbClr val="000000"/>
            </a:innerShdw>
          </a:effectLst>
        </p:spPr>
      </p:pic>
    </p:spTree>
    <p:extLst>
      <p:ext uri="{BB962C8B-B14F-4D97-AF65-F5344CB8AC3E}">
        <p14:creationId xmlns:p14="http://schemas.microsoft.com/office/powerpoint/2010/main" val="29414229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1267" name="Picture 2" descr="F:\ГИБДД\фото ПДД\DSC03553.JPG"/>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a:xfrm>
            <a:off x="4211960" y="2204864"/>
            <a:ext cx="3528392" cy="2697105"/>
          </a:xfrm>
          <a:ln w="88900" cap="sq" cmpd="thickThin">
            <a:solidFill>
              <a:srgbClr val="000000"/>
            </a:solidFill>
            <a:miter lim="800000"/>
          </a:ln>
          <a:effectLst>
            <a:innerShdw blurRad="76200">
              <a:srgbClr val="000000"/>
            </a:innerShdw>
          </a:effectLst>
        </p:spPr>
      </p:pic>
      <p:pic>
        <p:nvPicPr>
          <p:cNvPr id="11268" name="Picture 3" descr="F:\ГИБДД\фото ПДД\DSC03560.JPG"/>
          <p:cNvPicPr>
            <a:picLocks noGrp="1" noChangeAspect="1" noChangeArrowheads="1"/>
          </p:cNvPicPr>
          <p:nvPr>
            <p:ph sz="half" idx="2"/>
          </p:nvPr>
        </p:nvPicPr>
        <p:blipFill>
          <a:blip r:embed="rId4" cstate="email">
            <a:extLst>
              <a:ext uri="{28A0092B-C50C-407E-A947-70E740481C1C}">
                <a14:useLocalDpi xmlns:a14="http://schemas.microsoft.com/office/drawing/2010/main"/>
              </a:ext>
            </a:extLst>
          </a:blip>
          <a:srcRect/>
          <a:stretch>
            <a:fillRect/>
          </a:stretch>
        </p:blipFill>
        <p:spPr>
          <a:xfrm>
            <a:off x="683568" y="2276872"/>
            <a:ext cx="3124552" cy="4104456"/>
          </a:xfrm>
          <a:ln w="88900" cap="sq" cmpd="thickThin">
            <a:solidFill>
              <a:srgbClr val="000000"/>
            </a:solidFill>
            <a:miter lim="800000"/>
          </a:ln>
          <a:effectLst>
            <a:innerShdw blurRad="76200">
              <a:srgbClr val="000000"/>
            </a:innerShdw>
          </a:effectLst>
        </p:spPr>
      </p:pic>
      <p:sp>
        <p:nvSpPr>
          <p:cNvPr id="2" name="Прямоугольник 1"/>
          <p:cNvSpPr/>
          <p:nvPr/>
        </p:nvSpPr>
        <p:spPr>
          <a:xfrm>
            <a:off x="1619672" y="476672"/>
            <a:ext cx="5457969" cy="156966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Путешествие в ГБИЦ </a:t>
            </a:r>
          </a:p>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«В библиотеку мы пойдем – </a:t>
            </a:r>
          </a:p>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безопасный путь найдем»</a:t>
            </a:r>
            <a:endParaRPr lang="ru-RU" sz="3200" b="1" dirty="0">
              <a:ln w="11430"/>
              <a:solidFill>
                <a:srgbClr val="FFC000"/>
              </a:solidFill>
              <a:effectLst>
                <a:outerShdw blurRad="50800" dist="39000" dir="5460000" algn="tl">
                  <a:srgbClr val="000000">
                    <a:alpha val="38000"/>
                  </a:srgbClr>
                </a:outerShdw>
              </a:effectLst>
              <a:latin typeface="Arial" charset="0"/>
            </a:endParaRPr>
          </a:p>
        </p:txBody>
      </p:sp>
    </p:spTree>
    <p:extLst>
      <p:ext uri="{BB962C8B-B14F-4D97-AF65-F5344CB8AC3E}">
        <p14:creationId xmlns:p14="http://schemas.microsoft.com/office/powerpoint/2010/main" val="7230523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2291" name="Picture 2" descr="F:\ГИБДД\фото ПДД\Изображение 305.jpg"/>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a:xfrm>
            <a:off x="755576" y="1772816"/>
            <a:ext cx="3600400" cy="2475781"/>
          </a:xfrm>
          <a:ln w="88900" cap="sq" cmpd="thickThin">
            <a:solidFill>
              <a:srgbClr val="000000"/>
            </a:solidFill>
            <a:miter lim="800000"/>
          </a:ln>
          <a:effectLst>
            <a:innerShdw blurRad="76200">
              <a:srgbClr val="000000"/>
            </a:innerShdw>
          </a:effectLst>
        </p:spPr>
      </p:pic>
      <p:pic>
        <p:nvPicPr>
          <p:cNvPr id="12292" name="Picture 3" descr="F:\ГИБДД\фото ПДД\SDC16790.JPG"/>
          <p:cNvPicPr>
            <a:picLocks noGrp="1" noChangeAspect="1" noChangeArrowheads="1"/>
          </p:cNvPicPr>
          <p:nvPr>
            <p:ph sz="half" idx="2"/>
          </p:nvPr>
        </p:nvPicPr>
        <p:blipFill rotWithShape="1">
          <a:blip r:embed="rId4" cstate="email">
            <a:extLst>
              <a:ext uri="{28A0092B-C50C-407E-A947-70E740481C1C}">
                <a14:useLocalDpi xmlns:a14="http://schemas.microsoft.com/office/drawing/2010/main"/>
              </a:ext>
            </a:extLst>
          </a:blip>
          <a:srcRect/>
          <a:stretch/>
        </p:blipFill>
        <p:spPr>
          <a:xfrm>
            <a:off x="5004048" y="1772816"/>
            <a:ext cx="3426676" cy="2402861"/>
          </a:xfrm>
          <a:ln w="88900" cap="sq" cmpd="thickThin">
            <a:solidFill>
              <a:srgbClr val="000000"/>
            </a:solidFill>
            <a:miter lim="800000"/>
          </a:ln>
          <a:effectLst>
            <a:innerShdw blurRad="76200">
              <a:srgbClr val="000000"/>
            </a:innerShdw>
          </a:effectLst>
        </p:spPr>
      </p:pic>
      <p:pic>
        <p:nvPicPr>
          <p:cNvPr id="12293" name="Picture 4" descr="F:\ГИБДД\фото ПДД\DSC0311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51052" y="3789040"/>
            <a:ext cx="3443288" cy="2581275"/>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386760" y="404664"/>
            <a:ext cx="6371873" cy="1077218"/>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Автобусное путешествие в музей </a:t>
            </a:r>
          </a:p>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«Я поведу тебя в музей». </a:t>
            </a:r>
            <a:endParaRPr lang="ru-RU" sz="3200" b="1" dirty="0">
              <a:ln w="11430"/>
              <a:solidFill>
                <a:srgbClr val="FFC000"/>
              </a:solidFill>
              <a:effectLst>
                <a:outerShdw blurRad="50800" dist="39000" dir="5460000" algn="tl">
                  <a:srgbClr val="000000">
                    <a:alpha val="38000"/>
                  </a:srgbClr>
                </a:outerShdw>
              </a:effectLst>
              <a:latin typeface="Arial" charset="0"/>
            </a:endParaRPr>
          </a:p>
        </p:txBody>
      </p:sp>
    </p:spTree>
    <p:extLst>
      <p:ext uri="{BB962C8B-B14F-4D97-AF65-F5344CB8AC3E}">
        <p14:creationId xmlns:p14="http://schemas.microsoft.com/office/powerpoint/2010/main" val="10859049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Прямоугольник 1"/>
          <p:cNvSpPr/>
          <p:nvPr/>
        </p:nvSpPr>
        <p:spPr>
          <a:xfrm>
            <a:off x="1714453" y="476672"/>
            <a:ext cx="5895589" cy="58477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err="1">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Тренинговый</a:t>
            </a: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  «</a:t>
            </a:r>
            <a:r>
              <a:rPr lang="ru-RU" sz="3200" b="1" dirty="0" err="1">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Игро</a:t>
            </a: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 – центр» </a:t>
            </a:r>
            <a:endParaRPr lang="ru-RU" sz="3200" b="1" dirty="0">
              <a:ln w="11430"/>
              <a:solidFill>
                <a:srgbClr val="FFC000"/>
              </a:solidFill>
              <a:effectLst>
                <a:outerShdw blurRad="50800" dist="39000" dir="5460000" algn="tl">
                  <a:srgbClr val="000000">
                    <a:alpha val="38000"/>
                  </a:srgbClr>
                </a:outerShdw>
              </a:effectLst>
              <a:latin typeface="Arial" charset="0"/>
            </a:endParaRPr>
          </a:p>
        </p:txBody>
      </p:sp>
      <p:pic>
        <p:nvPicPr>
          <p:cNvPr id="16387" name="Picture 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07056" y="3861048"/>
            <a:ext cx="3451225" cy="2633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6" name="Picture 6" descr="F:\ГИБДД\фото ПДД\фото ПДД\DSC06567.JPG"/>
          <p:cNvPicPr>
            <a:picLocks noGrp="1" noChangeAspect="1" noChangeArrowheads="1"/>
          </p:cNvPicPr>
          <p:nvPr>
            <p:ph sz="half" idx="2"/>
          </p:nvPr>
        </p:nvPicPr>
        <p:blipFill>
          <a:blip r:embed="rId4" cstate="email">
            <a:extLst>
              <a:ext uri="{28A0092B-C50C-407E-A947-70E740481C1C}">
                <a14:useLocalDpi xmlns:a14="http://schemas.microsoft.com/office/drawing/2010/main"/>
              </a:ext>
            </a:extLst>
          </a:blip>
          <a:srcRect/>
          <a:stretch>
            <a:fillRect/>
          </a:stretch>
        </p:blipFill>
        <p:spPr>
          <a:xfrm>
            <a:off x="4932040" y="1340768"/>
            <a:ext cx="3174272" cy="2380704"/>
          </a:xfrm>
          <a:ln w="88900" cap="sq" cmpd="thickThin">
            <a:solidFill>
              <a:srgbClr val="000000"/>
            </a:solidFill>
            <a:miter lim="800000"/>
          </a:ln>
          <a:effectLst>
            <a:innerShdw blurRad="76200">
              <a:srgbClr val="000000"/>
            </a:innerShdw>
          </a:effectLst>
        </p:spPr>
      </p:pic>
      <p:pic>
        <p:nvPicPr>
          <p:cNvPr id="15365" name="Picture 5" descr="F:\ГИБДД\фото ПДД\фото ПДД\DSC06576.JPG"/>
          <p:cNvPicPr>
            <a:picLocks noGrp="1" noChangeAspect="1" noChangeArrowheads="1"/>
          </p:cNvPicPr>
          <p:nvPr>
            <p:ph sz="half" idx="1"/>
          </p:nvPr>
        </p:nvPicPr>
        <p:blipFill>
          <a:blip r:embed="rId5" cstate="email">
            <a:extLst>
              <a:ext uri="{28A0092B-C50C-407E-A947-70E740481C1C}">
                <a14:useLocalDpi xmlns:a14="http://schemas.microsoft.com/office/drawing/2010/main"/>
              </a:ext>
            </a:extLst>
          </a:blip>
          <a:srcRect/>
          <a:stretch>
            <a:fillRect/>
          </a:stretch>
        </p:blipFill>
        <p:spPr>
          <a:xfrm>
            <a:off x="683568" y="1268760"/>
            <a:ext cx="3178696" cy="2384022"/>
          </a:xfrm>
          <a:ln w="88900" cap="sq" cmpd="thickThin">
            <a:solidFill>
              <a:srgbClr val="000000"/>
            </a:solidFill>
            <a:miter lim="800000"/>
          </a:ln>
          <a:effectLst>
            <a:innerShdw blurRad="76200">
              <a:srgbClr val="000000"/>
            </a:innerShdw>
          </a:effectLst>
        </p:spPr>
      </p:pic>
    </p:spTree>
    <p:extLst>
      <p:ext uri="{BB962C8B-B14F-4D97-AF65-F5344CB8AC3E}">
        <p14:creationId xmlns:p14="http://schemas.microsoft.com/office/powerpoint/2010/main" val="4263048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71400"/>
            <a:ext cx="9144000" cy="7029400"/>
          </a:xfrm>
          <a:prstGeom prst="rect">
            <a:avLst/>
          </a:prstGeom>
        </p:spPr>
      </p:pic>
      <p:pic>
        <p:nvPicPr>
          <p:cNvPr id="18435" name="Picture 2" descr="F:\Фото\торцевание\Изображение 035.jpg"/>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a:xfrm>
            <a:off x="4794734" y="1484784"/>
            <a:ext cx="3235716" cy="2426787"/>
          </a:xfrm>
          <a:ln w="88900" cap="sq" cmpd="thickThin">
            <a:solidFill>
              <a:srgbClr val="000000"/>
            </a:solidFill>
            <a:miter lim="800000"/>
          </a:ln>
          <a:effectLst>
            <a:innerShdw blurRad="76200">
              <a:srgbClr val="000000"/>
            </a:innerShdw>
          </a:effectLst>
        </p:spPr>
      </p:pic>
      <p:pic>
        <p:nvPicPr>
          <p:cNvPr id="18436" name="Picture 3" descr="F:\Фото\торцевание\SDC14709.JPG"/>
          <p:cNvPicPr>
            <a:picLocks noGrp="1" noChangeAspect="1" noChangeArrowheads="1"/>
          </p:cNvPicPr>
          <p:nvPr>
            <p:ph sz="half" idx="2"/>
          </p:nvPr>
        </p:nvPicPr>
        <p:blipFill>
          <a:blip r:embed="rId4" cstate="email">
            <a:extLst>
              <a:ext uri="{28A0092B-C50C-407E-A947-70E740481C1C}">
                <a14:useLocalDpi xmlns:a14="http://schemas.microsoft.com/office/drawing/2010/main"/>
              </a:ext>
            </a:extLst>
          </a:blip>
          <a:srcRect/>
          <a:stretch>
            <a:fillRect/>
          </a:stretch>
        </p:blipFill>
        <p:spPr>
          <a:xfrm>
            <a:off x="755576" y="4293096"/>
            <a:ext cx="3024336" cy="2297100"/>
          </a:xfrm>
          <a:ln w="88900" cap="sq" cmpd="thickThin">
            <a:solidFill>
              <a:srgbClr val="000000"/>
            </a:solidFill>
            <a:miter lim="800000"/>
          </a:ln>
          <a:effectLst>
            <a:innerShdw blurRad="76200">
              <a:srgbClr val="000000"/>
            </a:innerShdw>
          </a:effectLst>
        </p:spPr>
      </p:pic>
      <p:pic>
        <p:nvPicPr>
          <p:cNvPr id="18437" name="Picture 4" descr="F:\Фото\фото июль 22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66982" y="4293096"/>
            <a:ext cx="3036995" cy="227618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183309" y="260648"/>
            <a:ext cx="7167347" cy="156966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Творческие центры </a:t>
            </a:r>
            <a:r>
              <a:rPr lang="ru-RU" sz="3200" b="1" dirty="0">
                <a:ln w="11430"/>
                <a:solidFill>
                  <a:srgbClr val="FFC000"/>
                </a:solidFill>
                <a:effectLst>
                  <a:outerShdw blurRad="50800" dist="39000" dir="5460000" algn="tl">
                    <a:srgbClr val="000000">
                      <a:alpha val="38000"/>
                    </a:srgbClr>
                  </a:outerShdw>
                </a:effectLst>
                <a:latin typeface="Times New Roman" pitchFamily="18" charset="0"/>
                <a:ea typeface="Calibri" pitchFamily="34" charset="0"/>
                <a:cs typeface="Times New Roman" pitchFamily="18" charset="0"/>
              </a:rPr>
              <a:t>«Умелые ручки» </a:t>
            </a:r>
          </a:p>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«Юный изобретатель»</a:t>
            </a:r>
          </a:p>
          <a:p>
            <a:pPr algn="ctr" fontAlgn="base">
              <a:spcBef>
                <a:spcPct val="0"/>
              </a:spcBef>
              <a:spcAft>
                <a:spcPct val="0"/>
              </a:spcAft>
              <a:defRPr/>
            </a:pPr>
            <a:endParaRPr lang="ru-RU" sz="32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pic>
        <p:nvPicPr>
          <p:cNvPr id="18438" name="Picture 6" descr="F:\ГИБДД\фото ПДД\Новая папка\IMG_062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99592" y="1484784"/>
            <a:ext cx="3244675" cy="2354779"/>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00328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919036"/>
          </a:xfrm>
          <a:prstGeom prst="rect">
            <a:avLst/>
          </a:prstGeom>
        </p:spPr>
      </p:pic>
      <p:pic>
        <p:nvPicPr>
          <p:cNvPr id="17413" name="Picture 5" descr="G:\фото ПДД\DSC06306.JPG"/>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a:xfrm>
            <a:off x="683568" y="1772816"/>
            <a:ext cx="3438301" cy="2578726"/>
          </a:xfrm>
          <a:ln w="88900" cap="sq" cmpd="thickThin">
            <a:solidFill>
              <a:srgbClr val="000000"/>
            </a:solidFill>
            <a:miter lim="800000"/>
          </a:ln>
          <a:effectLst>
            <a:innerShdw blurRad="76200">
              <a:srgbClr val="000000"/>
            </a:innerShdw>
          </a:effectLst>
        </p:spPr>
      </p:pic>
      <p:pic>
        <p:nvPicPr>
          <p:cNvPr id="17414" name="Picture 6" descr="G:\фото ПДД\DSC06220.JPG"/>
          <p:cNvPicPr>
            <a:picLocks noGrp="1" noChangeAspect="1" noChangeArrowheads="1"/>
          </p:cNvPicPr>
          <p:nvPr>
            <p:ph sz="half" idx="2"/>
          </p:nvPr>
        </p:nvPicPr>
        <p:blipFill>
          <a:blip r:embed="rId4" cstate="email">
            <a:extLst>
              <a:ext uri="{28A0092B-C50C-407E-A947-70E740481C1C}">
                <a14:useLocalDpi xmlns:a14="http://schemas.microsoft.com/office/drawing/2010/main"/>
              </a:ext>
            </a:extLst>
          </a:blip>
          <a:srcRect/>
          <a:stretch>
            <a:fillRect/>
          </a:stretch>
        </p:blipFill>
        <p:spPr>
          <a:xfrm>
            <a:off x="4572000" y="1772816"/>
            <a:ext cx="3552394" cy="2664296"/>
          </a:xfrm>
          <a:ln w="88900" cap="sq" cmpd="thickThin">
            <a:solidFill>
              <a:srgbClr val="000000"/>
            </a:solidFill>
            <a:miter lim="800000"/>
          </a:ln>
          <a:effectLst>
            <a:innerShdw blurRad="76200">
              <a:srgbClr val="000000"/>
            </a:innerShdw>
          </a:effectLst>
        </p:spPr>
      </p:pic>
      <p:pic>
        <p:nvPicPr>
          <p:cNvPr id="17415" name="Picture 7" descr="G:\фото ПДД\DSC06217.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43808" y="3976778"/>
            <a:ext cx="3302077" cy="2476558"/>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08768" y="404664"/>
            <a:ext cx="7926465" cy="1077218"/>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Мастер-класс</a:t>
            </a:r>
          </a:p>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«Светоотражающая  подвеска - </a:t>
            </a:r>
            <a:r>
              <a:rPr lang="ru-RU" sz="3200" b="1" dirty="0" err="1">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фликер</a:t>
            </a: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a:t>
            </a:r>
            <a:r>
              <a:rPr lang="ru-RU" sz="3200" b="1" dirty="0">
                <a:ln w="11430"/>
                <a:solidFill>
                  <a:srgbClr val="FFC000"/>
                </a:solidFill>
                <a:effectLst>
                  <a:outerShdw blurRad="50800" dist="39000" dir="5460000" algn="tl">
                    <a:srgbClr val="000000">
                      <a:alpha val="38000"/>
                    </a:srgbClr>
                  </a:outerShdw>
                </a:effectLst>
                <a:latin typeface="Times New Roman" pitchFamily="16" charset="0"/>
                <a:cs typeface="Times New Roman" pitchFamily="16" charset="0"/>
              </a:rPr>
              <a:t>. </a:t>
            </a:r>
            <a:endParaRPr lang="ru-RU" sz="3200" b="1" dirty="0">
              <a:ln w="11430"/>
              <a:solidFill>
                <a:srgbClr val="FFC000"/>
              </a:solidFill>
              <a:effectLst>
                <a:outerShdw blurRad="50800" dist="39000" dir="5460000" algn="tl">
                  <a:srgbClr val="000000">
                    <a:alpha val="38000"/>
                  </a:srgbClr>
                </a:outerShdw>
              </a:effectLst>
              <a:latin typeface="Arial" charset="0"/>
            </a:endParaRPr>
          </a:p>
        </p:txBody>
      </p:sp>
    </p:spTree>
    <p:extLst>
      <p:ext uri="{BB962C8B-B14F-4D97-AF65-F5344CB8AC3E}">
        <p14:creationId xmlns:p14="http://schemas.microsoft.com/office/powerpoint/2010/main" val="16089164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p:spPr>
      </p:pic>
      <p:sp>
        <p:nvSpPr>
          <p:cNvPr id="2" name="Заголовок 1"/>
          <p:cNvSpPr>
            <a:spLocks noGrp="1"/>
          </p:cNvSpPr>
          <p:nvPr>
            <p:ph type="title"/>
          </p:nvPr>
        </p:nvSpPr>
        <p:spPr>
          <a:xfrm>
            <a:off x="457200" y="274638"/>
            <a:ext cx="8229600" cy="922114"/>
          </a:xfrm>
        </p:spPr>
        <p:txBody>
          <a:bodyPr>
            <a:normAutofit/>
          </a:bodyPr>
          <a:lstStyle/>
          <a:p>
            <a:r>
              <a:rPr lang="ru-RU" sz="3200" b="1" dirty="0" smtClean="0">
                <a:solidFill>
                  <a:srgbClr val="FFC000"/>
                </a:solidFill>
                <a:effectLst>
                  <a:outerShdw blurRad="38100" dist="38100" dir="2700000" algn="tl">
                    <a:srgbClr val="000000">
                      <a:alpha val="43137"/>
                    </a:srgbClr>
                  </a:outerShdw>
                </a:effectLst>
                <a:latin typeface="Times New Roman" pitchFamily="18" charset="0"/>
                <a:cs typeface="Times New Roman" pitchFamily="18" charset="0"/>
              </a:rPr>
              <a:t>Актуальность темы</a:t>
            </a:r>
            <a:endParaRPr lang="ru-RU" sz="3200" b="1" dirty="0">
              <a:solidFill>
                <a:srgbClr val="FFC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Прямоугольник 2"/>
          <p:cNvSpPr/>
          <p:nvPr/>
        </p:nvSpPr>
        <p:spPr>
          <a:xfrm>
            <a:off x="457200" y="908720"/>
            <a:ext cx="7643192" cy="4247317"/>
          </a:xfrm>
          <a:prstGeom prst="rect">
            <a:avLst/>
          </a:prstGeom>
        </p:spPr>
        <p:txBody>
          <a:bodyPr wrap="square">
            <a:spAutoFit/>
          </a:bodyPr>
          <a:lstStyle/>
          <a:p>
            <a:pPr marL="285750" indent="-285750" algn="just">
              <a:lnSpc>
                <a:spcPct val="150000"/>
              </a:lnSpc>
              <a:buFont typeface="Wingdings" pitchFamily="2" charset="2"/>
              <a:buChar char="v"/>
            </a:pPr>
            <a:r>
              <a:rPr lang="ru-RU" dirty="0">
                <a:latin typeface="Times New Roman" pitchFamily="18" charset="0"/>
                <a:cs typeface="Times New Roman" pitchFamily="18" charset="0"/>
              </a:rPr>
              <a:t>Одной из важных проблем в обеспечении безопасности дорожного движения является профилактика детского дорожного транспортного травматизма в дошкольных учреждениях.  Обеспечение безопасности движения - это важная государственная задача, требующая самого пристального внимания.  Изучение ПДД является составной частью общей воспитательной работы образовательных учреждений. Решить проблему детского травматизма можно, только создав целостную систему профилактической работы, опираясь на систематическое изучение правил ДД, использование новых, </a:t>
            </a:r>
            <a:r>
              <a:rPr lang="ru-RU" dirty="0" err="1">
                <a:latin typeface="Times New Roman" pitchFamily="18" charset="0"/>
                <a:cs typeface="Times New Roman" pitchFamily="18" charset="0"/>
              </a:rPr>
              <a:t>практикоориентированных</a:t>
            </a:r>
            <a:r>
              <a:rPr lang="ru-RU" dirty="0">
                <a:latin typeface="Times New Roman" pitchFamily="18" charset="0"/>
                <a:cs typeface="Times New Roman" pitchFamily="18" charset="0"/>
              </a:rPr>
              <a:t> форм пропаганды ПДД, взаимодействия социальных структур.</a:t>
            </a:r>
          </a:p>
        </p:txBody>
      </p:sp>
    </p:spTree>
    <p:extLst>
      <p:ext uri="{BB962C8B-B14F-4D97-AF65-F5344CB8AC3E}">
        <p14:creationId xmlns:p14="http://schemas.microsoft.com/office/powerpoint/2010/main" val="17658741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3315" name="Picture 3" descr="F:\ГИБДД\фото ПДД\фото ПДД\DSC06457.JPG"/>
          <p:cNvPicPr>
            <a:picLocks noGrp="1" noChangeAspect="1" noChangeArrowheads="1"/>
          </p:cNvPicPr>
          <p:nvPr>
            <p:ph sz="half" idx="2"/>
          </p:nvPr>
        </p:nvPicPr>
        <p:blipFill>
          <a:blip r:embed="rId3" cstate="email">
            <a:extLst>
              <a:ext uri="{28A0092B-C50C-407E-A947-70E740481C1C}">
                <a14:useLocalDpi xmlns:a14="http://schemas.microsoft.com/office/drawing/2010/main"/>
              </a:ext>
            </a:extLst>
          </a:blip>
          <a:srcRect/>
          <a:stretch>
            <a:fillRect/>
          </a:stretch>
        </p:blipFill>
        <p:spPr>
          <a:xfrm>
            <a:off x="4788024" y="1196752"/>
            <a:ext cx="3387799" cy="2540849"/>
          </a:xfrm>
          <a:ln w="88900" cap="sq" cmpd="thickThin">
            <a:solidFill>
              <a:srgbClr val="000000"/>
            </a:solidFill>
            <a:miter lim="800000"/>
          </a:ln>
          <a:effectLst>
            <a:innerShdw blurRad="76200">
              <a:srgbClr val="000000"/>
            </a:innerShdw>
          </a:effectLst>
        </p:spPr>
      </p:pic>
      <p:pic>
        <p:nvPicPr>
          <p:cNvPr id="13316" name="Picture 4" descr="F:\ГИБДД\фото ПДД\фото ПДД\DSC0644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51460" y="3933056"/>
            <a:ext cx="3241079" cy="2430484"/>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13317" name="Picture 5" descr="F:\ГИБДД\фото ПДД\фото ПДД\DSC06446.JPG"/>
          <p:cNvPicPr>
            <a:picLocks noGrp="1" noChangeAspect="1" noChangeArrowheads="1"/>
          </p:cNvPicPr>
          <p:nvPr>
            <p:ph sz="half" idx="1"/>
          </p:nvPr>
        </p:nvPicPr>
        <p:blipFill>
          <a:blip r:embed="rId5" cstate="email">
            <a:extLst>
              <a:ext uri="{28A0092B-C50C-407E-A947-70E740481C1C}">
                <a14:useLocalDpi xmlns:a14="http://schemas.microsoft.com/office/drawing/2010/main"/>
              </a:ext>
            </a:extLst>
          </a:blip>
          <a:srcRect/>
          <a:stretch>
            <a:fillRect/>
          </a:stretch>
        </p:blipFill>
        <p:spPr>
          <a:xfrm>
            <a:off x="827584" y="1196752"/>
            <a:ext cx="3390725" cy="2543044"/>
          </a:xfrm>
          <a:ln w="88900" cap="sq" cmpd="thickThin">
            <a:solidFill>
              <a:srgbClr val="000000"/>
            </a:solidFill>
            <a:miter lim="800000"/>
          </a:ln>
          <a:effectLst>
            <a:innerShdw blurRad="76200">
              <a:srgbClr val="000000"/>
            </a:innerShdw>
          </a:effectLst>
        </p:spPr>
      </p:pic>
      <p:sp>
        <p:nvSpPr>
          <p:cNvPr id="2" name="Прямоугольник 1"/>
          <p:cNvSpPr/>
          <p:nvPr/>
        </p:nvSpPr>
        <p:spPr>
          <a:xfrm>
            <a:off x="1388214" y="404664"/>
            <a:ext cx="6096990" cy="58477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8" charset="0"/>
                <a:cs typeface="Times New Roman" pitchFamily="18" charset="0"/>
              </a:rPr>
              <a:t>Акция «Бегущий </a:t>
            </a:r>
            <a:r>
              <a:rPr lang="ru-RU" sz="3200" b="1" dirty="0" err="1">
                <a:ln w="11430"/>
                <a:solidFill>
                  <a:srgbClr val="FFC000"/>
                </a:solidFill>
                <a:effectLst>
                  <a:outerShdw blurRad="50800" dist="39000" dir="5460000" algn="tl">
                    <a:srgbClr val="000000">
                      <a:alpha val="38000"/>
                    </a:srgbClr>
                  </a:outerShdw>
                </a:effectLst>
                <a:latin typeface="Times New Roman" pitchFamily="18" charset="0"/>
                <a:cs typeface="Times New Roman" pitchFamily="18" charset="0"/>
              </a:rPr>
              <a:t>светофорчик</a:t>
            </a:r>
            <a:r>
              <a:rPr lang="ru-RU" sz="3200" b="1" dirty="0">
                <a:ln w="11430"/>
                <a:solidFill>
                  <a:srgbClr val="FFC000"/>
                </a:solidFill>
                <a:effectLst>
                  <a:outerShdw blurRad="50800" dist="39000" dir="5460000" algn="tl">
                    <a:srgbClr val="000000">
                      <a:alpha val="38000"/>
                    </a:srgbClr>
                  </a:outerShdw>
                </a:effectLst>
                <a:latin typeface="Times New Roman" pitchFamily="18" charset="0"/>
                <a:cs typeface="Times New Roman" pitchFamily="18" charset="0"/>
              </a:rPr>
              <a:t>»</a:t>
            </a:r>
          </a:p>
        </p:txBody>
      </p:sp>
    </p:spTree>
    <p:extLst>
      <p:ext uri="{BB962C8B-B14F-4D97-AF65-F5344CB8AC3E}">
        <p14:creationId xmlns:p14="http://schemas.microsoft.com/office/powerpoint/2010/main" val="32923440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7029400"/>
          </a:xfrm>
          <a:prstGeom prst="rect">
            <a:avLst/>
          </a:prstGeom>
        </p:spPr>
      </p:pic>
      <p:sp>
        <p:nvSpPr>
          <p:cNvPr id="2" name="Заголовок 1"/>
          <p:cNvSpPr>
            <a:spLocks noGrp="1"/>
          </p:cNvSpPr>
          <p:nvPr>
            <p:ph type="title"/>
          </p:nvPr>
        </p:nvSpPr>
        <p:spPr/>
        <p:txBody>
          <a:bodyPr>
            <a:normAutofit/>
          </a:bodyPr>
          <a:lstStyle/>
          <a:p>
            <a:r>
              <a:rPr lang="ru-RU" sz="3200" b="1" dirty="0" smtClean="0">
                <a:solidFill>
                  <a:srgbClr val="FFC000"/>
                </a:solidFill>
                <a:effectLst>
                  <a:outerShdw blurRad="38100" dist="38100" dir="2700000" algn="tl">
                    <a:srgbClr val="000000">
                      <a:alpha val="43137"/>
                    </a:srgbClr>
                  </a:outerShdw>
                </a:effectLst>
                <a:latin typeface="Times New Roman" pitchFamily="18" charset="0"/>
                <a:cs typeface="Times New Roman" pitchFamily="18" charset="0"/>
              </a:rPr>
              <a:t>Результаты диагностики</a:t>
            </a:r>
            <a:endParaRPr lang="ru-RU" sz="3200" b="1" dirty="0">
              <a:solidFill>
                <a:srgbClr val="FFC00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0500" y="957263"/>
            <a:ext cx="8761413" cy="494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61818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p:txBody>
          <a:bodyPr>
            <a:normAutofit/>
          </a:bodyPr>
          <a:lstStyle/>
          <a:p>
            <a:r>
              <a:rPr lang="ru-RU" sz="3200" b="1" dirty="0" smtClean="0">
                <a:solidFill>
                  <a:srgbClr val="FFC000"/>
                </a:solidFill>
                <a:effectLst>
                  <a:outerShdw blurRad="38100" dist="38100" dir="2700000" algn="tl">
                    <a:srgbClr val="000000">
                      <a:alpha val="43137"/>
                    </a:srgbClr>
                  </a:outerShdw>
                </a:effectLst>
                <a:latin typeface="Times New Roman" pitchFamily="18" charset="0"/>
                <a:cs typeface="Times New Roman" pitchFamily="18" charset="0"/>
              </a:rPr>
              <a:t>Вывод</a:t>
            </a:r>
            <a:endParaRPr lang="ru-RU" sz="3200" b="1" dirty="0">
              <a:solidFill>
                <a:srgbClr val="FFC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Прямоугольник 3"/>
          <p:cNvSpPr/>
          <p:nvPr/>
        </p:nvSpPr>
        <p:spPr>
          <a:xfrm>
            <a:off x="431540" y="1340768"/>
            <a:ext cx="8280920" cy="3416320"/>
          </a:xfrm>
          <a:prstGeom prst="rect">
            <a:avLst/>
          </a:prstGeom>
        </p:spPr>
        <p:txBody>
          <a:bodyPr wrap="square">
            <a:spAutoFit/>
          </a:bodyPr>
          <a:lstStyle/>
          <a:p>
            <a:pPr marL="285750" indent="-285750" algn="just">
              <a:lnSpc>
                <a:spcPct val="150000"/>
              </a:lnSpc>
              <a:buFont typeface="Wingdings" pitchFamily="2" charset="2"/>
              <a:buChar char="v"/>
            </a:pPr>
            <a:r>
              <a:rPr lang="ru-RU" dirty="0" smtClean="0">
                <a:latin typeface="Times New Roman"/>
              </a:rPr>
              <a:t>дети </a:t>
            </a:r>
            <a:r>
              <a:rPr lang="ru-RU" dirty="0">
                <a:latin typeface="Times New Roman"/>
              </a:rPr>
              <a:t>получили представления о ПДД в игровой форме, </a:t>
            </a:r>
            <a:endParaRPr lang="ru-RU" dirty="0"/>
          </a:p>
          <a:p>
            <a:pPr marL="285750" indent="-285750" algn="just">
              <a:lnSpc>
                <a:spcPct val="150000"/>
              </a:lnSpc>
              <a:buFont typeface="Wingdings" pitchFamily="2" charset="2"/>
              <a:buChar char="v"/>
            </a:pPr>
            <a:r>
              <a:rPr lang="ru-RU" dirty="0" smtClean="0">
                <a:latin typeface="Times New Roman"/>
              </a:rPr>
              <a:t>охотно </a:t>
            </a:r>
            <a:r>
              <a:rPr lang="ru-RU" dirty="0">
                <a:latin typeface="Times New Roman"/>
              </a:rPr>
              <a:t>включаются в ролевые игры, </a:t>
            </a:r>
            <a:endParaRPr lang="ru-RU" dirty="0"/>
          </a:p>
          <a:p>
            <a:pPr marL="285750" indent="-285750" algn="just">
              <a:lnSpc>
                <a:spcPct val="150000"/>
              </a:lnSpc>
              <a:buFont typeface="Wingdings" pitchFamily="2" charset="2"/>
              <a:buChar char="v"/>
            </a:pPr>
            <a:r>
              <a:rPr lang="ru-RU" dirty="0" smtClean="0">
                <a:latin typeface="Times New Roman"/>
              </a:rPr>
              <a:t>научились </a:t>
            </a:r>
            <a:r>
              <a:rPr lang="ru-RU" dirty="0">
                <a:latin typeface="Times New Roman"/>
              </a:rPr>
              <a:t>моделированию «дорожных» ситуаций, решению логических задач и поиску верного решения, </a:t>
            </a:r>
            <a:endParaRPr lang="ru-RU" dirty="0"/>
          </a:p>
          <a:p>
            <a:pPr marL="285750" indent="-285750" algn="just">
              <a:lnSpc>
                <a:spcPct val="150000"/>
              </a:lnSpc>
              <a:buFont typeface="Wingdings" pitchFamily="2" charset="2"/>
              <a:buChar char="v"/>
            </a:pPr>
            <a:r>
              <a:rPr lang="ru-RU" dirty="0" smtClean="0">
                <a:latin typeface="Times New Roman"/>
              </a:rPr>
              <a:t>во </a:t>
            </a:r>
            <a:r>
              <a:rPr lang="ru-RU" dirty="0">
                <a:latin typeface="Times New Roman"/>
              </a:rPr>
              <a:t>взаимодействии с родителями произошел переход  от педагогического общения к активному их включению в образовательный процесс.</a:t>
            </a:r>
            <a:endParaRPr lang="ru-RU" dirty="0"/>
          </a:p>
          <a:p>
            <a:pPr algn="just">
              <a:lnSpc>
                <a:spcPct val="150000"/>
              </a:lnSpc>
              <a:tabLst>
                <a:tab pos="1212215" algn="l"/>
              </a:tabLst>
            </a:pPr>
            <a:r>
              <a:rPr lang="ru-RU" dirty="0">
                <a:latin typeface="Times New Roman"/>
              </a:rPr>
              <a:t>	</a:t>
            </a:r>
            <a:endParaRPr lang="ru-RU" dirty="0"/>
          </a:p>
          <a:p>
            <a:pPr algn="just">
              <a:lnSpc>
                <a:spcPct val="150000"/>
              </a:lnSpc>
            </a:pPr>
            <a:r>
              <a:rPr lang="ru-RU" dirty="0">
                <a:latin typeface="Times New Roman"/>
              </a:rPr>
              <a:t> </a:t>
            </a:r>
            <a:endParaRPr lang="ru-RU" dirty="0">
              <a:effectLst/>
            </a:endParaRPr>
          </a:p>
        </p:txBody>
      </p:sp>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43808" y="4005064"/>
            <a:ext cx="3266478"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98636" y="491107"/>
            <a:ext cx="2362072" cy="1699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5460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p:spPr>
      </p:pic>
      <p:sp>
        <p:nvSpPr>
          <p:cNvPr id="2" name="Заголовок 1"/>
          <p:cNvSpPr>
            <a:spLocks noGrp="1"/>
          </p:cNvSpPr>
          <p:nvPr>
            <p:ph type="title"/>
          </p:nvPr>
        </p:nvSpPr>
        <p:spPr>
          <a:xfrm>
            <a:off x="457200" y="274638"/>
            <a:ext cx="8229600" cy="1066130"/>
          </a:xfrm>
        </p:spPr>
        <p:txBody>
          <a:bodyPr>
            <a:normAutofit/>
          </a:bodyPr>
          <a:lstStyle/>
          <a:p>
            <a:r>
              <a:rPr lang="ru-RU" sz="3200" b="1" dirty="0" smtClean="0">
                <a:solidFill>
                  <a:srgbClr val="FFC000"/>
                </a:solidFill>
                <a:effectLst>
                  <a:outerShdw blurRad="38100" dist="38100" dir="2700000" algn="tl">
                    <a:srgbClr val="000000">
                      <a:alpha val="43137"/>
                    </a:srgbClr>
                  </a:outerShdw>
                </a:effectLst>
                <a:latin typeface="Times New Roman"/>
                <a:ea typeface="Calibri"/>
              </a:rPr>
              <a:t>Цель игры – путешествия</a:t>
            </a:r>
            <a:endParaRPr lang="ru-RU" sz="3200" dirty="0">
              <a:solidFill>
                <a:srgbClr val="FFC000"/>
              </a:solidFill>
              <a:effectLst>
                <a:outerShdw blurRad="38100" dist="38100" dir="2700000" algn="tl">
                  <a:srgbClr val="000000">
                    <a:alpha val="43137"/>
                  </a:srgbClr>
                </a:outerShdw>
              </a:effectLst>
            </a:endParaRPr>
          </a:p>
        </p:txBody>
      </p:sp>
      <p:sp>
        <p:nvSpPr>
          <p:cNvPr id="5" name="Прямоугольник 4"/>
          <p:cNvSpPr/>
          <p:nvPr/>
        </p:nvSpPr>
        <p:spPr>
          <a:xfrm>
            <a:off x="683568" y="1175958"/>
            <a:ext cx="7776864" cy="878895"/>
          </a:xfrm>
          <a:prstGeom prst="rect">
            <a:avLst/>
          </a:prstGeom>
        </p:spPr>
        <p:txBody>
          <a:bodyPr wrap="square">
            <a:spAutoFit/>
          </a:bodyPr>
          <a:lstStyle/>
          <a:p>
            <a:pPr marL="285750" indent="-285750" algn="just">
              <a:lnSpc>
                <a:spcPct val="150000"/>
              </a:lnSpc>
              <a:buFont typeface="Wingdings" pitchFamily="2" charset="2"/>
              <a:buChar char="v"/>
            </a:pPr>
            <a:r>
              <a:rPr lang="ru-RU" dirty="0" smtClean="0">
                <a:latin typeface="Times New Roman"/>
              </a:rPr>
              <a:t>Приобретение </a:t>
            </a:r>
            <a:r>
              <a:rPr lang="ru-RU" dirty="0">
                <a:latin typeface="Times New Roman"/>
              </a:rPr>
              <a:t>социального опыта посредством ознакомления дошкольников с правилами и нормами безопасного поведения на дороге.</a:t>
            </a:r>
            <a:endParaRPr lang="ru-RU" dirty="0">
              <a:effectLst/>
            </a:endParaRPr>
          </a:p>
        </p:txBody>
      </p:sp>
      <p:pic>
        <p:nvPicPr>
          <p:cNvPr id="6" name="Picture 2" descr="F:\ГИБДД\фото ПДД\Изображение 30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a:xfrm>
            <a:off x="683568" y="2636912"/>
            <a:ext cx="2977516" cy="2047461"/>
          </a:xfrm>
          <a:prstGeom prst="rect">
            <a:avLst/>
          </a:prstGeom>
          <a:ln w="88900" cap="sq" cmpd="thickThin">
            <a:solidFill>
              <a:srgbClr val="000000"/>
            </a:solidFill>
            <a:miter lim="800000"/>
          </a:ln>
          <a:effectLst>
            <a:innerShdw blurRad="76200">
              <a:srgbClr val="000000"/>
            </a:innerShdw>
          </a:effectLst>
        </p:spPr>
      </p:pic>
      <p:pic>
        <p:nvPicPr>
          <p:cNvPr id="7" name="Picture 3" descr="F:\ГИБДД\фото ПДД\IMG_946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a:xfrm>
            <a:off x="4572000" y="2664498"/>
            <a:ext cx="3213784" cy="2416631"/>
          </a:xfrm>
          <a:prstGeom prst="rect">
            <a:avLst/>
          </a:prstGeom>
          <a:ln w="88900" cap="sq" cmpd="thickThin">
            <a:solidFill>
              <a:srgbClr val="000000"/>
            </a:solidFill>
            <a:miter lim="800000"/>
          </a:ln>
          <a:effectLst>
            <a:innerShdw blurRad="76200">
              <a:srgbClr val="000000"/>
            </a:innerShdw>
          </a:effectLst>
        </p:spPr>
      </p:pic>
    </p:spTree>
    <p:extLst>
      <p:ext uri="{BB962C8B-B14F-4D97-AF65-F5344CB8AC3E}">
        <p14:creationId xmlns:p14="http://schemas.microsoft.com/office/powerpoint/2010/main" val="10618797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205" y="-18942"/>
            <a:ext cx="9178205" cy="6871262"/>
          </a:xfrm>
          <a:prstGeom prst="rect">
            <a:avLst/>
          </a:prstGeom>
        </p:spPr>
      </p:pic>
      <p:sp>
        <p:nvSpPr>
          <p:cNvPr id="2" name="Заголовок 1"/>
          <p:cNvSpPr>
            <a:spLocks noGrp="1"/>
          </p:cNvSpPr>
          <p:nvPr>
            <p:ph type="title"/>
          </p:nvPr>
        </p:nvSpPr>
        <p:spPr>
          <a:xfrm>
            <a:off x="457200" y="274638"/>
            <a:ext cx="8229600" cy="994122"/>
          </a:xfrm>
        </p:spPr>
        <p:txBody>
          <a:bodyPr>
            <a:normAutofit/>
          </a:bodyPr>
          <a:lstStyle/>
          <a:p>
            <a:pPr>
              <a:lnSpc>
                <a:spcPct val="150000"/>
              </a:lnSpc>
            </a:pPr>
            <a:r>
              <a:rPr lang="ru-RU" sz="3200" b="1" dirty="0" smtClean="0">
                <a:solidFill>
                  <a:srgbClr val="FFC000"/>
                </a:solidFill>
                <a:effectLst>
                  <a:outerShdw blurRad="38100" dist="38100" dir="2700000" algn="tl">
                    <a:srgbClr val="000000">
                      <a:alpha val="43137"/>
                    </a:srgbClr>
                  </a:outerShdw>
                </a:effectLst>
                <a:latin typeface="Times New Roman"/>
              </a:rPr>
              <a:t>Задачи </a:t>
            </a:r>
            <a:endParaRPr lang="ru-RU" sz="3200" dirty="0">
              <a:solidFill>
                <a:srgbClr val="FFC000"/>
              </a:solidFill>
              <a:effectLst>
                <a:outerShdw blurRad="38100" dist="38100" dir="2700000" algn="tl">
                  <a:srgbClr val="000000">
                    <a:alpha val="43137"/>
                  </a:srgbClr>
                </a:outerShdw>
              </a:effectLst>
            </a:endParaRPr>
          </a:p>
        </p:txBody>
      </p:sp>
      <p:sp>
        <p:nvSpPr>
          <p:cNvPr id="4" name="Прямоугольник 3"/>
          <p:cNvSpPr/>
          <p:nvPr/>
        </p:nvSpPr>
        <p:spPr>
          <a:xfrm>
            <a:off x="611560" y="1093721"/>
            <a:ext cx="8208912" cy="3000821"/>
          </a:xfrm>
          <a:prstGeom prst="rect">
            <a:avLst/>
          </a:prstGeom>
        </p:spPr>
        <p:txBody>
          <a:bodyPr wrap="square">
            <a:spAutoFit/>
          </a:bodyPr>
          <a:lstStyle/>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создавать </a:t>
            </a:r>
            <a:r>
              <a:rPr lang="ru-RU" dirty="0">
                <a:latin typeface="Times New Roman" pitchFamily="18" charset="0"/>
                <a:cs typeface="Times New Roman" pitchFamily="18" charset="0"/>
              </a:rPr>
              <a:t>условия по ознакомлению дошкольников с основами безопасного поведения на дороге;</a:t>
            </a:r>
          </a:p>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воспитывать </a:t>
            </a:r>
            <a:r>
              <a:rPr lang="ru-RU" dirty="0">
                <a:latin typeface="Times New Roman" pitchFamily="18" charset="0"/>
                <a:cs typeface="Times New Roman" pitchFamily="18" charset="0"/>
              </a:rPr>
              <a:t>у детей осознанное отношение к соблюдению правил и норм поведения в различных дорожных ситуациях;</a:t>
            </a:r>
          </a:p>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учить детей </a:t>
            </a:r>
            <a:r>
              <a:rPr lang="ru-RU" dirty="0">
                <a:latin typeface="Times New Roman" pitchFamily="18" charset="0"/>
                <a:cs typeface="Times New Roman" pitchFamily="18" charset="0"/>
              </a:rPr>
              <a:t>регулировать свои поведенческие реакции;</a:t>
            </a:r>
          </a:p>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учить </a:t>
            </a:r>
            <a:r>
              <a:rPr lang="ru-RU" dirty="0">
                <a:latin typeface="Times New Roman" pitchFamily="18" charset="0"/>
                <a:cs typeface="Times New Roman" pitchFamily="18" charset="0"/>
              </a:rPr>
              <a:t>детей выходить из сложных, проблемных ситуациях на дороге;</a:t>
            </a:r>
          </a:p>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обогащать </a:t>
            </a:r>
            <a:r>
              <a:rPr lang="ru-RU" dirty="0">
                <a:latin typeface="Times New Roman" pitchFamily="18" charset="0"/>
                <a:cs typeface="Times New Roman" pitchFamily="18" charset="0"/>
              </a:rPr>
              <a:t>словарный запас детей и развивать связную речь.</a:t>
            </a:r>
            <a:endParaRPr lang="ru-RU" dirty="0">
              <a:effectLst/>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43808" y="4097843"/>
            <a:ext cx="3168352" cy="2426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43676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99392"/>
            <a:ext cx="9144000" cy="6957392"/>
          </a:xfrm>
          <a:prstGeom prst="rect">
            <a:avLst/>
          </a:prstGeom>
        </p:spPr>
      </p:pic>
      <p:sp>
        <p:nvSpPr>
          <p:cNvPr id="2" name="Заголовок 1"/>
          <p:cNvSpPr>
            <a:spLocks noGrp="1"/>
          </p:cNvSpPr>
          <p:nvPr>
            <p:ph type="title"/>
          </p:nvPr>
        </p:nvSpPr>
        <p:spPr>
          <a:xfrm>
            <a:off x="457200" y="94618"/>
            <a:ext cx="8229600" cy="778098"/>
          </a:xfrm>
        </p:spPr>
        <p:txBody>
          <a:bodyPr>
            <a:normAutofit fontScale="90000"/>
          </a:bodyPr>
          <a:lstStyle/>
          <a:p>
            <a:pPr>
              <a:lnSpc>
                <a:spcPct val="150000"/>
              </a:lnSpc>
            </a:pPr>
            <a:r>
              <a:rPr lang="ru-RU" sz="4000" b="1" dirty="0" smtClean="0">
                <a:solidFill>
                  <a:srgbClr val="FFC000"/>
                </a:solidFill>
                <a:latin typeface="Times New Roman"/>
              </a:rPr>
              <a:t> </a:t>
            </a:r>
            <a:br>
              <a:rPr lang="ru-RU" sz="4000" b="1" dirty="0" smtClean="0">
                <a:solidFill>
                  <a:srgbClr val="FFC000"/>
                </a:solidFill>
                <a:latin typeface="Times New Roman"/>
              </a:rPr>
            </a:br>
            <a:r>
              <a:rPr lang="ru-RU" sz="3600" b="1" dirty="0" smtClean="0">
                <a:solidFill>
                  <a:srgbClr val="FFC000"/>
                </a:solidFill>
                <a:effectLst>
                  <a:outerShdw blurRad="38100" dist="38100" dir="2700000" algn="tl">
                    <a:srgbClr val="000000">
                      <a:alpha val="43137"/>
                    </a:srgbClr>
                  </a:outerShdw>
                </a:effectLst>
                <a:latin typeface="Times New Roman"/>
              </a:rPr>
              <a:t>Этапы </a:t>
            </a:r>
            <a:r>
              <a:rPr lang="ru-RU" sz="3600" b="1" dirty="0">
                <a:solidFill>
                  <a:srgbClr val="FFC000"/>
                </a:solidFill>
                <a:effectLst>
                  <a:outerShdw blurRad="38100" dist="38100" dir="2700000" algn="tl">
                    <a:srgbClr val="000000">
                      <a:alpha val="43137"/>
                    </a:srgbClr>
                  </a:outerShdw>
                </a:effectLst>
                <a:latin typeface="Times New Roman"/>
              </a:rPr>
              <a:t>осуществления </a:t>
            </a:r>
            <a:r>
              <a:rPr lang="ru-RU" sz="3600" b="1" dirty="0" smtClean="0">
                <a:solidFill>
                  <a:srgbClr val="FFC000"/>
                </a:solidFill>
                <a:effectLst>
                  <a:outerShdw blurRad="38100" dist="38100" dir="2700000" algn="tl">
                    <a:srgbClr val="000000">
                      <a:alpha val="43137"/>
                    </a:srgbClr>
                  </a:outerShdw>
                </a:effectLst>
                <a:latin typeface="Times New Roman"/>
              </a:rPr>
              <a:t>деятельности</a:t>
            </a:r>
            <a:br>
              <a:rPr lang="ru-RU" sz="3600" b="1" dirty="0" smtClean="0">
                <a:solidFill>
                  <a:srgbClr val="FFC000"/>
                </a:solidFill>
                <a:effectLst>
                  <a:outerShdw blurRad="38100" dist="38100" dir="2700000" algn="tl">
                    <a:srgbClr val="000000">
                      <a:alpha val="43137"/>
                    </a:srgbClr>
                  </a:outerShdw>
                </a:effectLst>
                <a:latin typeface="Times New Roman"/>
              </a:rPr>
            </a:br>
            <a:r>
              <a:rPr lang="ru-RU" sz="3600" b="1" dirty="0" smtClean="0">
                <a:solidFill>
                  <a:srgbClr val="FFC000"/>
                </a:solidFill>
                <a:effectLst>
                  <a:outerShdw blurRad="38100" dist="38100" dir="2700000" algn="tl">
                    <a:srgbClr val="000000">
                      <a:alpha val="43137"/>
                    </a:srgbClr>
                  </a:outerShdw>
                </a:effectLst>
                <a:latin typeface="Times New Roman"/>
              </a:rPr>
              <a:t>Первый этап – подготовительный</a:t>
            </a:r>
            <a:endParaRPr lang="ru-RU" sz="3600" dirty="0">
              <a:solidFill>
                <a:srgbClr val="FFC000"/>
              </a:solidFill>
              <a:effectLst>
                <a:outerShdw blurRad="38100" dist="38100" dir="2700000" algn="tl">
                  <a:srgbClr val="000000">
                    <a:alpha val="43137"/>
                  </a:srgbClr>
                </a:outerShdw>
              </a:effectLst>
            </a:endParaRPr>
          </a:p>
        </p:txBody>
      </p:sp>
      <p:sp>
        <p:nvSpPr>
          <p:cNvPr id="4" name="Прямоугольник 3"/>
          <p:cNvSpPr/>
          <p:nvPr/>
        </p:nvSpPr>
        <p:spPr>
          <a:xfrm>
            <a:off x="333872" y="1463395"/>
            <a:ext cx="7838528" cy="3831818"/>
          </a:xfrm>
          <a:prstGeom prst="rect">
            <a:avLst/>
          </a:prstGeom>
        </p:spPr>
        <p:txBody>
          <a:bodyPr wrap="square">
            <a:spAutoFit/>
          </a:bodyPr>
          <a:lstStyle/>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выработка </a:t>
            </a:r>
            <a:r>
              <a:rPr lang="ru-RU" dirty="0">
                <a:latin typeface="Times New Roman" pitchFamily="18" charset="0"/>
                <a:cs typeface="Times New Roman" pitchFamily="18" charset="0"/>
              </a:rPr>
              <a:t>общей концепции</a:t>
            </a:r>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проведения мероприятия с учётом  интересов  детей; </a:t>
            </a:r>
          </a:p>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разработка </a:t>
            </a:r>
            <a:r>
              <a:rPr lang="ru-RU" dirty="0">
                <a:latin typeface="Times New Roman" pitchFamily="18" charset="0"/>
                <a:cs typeface="Times New Roman" pitchFamily="18" charset="0"/>
              </a:rPr>
              <a:t>совместного плана работы, создание сценариев «Путешествий», создание схем маршрутов;</a:t>
            </a:r>
          </a:p>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организация </a:t>
            </a:r>
            <a:r>
              <a:rPr lang="ru-RU" dirty="0">
                <a:latin typeface="Times New Roman" pitchFamily="18" charset="0"/>
                <a:cs typeface="Times New Roman" pitchFamily="18" charset="0"/>
              </a:rPr>
              <a:t>разнообразных образовательных мероприятий для детей (интегрированные занятия, различные игры, практикумы, тренинги, кроссворды) и их родителей (родительские собрания, консультации, семинары, оформления стендов);</a:t>
            </a:r>
          </a:p>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Подготовка </a:t>
            </a:r>
            <a:r>
              <a:rPr lang="ru-RU" dirty="0">
                <a:latin typeface="Times New Roman" pitchFamily="18" charset="0"/>
                <a:cs typeface="Times New Roman" pitchFamily="18" charset="0"/>
              </a:rPr>
              <a:t>экспонатов для выставок, атрибутов, пособий.</a:t>
            </a:r>
            <a:endParaRPr lang="ru-RU"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5792996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582" y="-6860"/>
            <a:ext cx="9170581" cy="6957392"/>
          </a:xfrm>
          <a:prstGeom prst="rect">
            <a:avLst/>
          </a:prstGeom>
        </p:spPr>
      </p:pic>
      <p:sp>
        <p:nvSpPr>
          <p:cNvPr id="2" name="Заголовок 1"/>
          <p:cNvSpPr>
            <a:spLocks noGrp="1"/>
          </p:cNvSpPr>
          <p:nvPr>
            <p:ph type="title"/>
          </p:nvPr>
        </p:nvSpPr>
        <p:spPr>
          <a:xfrm>
            <a:off x="467544" y="274638"/>
            <a:ext cx="8219256" cy="778098"/>
          </a:xfrm>
        </p:spPr>
        <p:txBody>
          <a:bodyPr>
            <a:normAutofit fontScale="90000"/>
          </a:bodyPr>
          <a:lstStyle/>
          <a:p>
            <a:pPr>
              <a:lnSpc>
                <a:spcPct val="150000"/>
              </a:lnSpc>
            </a:pPr>
            <a:r>
              <a:rPr lang="ru-RU" sz="3600" b="1" dirty="0" smtClean="0">
                <a:solidFill>
                  <a:srgbClr val="FFC000"/>
                </a:solidFill>
                <a:latin typeface="Times New Roman"/>
              </a:rPr>
              <a:t/>
            </a:r>
            <a:br>
              <a:rPr lang="ru-RU" sz="3600" b="1" dirty="0" smtClean="0">
                <a:solidFill>
                  <a:srgbClr val="FFC000"/>
                </a:solidFill>
                <a:latin typeface="Times New Roman"/>
              </a:rPr>
            </a:br>
            <a:r>
              <a:rPr lang="ru-RU" sz="3600" b="1" dirty="0" smtClean="0">
                <a:solidFill>
                  <a:srgbClr val="FFC000"/>
                </a:solidFill>
                <a:effectLst>
                  <a:outerShdw blurRad="38100" dist="38100" dir="2700000" algn="tl">
                    <a:srgbClr val="000000">
                      <a:alpha val="43137"/>
                    </a:srgbClr>
                  </a:outerShdw>
                </a:effectLst>
                <a:latin typeface="Times New Roman"/>
              </a:rPr>
              <a:t>Второй </a:t>
            </a:r>
            <a:r>
              <a:rPr lang="ru-RU" sz="3600" b="1" dirty="0">
                <a:solidFill>
                  <a:srgbClr val="FFC000"/>
                </a:solidFill>
                <a:effectLst>
                  <a:outerShdw blurRad="38100" dist="38100" dir="2700000" algn="tl">
                    <a:srgbClr val="000000">
                      <a:alpha val="43137"/>
                    </a:srgbClr>
                  </a:outerShdw>
                </a:effectLst>
                <a:latin typeface="Times New Roman"/>
              </a:rPr>
              <a:t>этап – </a:t>
            </a:r>
            <a:r>
              <a:rPr lang="ru-RU" sz="3600" b="1" dirty="0" smtClean="0">
                <a:solidFill>
                  <a:srgbClr val="FFC000"/>
                </a:solidFill>
                <a:effectLst>
                  <a:outerShdw blurRad="38100" dist="38100" dir="2700000" algn="tl">
                    <a:srgbClr val="000000">
                      <a:alpha val="43137"/>
                    </a:srgbClr>
                  </a:outerShdw>
                </a:effectLst>
                <a:latin typeface="Times New Roman"/>
              </a:rPr>
              <a:t>основной</a:t>
            </a:r>
            <a:endParaRPr lang="ru-RU" sz="5300" dirty="0">
              <a:solidFill>
                <a:srgbClr val="FFC000"/>
              </a:solidFill>
              <a:effectLst>
                <a:outerShdw blurRad="38100" dist="38100" dir="2700000" algn="tl">
                  <a:srgbClr val="000000">
                    <a:alpha val="43137"/>
                  </a:srgbClr>
                </a:outerShdw>
              </a:effectLst>
            </a:endParaRPr>
          </a:p>
        </p:txBody>
      </p:sp>
      <p:sp>
        <p:nvSpPr>
          <p:cNvPr id="4" name="Прямоугольник 3"/>
          <p:cNvSpPr/>
          <p:nvPr/>
        </p:nvSpPr>
        <p:spPr>
          <a:xfrm>
            <a:off x="368955" y="1536196"/>
            <a:ext cx="8352928" cy="1338828"/>
          </a:xfrm>
          <a:prstGeom prst="rect">
            <a:avLst/>
          </a:prstGeom>
        </p:spPr>
        <p:txBody>
          <a:bodyPr wrap="square">
            <a:spAutoFit/>
          </a:bodyPr>
          <a:lstStyle/>
          <a:p>
            <a:pPr marL="285750" indent="-285750" algn="just">
              <a:lnSpc>
                <a:spcPct val="150000"/>
              </a:lnSpc>
              <a:buFont typeface="Wingdings" pitchFamily="2" charset="2"/>
              <a:buChar char="v"/>
            </a:pPr>
            <a:r>
              <a:rPr lang="ru-RU" b="1" dirty="0">
                <a:latin typeface="Times New Roman"/>
              </a:rPr>
              <a:t>Основной этап </a:t>
            </a:r>
            <a:r>
              <a:rPr lang="ru-RU" dirty="0">
                <a:latin typeface="Times New Roman"/>
              </a:rPr>
              <a:t>– это непосредственная реализация игры  в «Туристическое агентство  «Дорожные приключения»» в соответствии с планом и сценариями разработанных маршрутов.</a:t>
            </a:r>
            <a:endParaRPr lang="ru-RU" dirty="0">
              <a:effectLst/>
            </a:endParaRPr>
          </a:p>
        </p:txBody>
      </p:sp>
      <p:sp>
        <p:nvSpPr>
          <p:cNvPr id="5" name="Прямоугольник 4"/>
          <p:cNvSpPr/>
          <p:nvPr/>
        </p:nvSpPr>
        <p:spPr>
          <a:xfrm>
            <a:off x="1403648" y="3129997"/>
            <a:ext cx="4572000" cy="1338828"/>
          </a:xfrm>
          <a:prstGeom prst="rect">
            <a:avLst/>
          </a:prstGeom>
        </p:spPr>
        <p:txBody>
          <a:bodyPr>
            <a:spAutoFit/>
          </a:bodyPr>
          <a:lstStyle/>
          <a:p>
            <a:pPr marL="285750" indent="-285750" algn="just">
              <a:lnSpc>
                <a:spcPct val="150000"/>
              </a:lnSpc>
              <a:buFont typeface="Wingdings" pitchFamily="2" charset="2"/>
              <a:buChar char="v"/>
            </a:pPr>
            <a:r>
              <a:rPr lang="ru-RU" dirty="0" smtClean="0">
                <a:latin typeface="Times New Roman"/>
              </a:rPr>
              <a:t>внутри </a:t>
            </a:r>
            <a:r>
              <a:rPr lang="ru-RU" dirty="0">
                <a:latin typeface="Times New Roman"/>
              </a:rPr>
              <a:t>ДОУ,</a:t>
            </a:r>
            <a:endParaRPr lang="ru-RU" dirty="0"/>
          </a:p>
          <a:p>
            <a:pPr marL="285750" indent="-285750" algn="just">
              <a:lnSpc>
                <a:spcPct val="150000"/>
              </a:lnSpc>
              <a:buFont typeface="Wingdings" pitchFamily="2" charset="2"/>
              <a:buChar char="v"/>
            </a:pPr>
            <a:r>
              <a:rPr lang="ru-RU" dirty="0" smtClean="0">
                <a:latin typeface="Times New Roman"/>
              </a:rPr>
              <a:t>в </a:t>
            </a:r>
            <a:r>
              <a:rPr lang="ru-RU" dirty="0">
                <a:latin typeface="Times New Roman"/>
              </a:rPr>
              <a:t>ближайшем микрорайоне,</a:t>
            </a:r>
            <a:endParaRPr lang="ru-RU" dirty="0"/>
          </a:p>
          <a:p>
            <a:pPr marL="285750" indent="-285750" algn="just">
              <a:lnSpc>
                <a:spcPct val="150000"/>
              </a:lnSpc>
              <a:buFont typeface="Wingdings" pitchFamily="2" charset="2"/>
              <a:buChar char="v"/>
            </a:pPr>
            <a:r>
              <a:rPr lang="ru-RU" dirty="0" smtClean="0">
                <a:latin typeface="Times New Roman"/>
              </a:rPr>
              <a:t>по </a:t>
            </a:r>
            <a:r>
              <a:rPr lang="ru-RU" dirty="0">
                <a:latin typeface="Times New Roman"/>
              </a:rPr>
              <a:t>городу.</a:t>
            </a:r>
            <a:endParaRPr lang="ru-RU" dirty="0">
              <a:effectLst/>
            </a:endParaRPr>
          </a:p>
        </p:txBody>
      </p:sp>
      <p:pic>
        <p:nvPicPr>
          <p:cNvPr id="6" name="Picture 3" descr="D:\Фотографии ДОУ\последние\IMG_071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a:xfrm>
            <a:off x="5336557" y="3161197"/>
            <a:ext cx="2430310" cy="1761799"/>
          </a:xfrm>
          <a:prstGeom prst="rect">
            <a:avLst/>
          </a:prstGeom>
          <a:ln w="88900" cap="sq" cmpd="thickThin">
            <a:solidFill>
              <a:srgbClr val="000000"/>
            </a:solidFill>
            <a:miter lim="800000"/>
          </a:ln>
          <a:effectLst>
            <a:innerShdw blurRad="76200">
              <a:srgbClr val="000000"/>
            </a:innerShdw>
          </a:effectLst>
        </p:spPr>
      </p:pic>
    </p:spTree>
    <p:extLst>
      <p:ext uri="{BB962C8B-B14F-4D97-AF65-F5344CB8AC3E}">
        <p14:creationId xmlns:p14="http://schemas.microsoft.com/office/powerpoint/2010/main" val="38547446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90815"/>
            <a:ext cx="8229600" cy="594320"/>
          </a:xfrm>
        </p:spPr>
        <p:txBody>
          <a:bodyPr>
            <a:normAutofit fontScale="90000"/>
          </a:bodyPr>
          <a:lstStyle/>
          <a:p>
            <a:pPr>
              <a:lnSpc>
                <a:spcPct val="150000"/>
              </a:lnSpc>
            </a:pPr>
            <a:r>
              <a:rPr lang="ru-RU" sz="3200" b="1" dirty="0">
                <a:solidFill>
                  <a:srgbClr val="FFC000"/>
                </a:solidFill>
                <a:latin typeface="Times New Roman"/>
              </a:rPr>
              <a:t/>
            </a:r>
            <a:br>
              <a:rPr lang="ru-RU" sz="3200" b="1" dirty="0">
                <a:solidFill>
                  <a:srgbClr val="FFC000"/>
                </a:solidFill>
                <a:latin typeface="Times New Roman"/>
              </a:rPr>
            </a:br>
            <a:r>
              <a:rPr lang="ru-RU" sz="3600" b="1" dirty="0" smtClean="0">
                <a:solidFill>
                  <a:srgbClr val="FFC000"/>
                </a:solidFill>
                <a:effectLst>
                  <a:outerShdw blurRad="38100" dist="38100" dir="2700000" algn="tl">
                    <a:srgbClr val="000000">
                      <a:alpha val="43137"/>
                    </a:srgbClr>
                  </a:outerShdw>
                </a:effectLst>
                <a:latin typeface="Times New Roman"/>
              </a:rPr>
              <a:t>Третий </a:t>
            </a:r>
            <a:r>
              <a:rPr lang="ru-RU" sz="3600" b="1" dirty="0">
                <a:solidFill>
                  <a:srgbClr val="FFC000"/>
                </a:solidFill>
                <a:effectLst>
                  <a:outerShdw blurRad="38100" dist="38100" dir="2700000" algn="tl">
                    <a:srgbClr val="000000">
                      <a:alpha val="43137"/>
                    </a:srgbClr>
                  </a:outerShdw>
                </a:effectLst>
                <a:latin typeface="Times New Roman"/>
              </a:rPr>
              <a:t>этап – </a:t>
            </a:r>
            <a:r>
              <a:rPr lang="ru-RU" sz="3600" b="1" dirty="0" smtClean="0">
                <a:solidFill>
                  <a:srgbClr val="FFC000"/>
                </a:solidFill>
                <a:effectLst>
                  <a:outerShdw blurRad="38100" dist="38100" dir="2700000" algn="tl">
                    <a:srgbClr val="000000">
                      <a:alpha val="43137"/>
                    </a:srgbClr>
                  </a:outerShdw>
                </a:effectLst>
                <a:latin typeface="Times New Roman"/>
              </a:rPr>
              <a:t>заключительный</a:t>
            </a:r>
            <a:endParaRPr lang="ru-RU" sz="5300" dirty="0">
              <a:solidFill>
                <a:srgbClr val="FFC000"/>
              </a:solidFill>
              <a:effectLst>
                <a:outerShdw blurRad="38100" dist="38100" dir="2700000" algn="tl">
                  <a:srgbClr val="000000">
                    <a:alpha val="43137"/>
                  </a:srgbClr>
                </a:outerShdw>
              </a:effectLst>
            </a:endParaRPr>
          </a:p>
        </p:txBody>
      </p:sp>
      <p:sp>
        <p:nvSpPr>
          <p:cNvPr id="4" name="Прямоугольник 3"/>
          <p:cNvSpPr/>
          <p:nvPr/>
        </p:nvSpPr>
        <p:spPr>
          <a:xfrm>
            <a:off x="659088" y="1143000"/>
            <a:ext cx="7369296" cy="4662815"/>
          </a:xfrm>
          <a:prstGeom prst="rect">
            <a:avLst/>
          </a:prstGeom>
        </p:spPr>
        <p:txBody>
          <a:bodyPr wrap="square">
            <a:spAutoFit/>
          </a:bodyPr>
          <a:lstStyle/>
          <a:p>
            <a:pPr algn="just">
              <a:lnSpc>
                <a:spcPct val="150000"/>
              </a:lnSpc>
            </a:pPr>
            <a:r>
              <a:rPr lang="ru-RU" dirty="0">
                <a:latin typeface="Times New Roman" pitchFamily="18" charset="0"/>
                <a:cs typeface="Times New Roman" pitchFamily="18" charset="0"/>
              </a:rPr>
              <a:t>На завершающем этапе подводятся итоги игрового путешествия и собираются отзывы детей о проделанной работе.</a:t>
            </a:r>
          </a:p>
          <a:p>
            <a:pPr algn="just">
              <a:lnSpc>
                <a:spcPct val="150000"/>
              </a:lnSpc>
            </a:pPr>
            <a:r>
              <a:rPr lang="ru-RU" dirty="0">
                <a:latin typeface="Times New Roman" pitchFamily="18" charset="0"/>
                <a:cs typeface="Times New Roman" pitchFamily="18" charset="0"/>
              </a:rPr>
              <a:t>Формой проведения такой встречи может стать рефлексия, то есть:</a:t>
            </a:r>
          </a:p>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обмен </a:t>
            </a:r>
            <a:r>
              <a:rPr lang="ru-RU" dirty="0">
                <a:latin typeface="Times New Roman" pitchFamily="18" charset="0"/>
                <a:cs typeface="Times New Roman" pitchFamily="18" charset="0"/>
              </a:rPr>
              <a:t>мнениями между детьми и педагогами </a:t>
            </a:r>
            <a:r>
              <a:rPr lang="ru-RU" dirty="0" smtClean="0">
                <a:latin typeface="Times New Roman" pitchFamily="18" charset="0"/>
                <a:cs typeface="Times New Roman" pitchFamily="18" charset="0"/>
              </a:rPr>
              <a:t>(коммуникативная </a:t>
            </a:r>
            <a:r>
              <a:rPr lang="ru-RU" dirty="0">
                <a:latin typeface="Times New Roman" pitchFamily="18" charset="0"/>
                <a:cs typeface="Times New Roman" pitchFamily="18" charset="0"/>
              </a:rPr>
              <a:t>рефлексия</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приобретение </a:t>
            </a:r>
            <a:r>
              <a:rPr lang="ru-RU" dirty="0">
                <a:latin typeface="Times New Roman" pitchFamily="18" charset="0"/>
                <a:cs typeface="Times New Roman" pitchFamily="18" charset="0"/>
              </a:rPr>
              <a:t>детьми нового знания (информационная рефлексия</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побуждение </a:t>
            </a:r>
            <a:r>
              <a:rPr lang="ru-RU" dirty="0">
                <a:latin typeface="Times New Roman" pitchFamily="18" charset="0"/>
                <a:cs typeface="Times New Roman" pitchFamily="18" charset="0"/>
              </a:rPr>
              <a:t>детей и родителей к дальнейшему расширению информационного поля (мотивационная рефлексия)</a:t>
            </a:r>
          </a:p>
          <a:p>
            <a:pPr marL="285750" indent="-285750" algn="just">
              <a:lnSpc>
                <a:spcPct val="150000"/>
              </a:lnSpc>
              <a:buFont typeface="Wingdings" pitchFamily="2" charset="2"/>
              <a:buChar char="v"/>
            </a:pPr>
            <a:r>
              <a:rPr lang="ru-RU" dirty="0" smtClean="0">
                <a:latin typeface="Times New Roman" pitchFamily="18" charset="0"/>
                <a:cs typeface="Times New Roman" pitchFamily="18" charset="0"/>
              </a:rPr>
              <a:t>соотнесение </a:t>
            </a:r>
            <a:r>
              <a:rPr lang="ru-RU" dirty="0">
                <a:latin typeface="Times New Roman" pitchFamily="18" charset="0"/>
                <a:cs typeface="Times New Roman" pitchFamily="18" charset="0"/>
              </a:rPr>
              <a:t>новой информации и уже имеющихся знаний у детей, высказывание собственного отношения, оценка процесса (оценочная рефлексия)</a:t>
            </a:r>
            <a:endParaRPr lang="ru-RU"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862647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99392"/>
            <a:ext cx="9144000" cy="7056784"/>
          </a:xfrm>
          <a:prstGeom prst="rect">
            <a:avLst/>
          </a:prstGeom>
        </p:spPr>
      </p:pic>
      <p:pic>
        <p:nvPicPr>
          <p:cNvPr id="4099" name="Picture 3" descr="F:\ГИБДД\фото ПДД\Новая папка\IMG_0637.JPG"/>
          <p:cNvPicPr>
            <a:picLocks noGrp="1" noChangeAspect="1" noChangeArrowheads="1"/>
          </p:cNvPicPr>
          <p:nvPr>
            <p:ph sz="half" idx="1"/>
          </p:nvPr>
        </p:nvPicPr>
        <p:blipFill>
          <a:blip r:embed="rId3" cstate="email">
            <a:extLst>
              <a:ext uri="{28A0092B-C50C-407E-A947-70E740481C1C}">
                <a14:useLocalDpi xmlns:a14="http://schemas.microsoft.com/office/drawing/2010/main"/>
              </a:ext>
            </a:extLst>
          </a:blip>
          <a:srcRect/>
          <a:stretch>
            <a:fillRect/>
          </a:stretch>
        </p:blipFill>
        <p:spPr>
          <a:xfrm>
            <a:off x="539552" y="2348880"/>
            <a:ext cx="3399639" cy="2448272"/>
          </a:xfrm>
          <a:ln w="88900" cap="sq" cmpd="thickThin">
            <a:solidFill>
              <a:srgbClr val="000000"/>
            </a:solidFill>
            <a:miter lim="800000"/>
          </a:ln>
          <a:effectLst>
            <a:innerShdw blurRad="76200">
              <a:srgbClr val="000000"/>
            </a:innerShdw>
          </a:effectLst>
        </p:spPr>
      </p:pic>
      <p:pic>
        <p:nvPicPr>
          <p:cNvPr id="4100" name="Picture 4" descr="F:\ГИБДД\фото ПДД\Новая папка\IMG_0554.JPG"/>
          <p:cNvPicPr>
            <a:picLocks noGrp="1" noChangeAspect="1" noChangeArrowheads="1"/>
          </p:cNvPicPr>
          <p:nvPr>
            <p:ph sz="half" idx="2"/>
          </p:nvPr>
        </p:nvPicPr>
        <p:blipFill>
          <a:blip r:embed="rId4" cstate="email">
            <a:extLst>
              <a:ext uri="{28A0092B-C50C-407E-A947-70E740481C1C}">
                <a14:useLocalDpi xmlns:a14="http://schemas.microsoft.com/office/drawing/2010/main"/>
              </a:ext>
            </a:extLst>
          </a:blip>
          <a:srcRect/>
          <a:stretch>
            <a:fillRect/>
          </a:stretch>
        </p:blipFill>
        <p:spPr>
          <a:xfrm>
            <a:off x="4355976" y="2348880"/>
            <a:ext cx="3400538" cy="2448920"/>
          </a:xfrm>
          <a:ln w="88900" cap="sq" cmpd="thickThin">
            <a:solidFill>
              <a:srgbClr val="000000"/>
            </a:solidFill>
            <a:miter lim="800000"/>
          </a:ln>
          <a:effectLst>
            <a:innerShdw blurRad="76200">
              <a:srgbClr val="000000"/>
            </a:innerShdw>
          </a:effectLst>
        </p:spPr>
      </p:pic>
      <p:sp>
        <p:nvSpPr>
          <p:cNvPr id="2" name="Прямоугольник 1"/>
          <p:cNvSpPr/>
          <p:nvPr/>
        </p:nvSpPr>
        <p:spPr>
          <a:xfrm>
            <a:off x="1250078" y="260648"/>
            <a:ext cx="6609951" cy="156966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smtClean="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Пост – релиз</a:t>
            </a:r>
          </a:p>
          <a:p>
            <a:pPr algn="ctr" fontAlgn="base">
              <a:spcBef>
                <a:spcPct val="0"/>
              </a:spcBef>
              <a:spcAft>
                <a:spcPct val="0"/>
              </a:spcAft>
              <a:defRPr/>
            </a:pPr>
            <a:r>
              <a:rPr lang="ru-RU" sz="3200" b="1" dirty="0" smtClean="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Галерея  </a:t>
            </a:r>
            <a:endPar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endParaRPr>
          </a:p>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«Дорожные знаки – наши друзья» </a:t>
            </a:r>
            <a:endParaRPr lang="ru-RU" sz="3600" b="1" dirty="0">
              <a:ln w="11430"/>
              <a:solidFill>
                <a:srgbClr val="FFC000"/>
              </a:solidFill>
              <a:effectLst>
                <a:outerShdw blurRad="50800" dist="39000" dir="5460000" algn="tl">
                  <a:srgbClr val="000000">
                    <a:alpha val="38000"/>
                  </a:srgbClr>
                </a:outerShdw>
              </a:effectLst>
              <a:latin typeface="Arial" charset="0"/>
            </a:endParaRPr>
          </a:p>
        </p:txBody>
      </p:sp>
    </p:spTree>
    <p:extLst>
      <p:ext uri="{BB962C8B-B14F-4D97-AF65-F5344CB8AC3E}">
        <p14:creationId xmlns:p14="http://schemas.microsoft.com/office/powerpoint/2010/main" val="2132743"/>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5125" name="Picture 6" descr="F:\ГИБДД\фото ПДД\Новая папка\IMG_054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75856" y="1772816"/>
            <a:ext cx="3312368" cy="2691212"/>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5126" name="Picture 5" descr="F:\ГИБДД\фото ПДД\Новая папка\IMG_0536.JPG"/>
          <p:cNvPicPr>
            <a:picLocks noGrp="1" noChangeAspect="1" noChangeArrowheads="1"/>
          </p:cNvPicPr>
          <p:nvPr>
            <p:ph sz="quarter" idx="4"/>
          </p:nvPr>
        </p:nvPicPr>
        <p:blipFill>
          <a:blip r:embed="rId4" cstate="email">
            <a:extLst>
              <a:ext uri="{28A0092B-C50C-407E-A947-70E740481C1C}">
                <a14:useLocalDpi xmlns:a14="http://schemas.microsoft.com/office/drawing/2010/main"/>
              </a:ext>
            </a:extLst>
          </a:blip>
          <a:srcRect/>
          <a:stretch>
            <a:fillRect/>
          </a:stretch>
        </p:blipFill>
        <p:spPr>
          <a:xfrm>
            <a:off x="5580112" y="3861048"/>
            <a:ext cx="3191719" cy="2470997"/>
          </a:xfrm>
          <a:ln w="88900" cap="sq" cmpd="thickThin">
            <a:solidFill>
              <a:srgbClr val="000000"/>
            </a:solidFill>
            <a:miter lim="800000"/>
          </a:ln>
          <a:effectLst>
            <a:innerShdw blurRad="76200">
              <a:srgbClr val="000000"/>
            </a:innerShdw>
          </a:effectLst>
        </p:spPr>
      </p:pic>
      <p:pic>
        <p:nvPicPr>
          <p:cNvPr id="5127" name="Picture 4" descr="F:\ГИБДД\фото ПДД\Новая папка\IMG_0534.JPG"/>
          <p:cNvPicPr>
            <a:picLocks noGrp="1" noChangeAspect="1" noChangeArrowheads="1"/>
          </p:cNvPicPr>
          <p:nvPr>
            <p:ph sz="half" idx="2"/>
          </p:nvPr>
        </p:nvPicPr>
        <p:blipFill>
          <a:blip r:embed="rId5" cstate="email">
            <a:extLst>
              <a:ext uri="{28A0092B-C50C-407E-A947-70E740481C1C}">
                <a14:useLocalDpi xmlns:a14="http://schemas.microsoft.com/office/drawing/2010/main"/>
              </a:ext>
            </a:extLst>
          </a:blip>
          <a:srcRect/>
          <a:stretch>
            <a:fillRect/>
          </a:stretch>
        </p:blipFill>
        <p:spPr>
          <a:xfrm>
            <a:off x="611560" y="3789040"/>
            <a:ext cx="3167583" cy="2459783"/>
          </a:xfrm>
          <a:ln w="88900" cap="sq" cmpd="thickThin">
            <a:solidFill>
              <a:srgbClr val="000000"/>
            </a:solidFill>
            <a:miter lim="800000"/>
          </a:ln>
          <a:effectLst>
            <a:innerShdw blurRad="76200">
              <a:srgbClr val="000000"/>
            </a:innerShdw>
          </a:effectLst>
        </p:spPr>
      </p:pic>
      <p:sp>
        <p:nvSpPr>
          <p:cNvPr id="2" name="Прямоугольник 1"/>
          <p:cNvSpPr/>
          <p:nvPr/>
        </p:nvSpPr>
        <p:spPr>
          <a:xfrm>
            <a:off x="879247" y="476672"/>
            <a:ext cx="7354193" cy="1077218"/>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Выставка «Автомобили,</a:t>
            </a:r>
          </a:p>
          <a:p>
            <a:pPr algn="ctr" fontAlgn="base">
              <a:spcBef>
                <a:spcPct val="0"/>
              </a:spcBef>
              <a:spcAft>
                <a:spcPct val="0"/>
              </a:spcAft>
              <a:defRPr/>
            </a:pPr>
            <a:r>
              <a:rPr lang="ru-RU" sz="3200" b="1" dirty="0">
                <a:ln w="11430"/>
                <a:solidFill>
                  <a:srgbClr val="FFC000"/>
                </a:solidFill>
                <a:effectLst>
                  <a:outerShdw blurRad="50800" dist="39000" dir="5460000" algn="tl">
                    <a:srgbClr val="000000">
                      <a:alpha val="38000"/>
                    </a:srgbClr>
                  </a:outerShdw>
                </a:effectLst>
                <a:latin typeface="Times New Roman" pitchFamily="16" charset="0"/>
                <a:ea typeface="Calibri" pitchFamily="34" charset="0"/>
                <a:cs typeface="Calibri" pitchFamily="34" charset="0"/>
              </a:rPr>
              <a:t> автомобили дороги   все заполонили» </a:t>
            </a:r>
            <a:endParaRPr lang="ru-RU" sz="3200" b="1" dirty="0">
              <a:ln w="11430"/>
              <a:solidFill>
                <a:srgbClr val="FFC000"/>
              </a:solidFill>
              <a:effectLst>
                <a:outerShdw blurRad="50800" dist="39000" dir="5460000" algn="tl">
                  <a:srgbClr val="000000">
                    <a:alpha val="38000"/>
                  </a:srgbClr>
                </a:outerShdw>
              </a:effectLst>
              <a:latin typeface="Arial" charset="0"/>
            </a:endParaRPr>
          </a:p>
        </p:txBody>
      </p:sp>
    </p:spTree>
    <p:extLst>
      <p:ext uri="{BB962C8B-B14F-4D97-AF65-F5344CB8AC3E}">
        <p14:creationId xmlns:p14="http://schemas.microsoft.com/office/powerpoint/2010/main" val="134426142"/>
      </p:ext>
    </p:extLst>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0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5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6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7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8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9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554</Words>
  <Application>Microsoft Office PowerPoint</Application>
  <PresentationFormat>Экран (4:3)</PresentationFormat>
  <Paragraphs>66</Paragraphs>
  <Slides>22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14</vt:i4>
      </vt:variant>
      <vt:variant>
        <vt:lpstr>Заголовки слайдов</vt:lpstr>
      </vt:variant>
      <vt:variant>
        <vt:i4>22</vt:i4>
      </vt:variant>
    </vt:vector>
  </HeadingPairs>
  <TitlesOfParts>
    <vt:vector size="40" baseType="lpstr">
      <vt:lpstr>Arial</vt:lpstr>
      <vt:lpstr>Calibri</vt:lpstr>
      <vt:lpstr>Times New Roman</vt:lpstr>
      <vt:lpstr>Wingdings</vt:lpstr>
      <vt:lpstr>Тема Office</vt:lpstr>
      <vt:lpstr>1_Тема Office</vt:lpstr>
      <vt:lpstr>3_Тема Office</vt:lpstr>
      <vt:lpstr>4_Тема Office</vt:lpstr>
      <vt:lpstr>5_Тема Office</vt:lpstr>
      <vt:lpstr>6_Тема Office</vt:lpstr>
      <vt:lpstr>7_Тема Office</vt:lpstr>
      <vt:lpstr>8_Тема Office</vt:lpstr>
      <vt:lpstr>9_Тема Office</vt:lpstr>
      <vt:lpstr>10_Тема Office</vt:lpstr>
      <vt:lpstr>11_Тема Office</vt:lpstr>
      <vt:lpstr>12_Тема Office</vt:lpstr>
      <vt:lpstr>13_Тема Office</vt:lpstr>
      <vt:lpstr>14_Тема Office</vt:lpstr>
      <vt:lpstr>МБДОУ «Детский сад №9 общеразвивающего вида с приоритетным осуществлением деятельности по художественно-эстетическому направлению развития воспитанников» </vt:lpstr>
      <vt:lpstr>Актуальность темы</vt:lpstr>
      <vt:lpstr>Цель игры – путешествия</vt:lpstr>
      <vt:lpstr>Задачи </vt:lpstr>
      <vt:lpstr>  Этапы осуществления деятельности Первый этап – подготовительный</vt:lpstr>
      <vt:lpstr> Второй этап – основной</vt:lpstr>
      <vt:lpstr> Третий этап – заключительный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Результаты диагностики</vt:lpstr>
      <vt:lpstr>Вывод</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Пользователь Windows</cp:lastModifiedBy>
  <cp:revision>44</cp:revision>
  <dcterms:modified xsi:type="dcterms:W3CDTF">2020-11-10T06:40:17Z</dcterms:modified>
</cp:coreProperties>
</file>