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7" r:id="rId2"/>
    <p:sldId id="269" r:id="rId3"/>
    <p:sldId id="260" r:id="rId4"/>
    <p:sldId id="261" r:id="rId5"/>
    <p:sldId id="262" r:id="rId6"/>
    <p:sldId id="263" r:id="rId7"/>
    <p:sldId id="265" r:id="rId8"/>
    <p:sldId id="283" r:id="rId9"/>
    <p:sldId id="274" r:id="rId10"/>
    <p:sldId id="284" r:id="rId11"/>
    <p:sldId id="285" r:id="rId12"/>
    <p:sldId id="288" r:id="rId13"/>
    <p:sldId id="279" r:id="rId14"/>
    <p:sldId id="291" r:id="rId15"/>
    <p:sldId id="267" r:id="rId16"/>
    <p:sldId id="266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6201"/>
    <a:srgbClr val="99FF66"/>
    <a:srgbClr val="008A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26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1"/>
            <c:bubble3D val="0"/>
            <c:explosion val="52"/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7.176195366883488E-2"/>
                  <c:y val="3.13525136281042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8.3300467876298162E-2"/>
                  <c:y val="-0.1275834847567132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 </c:v>
                </c:pt>
                <c:pt idx="1">
                  <c:v>средний</c:v>
                </c:pt>
                <c:pt idx="2">
                  <c:v>высокий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</c:v>
                </c:pt>
                <c:pt idx="1">
                  <c:v>0.23</c:v>
                </c:pt>
                <c:pt idx="2">
                  <c:v>0.77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0"/>
        <c:delete val="1"/>
      </c:legendEntry>
      <c:layout>
        <c:manualLayout>
          <c:xMode val="edge"/>
          <c:yMode val="edge"/>
          <c:x val="0.72208627182471752"/>
          <c:y val="0.59940904502321823"/>
          <c:w val="0.15182677165354319"/>
          <c:h val="0.13964344841510207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86A900-EBE8-48B4-828E-8321FDD5FADB}" type="doc">
      <dgm:prSet loTypeId="urn:microsoft.com/office/officeart/2008/layout/AlternatingHexagons" loCatId="list" qsTypeId="urn:microsoft.com/office/officeart/2005/8/quickstyle/simple3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EB86083C-62A9-4559-8D98-B7A182C6226E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наблюдени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е </a:t>
          </a:r>
        </a:p>
        <a:p>
          <a:pPr defTabSz="844550"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76FB3F29-A139-48E7-B697-C6A8B6C4280F}" type="parTrans" cxnId="{B822853F-9F41-4F6F-B32A-AC5D6E3C13B7}">
      <dgm:prSet/>
      <dgm:spPr/>
      <dgm:t>
        <a:bodyPr/>
        <a:lstStyle/>
        <a:p>
          <a:endParaRPr lang="ru-RU"/>
        </a:p>
      </dgm:t>
    </dgm:pt>
    <dgm:pt modelId="{3D03137A-5E17-4DD7-81F7-978611700F5F}" type="sibTrans" cxnId="{B822853F-9F41-4F6F-B32A-AC5D6E3C13B7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труд</a:t>
          </a:r>
        </a:p>
        <a:p>
          <a:pPr defTabSz="1600200"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40492912-C262-4941-8459-3A48A2BB021A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000" dirty="0" smtClean="0">
            <a:latin typeface="Times New Roman" pitchFamily="18" charset="0"/>
            <a:cs typeface="Times New Roman" pitchFamily="18" charset="0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чтение худ. литературы  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</a:p>
        <a:p>
          <a:pPr defTabSz="444500"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30B53913-57A4-449A-AF18-3CD439EB2B3D}" type="parTrans" cxnId="{264F670C-F5E4-46E7-BD04-11255B581B56}">
      <dgm:prSet/>
      <dgm:spPr/>
      <dgm:t>
        <a:bodyPr/>
        <a:lstStyle/>
        <a:p>
          <a:endParaRPr lang="ru-RU"/>
        </a:p>
      </dgm:t>
    </dgm:pt>
    <dgm:pt modelId="{B2558EF6-65CC-463E-9568-2DB2CFDDB8FD}" type="sibTrans" cxnId="{264F670C-F5E4-46E7-BD04-11255B581B56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беседы</a:t>
          </a:r>
        </a:p>
        <a:p>
          <a:pPr defTabSz="1600200"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3C22A064-BA82-415D-A781-995558ED8BC1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экологические игры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</a:t>
          </a:r>
        </a:p>
        <a:p>
          <a:pPr defTabSz="488950"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FDCEDE89-2CBF-4560-9CB1-AE345A4938DA}" type="parTrans" cxnId="{B04ED8E6-6A29-49BE-85DE-8DD0543B8846}">
      <dgm:prSet/>
      <dgm:spPr/>
      <dgm:t>
        <a:bodyPr/>
        <a:lstStyle/>
        <a:p>
          <a:endParaRPr lang="ru-RU"/>
        </a:p>
      </dgm:t>
    </dgm:pt>
    <dgm:pt modelId="{588CDE35-4071-4E56-A038-C46E5713224A}" type="sibTrans" cxnId="{B04ED8E6-6A29-49BE-85DE-8DD0543B8846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экологические акции</a:t>
          </a:r>
          <a:endParaRPr lang="ru-RU" sz="1800" dirty="0" smtClean="0">
            <a:latin typeface="Times New Roman" pitchFamily="18" charset="0"/>
            <a:cs typeface="Times New Roman" pitchFamily="18" charset="0"/>
          </a:endParaRPr>
        </a:p>
        <a:p>
          <a:pPr defTabSz="1600200"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9776ADD5-FFCA-4BD8-A317-4E5A2B320F76}" type="pres">
      <dgm:prSet presAssocID="{5986A900-EBE8-48B4-828E-8321FDD5FADB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3C556CE0-A74F-4A81-9FE7-679A3DA933D7}" type="pres">
      <dgm:prSet presAssocID="{EB86083C-62A9-4559-8D98-B7A182C6226E}" presName="composite" presStyleCnt="0"/>
      <dgm:spPr/>
    </dgm:pt>
    <dgm:pt modelId="{E9E3D6A6-52DF-4517-BE1B-D3BE92315C2A}" type="pres">
      <dgm:prSet presAssocID="{EB86083C-62A9-4559-8D98-B7A182C6226E}" presName="Parent1" presStyleLbl="node1" presStyleIdx="0" presStyleCnt="6" custLinFactNeighborX="-4656" custLinFactNeighborY="-169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A90881-F8F8-4B43-B8F3-31611347A2F3}" type="pres">
      <dgm:prSet presAssocID="{EB86083C-62A9-4559-8D98-B7A182C6226E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A906AF-EDF4-40E0-8592-3EF3780F9997}" type="pres">
      <dgm:prSet presAssocID="{EB86083C-62A9-4559-8D98-B7A182C6226E}" presName="BalanceSpacing" presStyleCnt="0"/>
      <dgm:spPr/>
    </dgm:pt>
    <dgm:pt modelId="{67C8153C-2C9D-4E35-807E-3E7DBB784363}" type="pres">
      <dgm:prSet presAssocID="{EB86083C-62A9-4559-8D98-B7A182C6226E}" presName="BalanceSpacing1" presStyleCnt="0"/>
      <dgm:spPr/>
    </dgm:pt>
    <dgm:pt modelId="{8A25D08E-B5A2-4352-8B1A-59C5EB3213EE}" type="pres">
      <dgm:prSet presAssocID="{3D03137A-5E17-4DD7-81F7-978611700F5F}" presName="Accent1Text" presStyleLbl="node1" presStyleIdx="1" presStyleCnt="6"/>
      <dgm:spPr/>
      <dgm:t>
        <a:bodyPr/>
        <a:lstStyle/>
        <a:p>
          <a:endParaRPr lang="ru-RU"/>
        </a:p>
      </dgm:t>
    </dgm:pt>
    <dgm:pt modelId="{D614B180-49AB-4DD4-BA8E-C55C96EB40D2}" type="pres">
      <dgm:prSet presAssocID="{3D03137A-5E17-4DD7-81F7-978611700F5F}" presName="spaceBetweenRectangles" presStyleCnt="0"/>
      <dgm:spPr/>
    </dgm:pt>
    <dgm:pt modelId="{74AFE10C-DFC9-4247-95E6-88C9D6FE580D}" type="pres">
      <dgm:prSet presAssocID="{40492912-C262-4941-8459-3A48A2BB021A}" presName="composite" presStyleCnt="0"/>
      <dgm:spPr/>
    </dgm:pt>
    <dgm:pt modelId="{80C6DF81-04B7-405F-B890-57E76ECE0070}" type="pres">
      <dgm:prSet presAssocID="{40492912-C262-4941-8459-3A48A2BB021A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DD7A8A-104E-4CD7-BEA1-AA97E4C225C2}" type="pres">
      <dgm:prSet presAssocID="{40492912-C262-4941-8459-3A48A2BB021A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011823-4FF8-4132-9482-5F2210758F9B}" type="pres">
      <dgm:prSet presAssocID="{40492912-C262-4941-8459-3A48A2BB021A}" presName="BalanceSpacing" presStyleCnt="0"/>
      <dgm:spPr/>
    </dgm:pt>
    <dgm:pt modelId="{9A8008D9-8764-42E9-BDBF-E4BCE115892B}" type="pres">
      <dgm:prSet presAssocID="{40492912-C262-4941-8459-3A48A2BB021A}" presName="BalanceSpacing1" presStyleCnt="0"/>
      <dgm:spPr/>
    </dgm:pt>
    <dgm:pt modelId="{21AC120E-3DE7-4C6E-AC76-79A6FB8CD736}" type="pres">
      <dgm:prSet presAssocID="{B2558EF6-65CC-463E-9568-2DB2CFDDB8FD}" presName="Accent1Text" presStyleLbl="node1" presStyleIdx="3" presStyleCnt="6"/>
      <dgm:spPr/>
      <dgm:t>
        <a:bodyPr/>
        <a:lstStyle/>
        <a:p>
          <a:endParaRPr lang="ru-RU"/>
        </a:p>
      </dgm:t>
    </dgm:pt>
    <dgm:pt modelId="{794F7A82-E198-4603-9E18-A4F5F69BD685}" type="pres">
      <dgm:prSet presAssocID="{B2558EF6-65CC-463E-9568-2DB2CFDDB8FD}" presName="spaceBetweenRectangles" presStyleCnt="0"/>
      <dgm:spPr/>
    </dgm:pt>
    <dgm:pt modelId="{030A31F8-E19A-4618-A2EC-3A3D8A8312E5}" type="pres">
      <dgm:prSet presAssocID="{3C22A064-BA82-415D-A781-995558ED8BC1}" presName="composite" presStyleCnt="0"/>
      <dgm:spPr/>
    </dgm:pt>
    <dgm:pt modelId="{871A48AF-FE6A-4CAC-9F45-AF1E0DA726F5}" type="pres">
      <dgm:prSet presAssocID="{3C22A064-BA82-415D-A781-995558ED8BC1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1B8FB2-47B8-46EF-9E72-F40BC9901212}" type="pres">
      <dgm:prSet presAssocID="{3C22A064-BA82-415D-A781-995558ED8BC1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79D566-C178-4307-AA27-E8BC75A00BB4}" type="pres">
      <dgm:prSet presAssocID="{3C22A064-BA82-415D-A781-995558ED8BC1}" presName="BalanceSpacing" presStyleCnt="0"/>
      <dgm:spPr/>
    </dgm:pt>
    <dgm:pt modelId="{4A297D5E-C850-4C6A-B323-0510F8F77AF4}" type="pres">
      <dgm:prSet presAssocID="{3C22A064-BA82-415D-A781-995558ED8BC1}" presName="BalanceSpacing1" presStyleCnt="0"/>
      <dgm:spPr/>
    </dgm:pt>
    <dgm:pt modelId="{681719F8-B808-4C6D-8B75-283247110CD4}" type="pres">
      <dgm:prSet presAssocID="{588CDE35-4071-4E56-A038-C46E5713224A}" presName="Accent1Text" presStyleLbl="node1" presStyleIdx="5" presStyleCnt="6"/>
      <dgm:spPr/>
      <dgm:t>
        <a:bodyPr/>
        <a:lstStyle/>
        <a:p>
          <a:endParaRPr lang="ru-RU"/>
        </a:p>
      </dgm:t>
    </dgm:pt>
  </dgm:ptLst>
  <dgm:cxnLst>
    <dgm:cxn modelId="{90BE8C48-F339-46F3-A396-C26750916F83}" type="presOf" srcId="{EB86083C-62A9-4559-8D98-B7A182C6226E}" destId="{E9E3D6A6-52DF-4517-BE1B-D3BE92315C2A}" srcOrd="0" destOrd="0" presId="urn:microsoft.com/office/officeart/2008/layout/AlternatingHexagons"/>
    <dgm:cxn modelId="{B822853F-9F41-4F6F-B32A-AC5D6E3C13B7}" srcId="{5986A900-EBE8-48B4-828E-8321FDD5FADB}" destId="{EB86083C-62A9-4559-8D98-B7A182C6226E}" srcOrd="0" destOrd="0" parTransId="{76FB3F29-A139-48E7-B697-C6A8B6C4280F}" sibTransId="{3D03137A-5E17-4DD7-81F7-978611700F5F}"/>
    <dgm:cxn modelId="{316C1EF6-9D60-4F4D-9EC8-51CBBE405EC5}" type="presOf" srcId="{588CDE35-4071-4E56-A038-C46E5713224A}" destId="{681719F8-B808-4C6D-8B75-283247110CD4}" srcOrd="0" destOrd="0" presId="urn:microsoft.com/office/officeart/2008/layout/AlternatingHexagons"/>
    <dgm:cxn modelId="{5597E2F1-41F8-4179-9881-411FE8296EAC}" type="presOf" srcId="{3C22A064-BA82-415D-A781-995558ED8BC1}" destId="{871A48AF-FE6A-4CAC-9F45-AF1E0DA726F5}" srcOrd="0" destOrd="0" presId="urn:microsoft.com/office/officeart/2008/layout/AlternatingHexagons"/>
    <dgm:cxn modelId="{8BD9B23B-F507-419F-B2AE-89850D91B007}" type="presOf" srcId="{40492912-C262-4941-8459-3A48A2BB021A}" destId="{80C6DF81-04B7-405F-B890-57E76ECE0070}" srcOrd="0" destOrd="0" presId="urn:microsoft.com/office/officeart/2008/layout/AlternatingHexagons"/>
    <dgm:cxn modelId="{31A87466-5BB7-4016-87CE-0E6CFD925737}" type="presOf" srcId="{B2558EF6-65CC-463E-9568-2DB2CFDDB8FD}" destId="{21AC120E-3DE7-4C6E-AC76-79A6FB8CD736}" srcOrd="0" destOrd="0" presId="urn:microsoft.com/office/officeart/2008/layout/AlternatingHexagons"/>
    <dgm:cxn modelId="{426BB89A-5702-4818-B59C-C47EA436FEE3}" type="presOf" srcId="{3D03137A-5E17-4DD7-81F7-978611700F5F}" destId="{8A25D08E-B5A2-4352-8B1A-59C5EB3213EE}" srcOrd="0" destOrd="0" presId="urn:microsoft.com/office/officeart/2008/layout/AlternatingHexagons"/>
    <dgm:cxn modelId="{B0D25ADE-3625-4972-AE6E-8B93D43A4FFA}" type="presOf" srcId="{5986A900-EBE8-48B4-828E-8321FDD5FADB}" destId="{9776ADD5-FFCA-4BD8-A317-4E5A2B320F76}" srcOrd="0" destOrd="0" presId="urn:microsoft.com/office/officeart/2008/layout/AlternatingHexagons"/>
    <dgm:cxn modelId="{264F670C-F5E4-46E7-BD04-11255B581B56}" srcId="{5986A900-EBE8-48B4-828E-8321FDD5FADB}" destId="{40492912-C262-4941-8459-3A48A2BB021A}" srcOrd="1" destOrd="0" parTransId="{30B53913-57A4-449A-AF18-3CD439EB2B3D}" sibTransId="{B2558EF6-65CC-463E-9568-2DB2CFDDB8FD}"/>
    <dgm:cxn modelId="{B04ED8E6-6A29-49BE-85DE-8DD0543B8846}" srcId="{5986A900-EBE8-48B4-828E-8321FDD5FADB}" destId="{3C22A064-BA82-415D-A781-995558ED8BC1}" srcOrd="2" destOrd="0" parTransId="{FDCEDE89-2CBF-4560-9CB1-AE345A4938DA}" sibTransId="{588CDE35-4071-4E56-A038-C46E5713224A}"/>
    <dgm:cxn modelId="{3D877949-EFAA-46D7-8911-731E3306446F}" type="presParOf" srcId="{9776ADD5-FFCA-4BD8-A317-4E5A2B320F76}" destId="{3C556CE0-A74F-4A81-9FE7-679A3DA933D7}" srcOrd="0" destOrd="0" presId="urn:microsoft.com/office/officeart/2008/layout/AlternatingHexagons"/>
    <dgm:cxn modelId="{297BD05E-B65A-4EAC-8B31-5A0A744821C6}" type="presParOf" srcId="{3C556CE0-A74F-4A81-9FE7-679A3DA933D7}" destId="{E9E3D6A6-52DF-4517-BE1B-D3BE92315C2A}" srcOrd="0" destOrd="0" presId="urn:microsoft.com/office/officeart/2008/layout/AlternatingHexagons"/>
    <dgm:cxn modelId="{BCD544D7-38D9-48BA-B096-7B629C9136A4}" type="presParOf" srcId="{3C556CE0-A74F-4A81-9FE7-679A3DA933D7}" destId="{4BA90881-F8F8-4B43-B8F3-31611347A2F3}" srcOrd="1" destOrd="0" presId="urn:microsoft.com/office/officeart/2008/layout/AlternatingHexagons"/>
    <dgm:cxn modelId="{D3DE3E09-A623-42D5-A9B2-326D26D2532B}" type="presParOf" srcId="{3C556CE0-A74F-4A81-9FE7-679A3DA933D7}" destId="{1EA906AF-EDF4-40E0-8592-3EF3780F9997}" srcOrd="2" destOrd="0" presId="urn:microsoft.com/office/officeart/2008/layout/AlternatingHexagons"/>
    <dgm:cxn modelId="{3849F7D6-D5FB-4859-B00A-4621BE2E8914}" type="presParOf" srcId="{3C556CE0-A74F-4A81-9FE7-679A3DA933D7}" destId="{67C8153C-2C9D-4E35-807E-3E7DBB784363}" srcOrd="3" destOrd="0" presId="urn:microsoft.com/office/officeart/2008/layout/AlternatingHexagons"/>
    <dgm:cxn modelId="{238F5810-96E2-40AE-8D10-BF262FE0C7E1}" type="presParOf" srcId="{3C556CE0-A74F-4A81-9FE7-679A3DA933D7}" destId="{8A25D08E-B5A2-4352-8B1A-59C5EB3213EE}" srcOrd="4" destOrd="0" presId="urn:microsoft.com/office/officeart/2008/layout/AlternatingHexagons"/>
    <dgm:cxn modelId="{6D349F46-AA85-4721-BC74-2F711EE55551}" type="presParOf" srcId="{9776ADD5-FFCA-4BD8-A317-4E5A2B320F76}" destId="{D614B180-49AB-4DD4-BA8E-C55C96EB40D2}" srcOrd="1" destOrd="0" presId="urn:microsoft.com/office/officeart/2008/layout/AlternatingHexagons"/>
    <dgm:cxn modelId="{4010D34E-F931-41CE-AB62-B3E5128CD945}" type="presParOf" srcId="{9776ADD5-FFCA-4BD8-A317-4E5A2B320F76}" destId="{74AFE10C-DFC9-4247-95E6-88C9D6FE580D}" srcOrd="2" destOrd="0" presId="urn:microsoft.com/office/officeart/2008/layout/AlternatingHexagons"/>
    <dgm:cxn modelId="{CE0EBC0C-D223-4F14-A356-86EB3686A9B5}" type="presParOf" srcId="{74AFE10C-DFC9-4247-95E6-88C9D6FE580D}" destId="{80C6DF81-04B7-405F-B890-57E76ECE0070}" srcOrd="0" destOrd="0" presId="urn:microsoft.com/office/officeart/2008/layout/AlternatingHexagons"/>
    <dgm:cxn modelId="{917BEC41-0C40-4F70-B8E3-90C82E48A01B}" type="presParOf" srcId="{74AFE10C-DFC9-4247-95E6-88C9D6FE580D}" destId="{53DD7A8A-104E-4CD7-BEA1-AA97E4C225C2}" srcOrd="1" destOrd="0" presId="urn:microsoft.com/office/officeart/2008/layout/AlternatingHexagons"/>
    <dgm:cxn modelId="{6236784B-1B82-42D3-8C53-6D2900EC0A29}" type="presParOf" srcId="{74AFE10C-DFC9-4247-95E6-88C9D6FE580D}" destId="{2F011823-4FF8-4132-9482-5F2210758F9B}" srcOrd="2" destOrd="0" presId="urn:microsoft.com/office/officeart/2008/layout/AlternatingHexagons"/>
    <dgm:cxn modelId="{41CFE963-3DF2-4EA3-826D-B79C6DC7729E}" type="presParOf" srcId="{74AFE10C-DFC9-4247-95E6-88C9D6FE580D}" destId="{9A8008D9-8764-42E9-BDBF-E4BCE115892B}" srcOrd="3" destOrd="0" presId="urn:microsoft.com/office/officeart/2008/layout/AlternatingHexagons"/>
    <dgm:cxn modelId="{D3D47024-8032-44D8-868D-C2708A28E88A}" type="presParOf" srcId="{74AFE10C-DFC9-4247-95E6-88C9D6FE580D}" destId="{21AC120E-3DE7-4C6E-AC76-79A6FB8CD736}" srcOrd="4" destOrd="0" presId="urn:microsoft.com/office/officeart/2008/layout/AlternatingHexagons"/>
    <dgm:cxn modelId="{315F3BDA-454E-4514-887C-9C4F28826C3C}" type="presParOf" srcId="{9776ADD5-FFCA-4BD8-A317-4E5A2B320F76}" destId="{794F7A82-E198-4603-9E18-A4F5F69BD685}" srcOrd="3" destOrd="0" presId="urn:microsoft.com/office/officeart/2008/layout/AlternatingHexagons"/>
    <dgm:cxn modelId="{6DC319DA-6A55-476A-A04F-F2FFC7328227}" type="presParOf" srcId="{9776ADD5-FFCA-4BD8-A317-4E5A2B320F76}" destId="{030A31F8-E19A-4618-A2EC-3A3D8A8312E5}" srcOrd="4" destOrd="0" presId="urn:microsoft.com/office/officeart/2008/layout/AlternatingHexagons"/>
    <dgm:cxn modelId="{566A5D98-8B17-4E60-979C-545082B20EA5}" type="presParOf" srcId="{030A31F8-E19A-4618-A2EC-3A3D8A8312E5}" destId="{871A48AF-FE6A-4CAC-9F45-AF1E0DA726F5}" srcOrd="0" destOrd="0" presId="urn:microsoft.com/office/officeart/2008/layout/AlternatingHexagons"/>
    <dgm:cxn modelId="{153573D4-1F46-452A-B6E2-9A9EF26D8F17}" type="presParOf" srcId="{030A31F8-E19A-4618-A2EC-3A3D8A8312E5}" destId="{511B8FB2-47B8-46EF-9E72-F40BC9901212}" srcOrd="1" destOrd="0" presId="urn:microsoft.com/office/officeart/2008/layout/AlternatingHexagons"/>
    <dgm:cxn modelId="{151B5CD4-2BC4-4B00-B388-FB49343E2EA8}" type="presParOf" srcId="{030A31F8-E19A-4618-A2EC-3A3D8A8312E5}" destId="{DC79D566-C178-4307-AA27-E8BC75A00BB4}" srcOrd="2" destOrd="0" presId="urn:microsoft.com/office/officeart/2008/layout/AlternatingHexagons"/>
    <dgm:cxn modelId="{8A2F2ED8-6E9C-45E5-BF38-41A87FA9FC28}" type="presParOf" srcId="{030A31F8-E19A-4618-A2EC-3A3D8A8312E5}" destId="{4A297D5E-C850-4C6A-B323-0510F8F77AF4}" srcOrd="3" destOrd="0" presId="urn:microsoft.com/office/officeart/2008/layout/AlternatingHexagons"/>
    <dgm:cxn modelId="{AC00DC22-6FDE-4742-9F49-24A0F0599DCA}" type="presParOf" srcId="{030A31F8-E19A-4618-A2EC-3A3D8A8312E5}" destId="{681719F8-B808-4C6D-8B75-283247110CD4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E3D6A6-52DF-4517-BE1B-D3BE92315C2A}">
      <dsp:nvSpPr>
        <dsp:cNvPr id="0" name=""/>
        <dsp:cNvSpPr/>
      </dsp:nvSpPr>
      <dsp:spPr>
        <a:xfrm rot="5400000">
          <a:off x="2728985" y="111966"/>
          <a:ext cx="1722561" cy="1498628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2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наблюдени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е </a:t>
          </a:r>
        </a:p>
        <a:p>
          <a:pPr lvl="0" algn="ctr" defTabSz="844550"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 rot="-5400000">
        <a:off x="3074487" y="268432"/>
        <a:ext cx="1031556" cy="1185697"/>
      </dsp:txXfrm>
    </dsp:sp>
    <dsp:sp modelId="{4BA90881-F8F8-4B43-B8F3-31611347A2F3}">
      <dsp:nvSpPr>
        <dsp:cNvPr id="0" name=""/>
        <dsp:cNvSpPr/>
      </dsp:nvSpPr>
      <dsp:spPr>
        <a:xfrm>
          <a:off x="4454832" y="345221"/>
          <a:ext cx="1922378" cy="10335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25D08E-B5A2-4352-8B1A-59C5EB3213EE}">
      <dsp:nvSpPr>
        <dsp:cNvPr id="0" name=""/>
        <dsp:cNvSpPr/>
      </dsp:nvSpPr>
      <dsp:spPr>
        <a:xfrm rot="5400000">
          <a:off x="1180242" y="112675"/>
          <a:ext cx="1722561" cy="1498628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3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труд</a:t>
          </a:r>
        </a:p>
        <a:p>
          <a:pPr lvl="0" algn="ctr" defTabSz="1600200"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 rot="-5400000">
        <a:off x="1525744" y="269141"/>
        <a:ext cx="1031556" cy="1185697"/>
      </dsp:txXfrm>
    </dsp:sp>
    <dsp:sp modelId="{80C6DF81-04B7-405F-B890-57E76ECE0070}">
      <dsp:nvSpPr>
        <dsp:cNvPr id="0" name=""/>
        <dsp:cNvSpPr/>
      </dsp:nvSpPr>
      <dsp:spPr>
        <a:xfrm rot="5400000">
          <a:off x="1986401" y="1574785"/>
          <a:ext cx="1722561" cy="1498628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4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000" kern="1200" dirty="0" smtClean="0">
            <a:latin typeface="Times New Roman" pitchFamily="18" charset="0"/>
            <a:cs typeface="Times New Roman" pitchFamily="18" charset="0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чтение худ. литературы  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</a:p>
        <a:p>
          <a:pPr lvl="0" algn="ctr" defTabSz="444500"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 rot="-5400000">
        <a:off x="2331903" y="1731251"/>
        <a:ext cx="1031556" cy="1185697"/>
      </dsp:txXfrm>
    </dsp:sp>
    <dsp:sp modelId="{53DD7A8A-104E-4CD7-BEA1-AA97E4C225C2}">
      <dsp:nvSpPr>
        <dsp:cNvPr id="0" name=""/>
        <dsp:cNvSpPr/>
      </dsp:nvSpPr>
      <dsp:spPr>
        <a:xfrm>
          <a:off x="175989" y="1807331"/>
          <a:ext cx="1860366" cy="10335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AC120E-3DE7-4C6E-AC76-79A6FB8CD736}">
      <dsp:nvSpPr>
        <dsp:cNvPr id="0" name=""/>
        <dsp:cNvSpPr/>
      </dsp:nvSpPr>
      <dsp:spPr>
        <a:xfrm rot="5400000">
          <a:off x="3604920" y="1574785"/>
          <a:ext cx="1722561" cy="1498628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5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беседы</a:t>
          </a:r>
        </a:p>
        <a:p>
          <a:pPr lvl="0" algn="ctr" defTabSz="1600200"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 rot="-5400000">
        <a:off x="3950422" y="1731251"/>
        <a:ext cx="1031556" cy="1185697"/>
      </dsp:txXfrm>
    </dsp:sp>
    <dsp:sp modelId="{871A48AF-FE6A-4CAC-9F45-AF1E0DA726F5}">
      <dsp:nvSpPr>
        <dsp:cNvPr id="0" name=""/>
        <dsp:cNvSpPr/>
      </dsp:nvSpPr>
      <dsp:spPr>
        <a:xfrm rot="5400000">
          <a:off x="2798761" y="3036895"/>
          <a:ext cx="1722561" cy="1498628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6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экологические игры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</a:p>
        <a:p>
          <a:pPr lvl="0" algn="ctr" defTabSz="488950"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 rot="-5400000">
        <a:off x="3144263" y="3193361"/>
        <a:ext cx="1031556" cy="1185697"/>
      </dsp:txXfrm>
    </dsp:sp>
    <dsp:sp modelId="{511B8FB2-47B8-46EF-9E72-F40BC9901212}">
      <dsp:nvSpPr>
        <dsp:cNvPr id="0" name=""/>
        <dsp:cNvSpPr/>
      </dsp:nvSpPr>
      <dsp:spPr>
        <a:xfrm>
          <a:off x="4454832" y="3269441"/>
          <a:ext cx="1922378" cy="10335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1719F8-B808-4C6D-8B75-283247110CD4}">
      <dsp:nvSpPr>
        <dsp:cNvPr id="0" name=""/>
        <dsp:cNvSpPr/>
      </dsp:nvSpPr>
      <dsp:spPr>
        <a:xfrm rot="5400000">
          <a:off x="1180242" y="3036895"/>
          <a:ext cx="1722561" cy="1498628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2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экологические акции</a:t>
          </a:r>
          <a:endParaRPr lang="ru-RU" sz="18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1600200"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 rot="-5400000">
        <a:off x="1525744" y="3193361"/>
        <a:ext cx="1031556" cy="11856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CE5F2E-4FD9-41B2-9106-52EEEFECEEEC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EDEC4A-AABB-4BF8-A68D-D210BB0C6F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552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EDEC4A-AABB-4BF8-A68D-D210BB0C6F62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7982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image" Target="../media/image8.gi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gif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10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4AE3FA-CAF1-47FE-B1FA-B1E6AB0365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Freeform 8"/>
          <p:cNvSpPr>
            <a:spLocks/>
          </p:cNvSpPr>
          <p:nvPr userDrawn="1"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74" name="Group 46"/>
          <p:cNvGrpSpPr>
            <a:grpSpLocks/>
          </p:cNvGrpSpPr>
          <p:nvPr userDrawn="1"/>
        </p:nvGrpSpPr>
        <p:grpSpPr bwMode="auto">
          <a:xfrm rot="10800000">
            <a:off x="0" y="3657600"/>
            <a:ext cx="9144000" cy="3200400"/>
            <a:chOff x="0" y="0"/>
            <a:chExt cx="5760" cy="2016"/>
          </a:xfrm>
        </p:grpSpPr>
        <p:pic>
          <p:nvPicPr>
            <p:cNvPr id="80" name="Picture 47" descr="7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2016"/>
            </a:xfrm>
            <a:prstGeom prst="rect">
              <a:avLst/>
            </a:prstGeom>
            <a:noFill/>
          </p:spPr>
        </p:pic>
        <p:pic>
          <p:nvPicPr>
            <p:cNvPr id="82" name="Picture 48" descr="04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0" y="0"/>
              <a:ext cx="858" cy="733"/>
            </a:xfrm>
            <a:prstGeom prst="rect">
              <a:avLst/>
            </a:prstGeom>
            <a:noFill/>
          </p:spPr>
        </p:pic>
      </p:grpSp>
      <p:pic>
        <p:nvPicPr>
          <p:cNvPr id="83" name="Picture 10" descr="123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84" name="Picture 34" descr="water_2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</p:spPr>
      </p:pic>
      <p:pic>
        <p:nvPicPr>
          <p:cNvPr id="87" name="Picture 40" descr="fire14"/>
          <p:cNvPicPr>
            <a:picLocks noChangeAspect="1" noChangeArrowheads="1" noCrop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762000"/>
            <a:ext cx="533400" cy="533400"/>
          </a:xfrm>
          <a:prstGeom prst="rect">
            <a:avLst/>
          </a:prstGeom>
          <a:noFill/>
        </p:spPr>
      </p:pic>
      <p:pic>
        <p:nvPicPr>
          <p:cNvPr id="88" name="Picture 51" descr="B_Fly26"/>
          <p:cNvPicPr>
            <a:picLocks noChangeAspect="1" noChangeArrowheads="1" noCrop="1"/>
          </p:cNvPicPr>
          <p:nvPr userDrawn="1"/>
        </p:nvPicPr>
        <p:blipFill>
          <a:blip r:embed="rId7">
            <a:lum bright="-12000" contrast="-100000"/>
            <a:grayscl/>
          </a:blip>
          <a:srcRect/>
          <a:stretch>
            <a:fillRect/>
          </a:stretch>
        </p:blipFill>
        <p:spPr bwMode="auto">
          <a:xfrm>
            <a:off x="609600" y="449263"/>
            <a:ext cx="990600" cy="892175"/>
          </a:xfrm>
          <a:prstGeom prst="rect">
            <a:avLst/>
          </a:prstGeom>
          <a:noFill/>
        </p:spPr>
      </p:pic>
      <p:pic>
        <p:nvPicPr>
          <p:cNvPr id="90" name="Picture 52" descr="B_Fly26"/>
          <p:cNvPicPr>
            <a:picLocks noChangeAspect="1" noChangeArrowheads="1" noCrop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609600" y="381000"/>
            <a:ext cx="990600" cy="892175"/>
          </a:xfrm>
          <a:prstGeom prst="rect">
            <a:avLst/>
          </a:prstGeom>
          <a:noFill/>
        </p:spPr>
      </p:pic>
      <p:pic>
        <p:nvPicPr>
          <p:cNvPr id="91" name="Picture 53" descr="bupestrid beetle 5"/>
          <p:cNvPicPr>
            <a:picLocks noChangeAspect="1" noChangeArrowheads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7467600" y="6259513"/>
            <a:ext cx="838200" cy="322262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92" name="Picture 55" descr="WB01292_"/>
          <p:cNvPicPr>
            <a:picLocks noChangeAspect="1" noChangeArrowheads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228600" y="5105400"/>
            <a:ext cx="400050" cy="400050"/>
          </a:xfrm>
          <a:prstGeom prst="rect">
            <a:avLst/>
          </a:prstGeom>
          <a:noFill/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66C1B-BEB7-4E14-865A-27918BB9B3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66E7A-AFAA-492A-A972-F7358348EB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A6E5B-BC2A-471F-9425-FE7FD92137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71F55-63AD-4011-B0D2-5C44AE130B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FA637-6E1C-4F5A-9F84-2270BD2E4B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F752D-77E1-433B-90F8-5BB6C09E63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06995-0E04-4894-8DE6-F100DB0334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400E-9D67-4486-9E38-2F28EB89E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65797-9C92-4983-AD3D-3FEF806D19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D9259-4BF0-43D5-9326-44BB06FD8A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DA11B3A-F331-43D0-AA8C-30C3FEA6DA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1" name="Freeform 7"/>
          <p:cNvSpPr>
            <a:spLocks/>
          </p:cNvSpPr>
          <p:nvPr userDrawn="1"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62" name="Picture 10" descr="123"/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63" name="Picture 11" descr="water_2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</p:spPr>
      </p:pic>
      <p:sp>
        <p:nvSpPr>
          <p:cNvPr id="64" name="Freeform 9"/>
          <p:cNvSpPr>
            <a:spLocks/>
          </p:cNvSpPr>
          <p:nvPr userDrawn="1"/>
        </p:nvSpPr>
        <p:spPr bwMode="gray">
          <a:xfrm rot="10800000">
            <a:off x="0" y="6629400"/>
            <a:ext cx="9144000" cy="228600"/>
          </a:xfrm>
          <a:custGeom>
            <a:avLst/>
            <a:gdLst/>
            <a:ahLst/>
            <a:cxnLst>
              <a:cxn ang="0">
                <a:pos x="8" y="2730"/>
              </a:cxn>
              <a:cxn ang="0">
                <a:pos x="3040" y="2726"/>
              </a:cxn>
              <a:cxn ang="0">
                <a:pos x="3347" y="2630"/>
              </a:cxn>
              <a:cxn ang="0">
                <a:pos x="3795" y="2170"/>
              </a:cxn>
              <a:cxn ang="0">
                <a:pos x="4115" y="2080"/>
              </a:cxn>
              <a:cxn ang="0">
                <a:pos x="5760" y="2093"/>
              </a:cxn>
              <a:cxn ang="0">
                <a:pos x="5767" y="0"/>
              </a:cxn>
              <a:cxn ang="0">
                <a:pos x="0" y="1"/>
              </a:cxn>
              <a:cxn ang="0">
                <a:pos x="8" y="2730"/>
              </a:cxn>
            </a:cxnLst>
            <a:rect l="0" t="0" r="r" b="b"/>
            <a:pathLst>
              <a:path w="5767" h="2730">
                <a:moveTo>
                  <a:pt x="8" y="2730"/>
                </a:moveTo>
                <a:lnTo>
                  <a:pt x="3040" y="2726"/>
                </a:lnTo>
                <a:cubicBezTo>
                  <a:pt x="3181" y="2726"/>
                  <a:pt x="3224" y="2728"/>
                  <a:pt x="3347" y="2630"/>
                </a:cubicBezTo>
                <a:lnTo>
                  <a:pt x="3795" y="2170"/>
                </a:lnTo>
                <a:cubicBezTo>
                  <a:pt x="3923" y="2078"/>
                  <a:pt x="3942" y="2074"/>
                  <a:pt x="4115" y="2080"/>
                </a:cubicBezTo>
                <a:lnTo>
                  <a:pt x="5760" y="2093"/>
                </a:lnTo>
                <a:lnTo>
                  <a:pt x="5767" y="0"/>
                </a:lnTo>
                <a:lnTo>
                  <a:pt x="0" y="1"/>
                </a:lnTo>
                <a:lnTo>
                  <a:pt x="8" y="2730"/>
                </a:lnTo>
                <a:close/>
              </a:path>
            </a:pathLst>
          </a:custGeom>
          <a:solidFill>
            <a:srgbClr val="008A00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65" name="Picture 12" descr="butterfly 19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 rot="629051">
            <a:off x="457200" y="304800"/>
            <a:ext cx="914400" cy="904875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24400" y="533400"/>
            <a:ext cx="4267200" cy="17526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МБДОУ «Детский сад №9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вида с приоритетным осуществлением деятельности по художественно-эстетическому направлению развития воспитанников»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9600" y="2743200"/>
            <a:ext cx="6400800" cy="175260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«Развитие у дошкольников  экологических представлений, знаний о ценности природы и правилах поведения в ней»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3505200" y="5105400"/>
            <a:ext cx="5638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Автор: Щелыкальнова И.В.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 1 квалификационной категории </a:t>
            </a:r>
            <a:endParaRPr kumimoji="0" lang="ru-RU" sz="2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2971800" y="6172200"/>
            <a:ext cx="302858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 Гусь-Хрустальный,2017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3130" y="719136"/>
            <a:ext cx="7024744" cy="1143000"/>
          </a:xfrm>
        </p:spPr>
        <p:txBody>
          <a:bodyPr>
            <a:normAutofit fontScale="90000"/>
          </a:bodyPr>
          <a:lstStyle/>
          <a:p>
            <a:pPr algn="ctr">
              <a:spcAft>
                <a:spcPts val="0"/>
              </a:spcAft>
            </a:pP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«Войди в лес с другом»</a:t>
            </a: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/>
            </a:r>
            <a:b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</a:b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42988" y="2936880"/>
            <a:ext cx="3419475" cy="2246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8400" y="2244725"/>
            <a:ext cx="3581400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 descr="дети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400" y="1862136"/>
            <a:ext cx="3571875" cy="25241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2" name="Picture 6" descr="дети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9200" y="3733800"/>
            <a:ext cx="3682200" cy="2667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Скругленный прямоугольник 4"/>
          <p:cNvSpPr/>
          <p:nvPr/>
        </p:nvSpPr>
        <p:spPr>
          <a:xfrm>
            <a:off x="485503" y="1635124"/>
            <a:ext cx="4114800" cy="14890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В начале сентября   совершили прогулку в осенний лес с акцией «Войди в лес другом». </a:t>
            </a:r>
            <a:endParaRPr lang="ru-RU" sz="2000" dirty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59458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487138"/>
            <a:ext cx="70247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Субботник</a:t>
            </a:r>
            <a:r>
              <a:rPr lang="ru-RU" sz="3600" dirty="0">
                <a:latin typeface="Times New Roman"/>
                <a:ea typeface="Times New Roman"/>
              </a:rPr>
              <a:t/>
            </a:r>
            <a:br>
              <a:rPr lang="ru-RU" sz="3600" dirty="0">
                <a:latin typeface="Times New Roman"/>
                <a:ea typeface="Times New Roman"/>
              </a:rPr>
            </a:br>
            <a:r>
              <a:rPr lang="ru-RU" sz="3600" dirty="0" smtClean="0">
                <a:latin typeface="Times New Roman"/>
                <a:ea typeface="Times New Roman"/>
              </a:rPr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0" y="1447800"/>
            <a:ext cx="4038600" cy="198120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b="1" i="1" dirty="0">
                <a:solidFill>
                  <a:srgbClr val="C00000"/>
                </a:solidFill>
                <a:latin typeface="Georgia"/>
                <a:ea typeface="Times New Roman"/>
              </a:rPr>
              <a:t> </a:t>
            </a:r>
            <a:endParaRPr lang="ru-RU" sz="24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48200" y="3733800"/>
            <a:ext cx="2895600" cy="21796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1362838"/>
            <a:ext cx="2971800" cy="22090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" name="Рисунок 6" descr="SAM_0056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9200" y="4267200"/>
            <a:ext cx="2881630" cy="21583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Скругленный прямоугольник 4"/>
          <p:cNvSpPr/>
          <p:nvPr/>
        </p:nvSpPr>
        <p:spPr>
          <a:xfrm>
            <a:off x="671830" y="1362838"/>
            <a:ext cx="3976370" cy="25241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Какое удовольствие помогать взрослым, взять в руки грабли и метлу, собрать песок вокруг песочницы и отнести полное ведёрко мусора! 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089890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371600" y="1143000"/>
            <a:ext cx="702468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/>
            </a:r>
            <a:b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</a:b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/>
            </a:r>
            <a:b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</a:b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/>
            </a:r>
            <a:b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</a:b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/>
            </a:r>
            <a:b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</a:b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/>
            </a:r>
            <a:b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</a:b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/>
            </a:r>
            <a:b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</a:br>
            <a:r>
              <a:rPr lang="ru-RU" sz="3600" b="1" dirty="0">
                <a:ln w="12700">
                  <a:solidFill>
                    <a:srgbClr val="3E3D2D">
                      <a:satMod val="155000"/>
                    </a:srgbClr>
                  </a:solidFill>
                  <a:prstDash val="solid"/>
                </a:ln>
                <a:solidFill>
                  <a:srgbClr val="CAF278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</a:rPr>
              <a:t>Экологические плакаты «Берегите природу»</a:t>
            </a:r>
            <a:r>
              <a:rPr lang="ru-RU" sz="3600" dirty="0">
                <a:solidFill>
                  <a:srgbClr val="94C600"/>
                </a:solidFill>
                <a:latin typeface="Times New Roman"/>
                <a:ea typeface="Times New Roman"/>
              </a:rPr>
              <a:t/>
            </a:r>
            <a:br>
              <a:rPr lang="ru-RU" sz="3600" dirty="0">
                <a:solidFill>
                  <a:srgbClr val="94C600"/>
                </a:solidFill>
                <a:latin typeface="Times New Roman"/>
                <a:ea typeface="Times New Roman"/>
              </a:rPr>
            </a:b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5867400" y="1447800"/>
            <a:ext cx="2571750" cy="34750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1" name="Picture 3" descr="F:\К конференции 2017\эко\Изображение 477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7400" y="4191000"/>
            <a:ext cx="3419475" cy="22907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Скругленный прямоугольник 4"/>
          <p:cNvSpPr/>
          <p:nvPr/>
        </p:nvSpPr>
        <p:spPr>
          <a:xfrm>
            <a:off x="609600" y="1815737"/>
            <a:ext cx="4419600" cy="2209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Совместно с родителями 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созданы 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экологические 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плакаты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,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о том, чего нельзя делать по отношению к окружающему нас 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миру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.</a:t>
            </a:r>
            <a:endParaRPr lang="ru-RU" sz="2000" dirty="0">
              <a:latin typeface="Times New Roman"/>
              <a:ea typeface="Times New Roman"/>
            </a:endParaRPr>
          </a:p>
          <a:p>
            <a:pPr algn="ctr"/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57539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295400"/>
            <a:ext cx="8229600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«Изготовление театра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пластиковых бутылок»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sz="2800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66107" y="1828800"/>
            <a:ext cx="7239000" cy="2133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2000" i="1" dirty="0">
                <a:solidFill>
                  <a:schemeClr val="tx1"/>
                </a:solidFill>
                <a:latin typeface="Times New Roman"/>
                <a:ea typeface="Times New Roman"/>
              </a:rPr>
              <a:t>Невероятные приключения пластиковых бутылок в героев сказок :</a:t>
            </a:r>
          </a:p>
          <a:p>
            <a:pPr algn="ctr">
              <a:spcAft>
                <a:spcPts val="0"/>
              </a:spcAft>
            </a:pP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-  шаг 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к формированию у детей  навыков рационального  природопользования в повседневной жизни; </a:t>
            </a:r>
          </a:p>
          <a:p>
            <a:pPr algn="ctr">
              <a:spcAft>
                <a:spcPts val="0"/>
              </a:spcAft>
            </a:pP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- </a:t>
            </a:r>
            <a:r>
              <a:rPr lang="ru-RU" sz="2000" dirty="0">
                <a:solidFill>
                  <a:prstClr val="black"/>
                </a:solidFill>
                <a:latin typeface="Times New Roman"/>
                <a:ea typeface="Times New Roman"/>
              </a:rPr>
              <a:t>шаг к формированию 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умения 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и желания сохранять природу; </a:t>
            </a:r>
            <a:endParaRPr lang="ru-RU" sz="2000" dirty="0" smtClean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«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не вредить, а помогать».</a:t>
            </a:r>
          </a:p>
          <a:p>
            <a:pPr algn="ctr"/>
            <a:endParaRPr lang="ru-RU" dirty="0"/>
          </a:p>
        </p:txBody>
      </p:sp>
      <p:pic>
        <p:nvPicPr>
          <p:cNvPr id="6" name="Рисунок 5" descr="Изображение 478 - копия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57400" y="4267200"/>
            <a:ext cx="4991100" cy="20965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5873" y="872341"/>
            <a:ext cx="7024744" cy="1143000"/>
          </a:xfrm>
        </p:spPr>
        <p:txBody>
          <a:bodyPr>
            <a:normAutofit fontScale="90000"/>
          </a:bodyPr>
          <a:lstStyle/>
          <a:p>
            <a:pPr lvl="0" algn="ctr">
              <a:lnSpc>
                <a:spcPct val="150000"/>
              </a:lnSpc>
            </a:pPr>
            <a:r>
              <a:rPr lang="ru-RU" b="1" kern="12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Дефиле «Мусорная мода»</a:t>
            </a:r>
            <a:r>
              <a:rPr lang="ru-RU" sz="1800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5" name="Объект 4" descr="IMG_2840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19200" y="4267200"/>
            <a:ext cx="3505201" cy="23621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IMG_294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0851" y="1295400"/>
            <a:ext cx="3255645" cy="24403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Объект 5" descr="IMG_2908"/>
          <p:cNvPicPr>
            <a:picLocks noGrp="1"/>
          </p:cNvPicPr>
          <p:nvPr>
            <p:ph sz="half" idx="4294967295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4799" y="3429000"/>
            <a:ext cx="3244759" cy="2362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Скругленный прямоугольник 8"/>
          <p:cNvSpPr/>
          <p:nvPr/>
        </p:nvSpPr>
        <p:spPr>
          <a:xfrm>
            <a:off x="360045" y="1295400"/>
            <a:ext cx="4648200" cy="2819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 Конкурс самодельных   костюмов. 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   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Был  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использован разнообразный материал: ткань, бумага, пластмасса, целлофан, крышки, пробки, диски, газеты, журналы и т. д. </a:t>
            </a:r>
            <a:endParaRPr lang="ru-RU" sz="2000" dirty="0" smtClean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Получились 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настоящие чудеса для детей из не нужных вещей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144384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931570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906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Результаты диагностики 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2143703"/>
              </p:ext>
            </p:extLst>
          </p:nvPr>
        </p:nvGraphicFramePr>
        <p:xfrm>
          <a:off x="228600" y="1524000"/>
          <a:ext cx="87630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79216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Вывод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u="sng" dirty="0" smtClean="0">
                <a:latin typeface="Times New Roman" pitchFamily="18" charset="0"/>
                <a:cs typeface="Times New Roman" pitchFamily="18" charset="0"/>
              </a:rPr>
            </a:br>
            <a:endParaRPr lang="ru-RU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1828800"/>
            <a:ext cx="8153400" cy="5257800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 </a:t>
            </a:r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09600" y="1143000"/>
            <a:ext cx="8001000" cy="5105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 fontAlgn="auto">
              <a:spcBef>
                <a:spcPct val="20000"/>
              </a:spcBef>
              <a:spcAft>
                <a:spcPts val="0"/>
              </a:spcAft>
              <a:buClr>
                <a:srgbClr val="94C600"/>
              </a:buClr>
              <a:buSzPct val="76000"/>
            </a:pPr>
            <a:r>
              <a:rPr lang="ru-RU" sz="2000" dirty="0" smtClean="0">
                <a:solidFill>
                  <a:srgbClr val="3E3D2D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just" fontAlgn="auto">
              <a:spcBef>
                <a:spcPct val="20000"/>
              </a:spcBef>
              <a:spcAft>
                <a:spcPts val="0"/>
              </a:spcAft>
              <a:buClr>
                <a:srgbClr val="94C600"/>
              </a:buClr>
              <a:buSzPct val="76000"/>
            </a:pPr>
            <a:r>
              <a:rPr lang="ru-RU" sz="2000" dirty="0" smtClean="0">
                <a:solidFill>
                  <a:srgbClr val="3E3D2D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интерес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дошкольников к получению новых знаний, </a:t>
            </a:r>
          </a:p>
          <a:p>
            <a:pPr lvl="0" algn="just" fontAlgn="auto">
              <a:spcBef>
                <a:spcPct val="20000"/>
              </a:spcBef>
              <a:spcAft>
                <a:spcPts val="0"/>
              </a:spcAft>
              <a:buClr>
                <a:srgbClr val="94C600"/>
              </a:buClr>
              <a:buSzPct val="76000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-повышение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самооценки ребенка,</a:t>
            </a:r>
          </a:p>
          <a:p>
            <a:pPr algn="just" fontAlgn="auto">
              <a:spcBef>
                <a:spcPct val="20000"/>
              </a:spcBef>
              <a:spcAft>
                <a:spcPts val="0"/>
              </a:spcAft>
              <a:buClr>
                <a:srgbClr val="94C600"/>
              </a:buClr>
              <a:buSzPct val="76000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-развитие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благоприятных межличностных отношений в группе детей, овладение  практическими  действиями по охране природы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Bef>
                <a:spcPct val="20000"/>
              </a:spcBef>
              <a:spcAft>
                <a:spcPts val="0"/>
              </a:spcAft>
              <a:buClr>
                <a:srgbClr val="94C600"/>
              </a:buClr>
              <a:buSzPct val="76000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-социализация 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каждого,  ощущение себя значимым в группе сверстников,  радость за свои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успехи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algn="just" fontAlgn="auto">
              <a:spcBef>
                <a:spcPct val="20000"/>
              </a:spcBef>
              <a:spcAft>
                <a:spcPts val="0"/>
              </a:spcAft>
              <a:buClr>
                <a:srgbClr val="94C600"/>
              </a:buClr>
              <a:buSzPct val="76000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-развитие  познавательных 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способностей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детей;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auto">
              <a:spcBef>
                <a:spcPct val="20000"/>
              </a:spcBef>
              <a:spcAft>
                <a:spcPts val="0"/>
              </a:spcAft>
              <a:buClr>
                <a:srgbClr val="94C600"/>
              </a:buClr>
              <a:buSzPct val="76000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-возникновение 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желания  общаться с природой и отражать свои впечатления через различные виды деятельности. </a:t>
            </a:r>
          </a:p>
          <a:p>
            <a:pPr>
              <a:spcAft>
                <a:spcPts val="0"/>
              </a:spcAft>
            </a:pPr>
            <a:r>
              <a:rPr lang="ru-RU" sz="2000" b="1" i="1" dirty="0" smtClean="0">
                <a:solidFill>
                  <a:srgbClr val="000000"/>
                </a:solidFill>
                <a:latin typeface="Times New Roman"/>
                <a:ea typeface="Calibri"/>
              </a:rPr>
              <a:t>Дети </a:t>
            </a:r>
            <a:r>
              <a:rPr lang="ru-RU" sz="2000" b="1" i="1" dirty="0">
                <a:solidFill>
                  <a:srgbClr val="000000"/>
                </a:solidFill>
                <a:latin typeface="Times New Roman"/>
                <a:ea typeface="Calibri"/>
              </a:rPr>
              <a:t>легко оперируют с природным материалом в контексте художественно-эстетического развития и с удовольствием участвуют в Дефиле, представляя семейные творческие работы. </a:t>
            </a:r>
            <a:endParaRPr lang="ru-RU" sz="2000" b="1" i="1" dirty="0" smtClean="0">
              <a:latin typeface="Times New Roman"/>
              <a:ea typeface="Calibri"/>
            </a:endParaRPr>
          </a:p>
          <a:p>
            <a:pPr algn="ctr"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Приняли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участие в городском конкурсе </a:t>
            </a:r>
            <a:endParaRPr lang="ru-RU" sz="20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«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Природа и фантазия» 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- 3 место</a:t>
            </a:r>
            <a:endParaRPr lang="ru-RU" sz="2000" dirty="0">
              <a:latin typeface="Times New Roman"/>
              <a:ea typeface="Times New Roman"/>
            </a:endParaRPr>
          </a:p>
          <a:p>
            <a:pPr marL="342900" lvl="0" indent="-274320" algn="just" fontAlgn="auto">
              <a:spcBef>
                <a:spcPct val="20000"/>
              </a:spcBef>
              <a:spcAft>
                <a:spcPts val="0"/>
              </a:spcAft>
              <a:buClr>
                <a:srgbClr val="94C600"/>
              </a:buClr>
              <a:buSzPct val="76000"/>
              <a:buFont typeface="Wingdings 2" pitchFamily="18" charset="2"/>
              <a:buChar char=""/>
            </a:pPr>
            <a:endParaRPr lang="ru-RU" sz="2000" dirty="0">
              <a:solidFill>
                <a:srgbClr val="3E3D2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Сканировать1000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72396" y="4929198"/>
            <a:ext cx="1148831" cy="15803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548680"/>
            <a:ext cx="8229600" cy="8382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Актуальность темы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816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Совершая прогулки в лес, к речке, по дороге от магазина к детскому саду мы видим картину потребительского отношения к природе (разбросанный мусор, поломанные деревья). Как смотреть детям в глаза, как объяснять им что хорошо, а что плохо по отношению к природе. Когда мы рассказываем о правилах поведения в природе, о важности сохранения природы, а в повседневной жизни, дети видят, совершенно другое.  </a:t>
            </a:r>
          </a:p>
          <a:p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проекта</a:t>
            </a:r>
          </a:p>
          <a:p>
            <a:pPr lvl="2">
              <a:lnSpc>
                <a:spcPct val="150000"/>
              </a:lnSpc>
            </a:pP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Развивать у детей дошкольного возраста экологические представления, знания о ценности природы и правилах поведения в ней.</a:t>
            </a:r>
            <a:endParaRPr lang="ru-RU" sz="1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533400"/>
            <a:ext cx="8229600" cy="9144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 проекта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295400"/>
            <a:ext cx="8382000" cy="5181600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умений и навыков наблюдения за природными объектами и явлениями;</a:t>
            </a:r>
          </a:p>
          <a:p>
            <a:pPr algn="just">
              <a:lnSpc>
                <a:spcPct val="150000"/>
              </a:lnSpc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освоение элементарных норм поведения по отношению к природе, формирование навыков рационального природопользования в повседневной жизни;</a:t>
            </a:r>
          </a:p>
          <a:p>
            <a:pPr algn="just">
              <a:lnSpc>
                <a:spcPct val="150000"/>
              </a:lnSpc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умения и желания сохранять природу и при необходимости оказывать ей помощь (уход за живыми объектами), а также навыков элементарной природоохранной деятельности в ближайшем окружении;</a:t>
            </a:r>
          </a:p>
          <a:p>
            <a:pPr algn="just">
              <a:lnSpc>
                <a:spcPct val="150000"/>
              </a:lnSpc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элементарных умений предвидеть 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последствия некоторых своих действий по 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отношению к окружающей среде.</a:t>
            </a:r>
          </a:p>
          <a:p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2200" y="4740544"/>
            <a:ext cx="3013764" cy="21174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457200"/>
            <a:ext cx="8610600" cy="9144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Формы, методы, приемы 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SCN3401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2209800"/>
            <a:ext cx="4038600" cy="2895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948141207"/>
              </p:ext>
            </p:extLst>
          </p:nvPr>
        </p:nvGraphicFramePr>
        <p:xfrm>
          <a:off x="2971800" y="1295400"/>
          <a:ext cx="6553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143000" y="228600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Этапы реализации проекта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533400" y="1219200"/>
            <a:ext cx="8153400" cy="3951288"/>
          </a:xfrm>
        </p:spPr>
        <p:txBody>
          <a:bodyPr/>
          <a:lstStyle/>
          <a:p>
            <a:pPr algn="ctr">
              <a:lnSpc>
                <a:spcPct val="150000"/>
              </a:lnSpc>
              <a:buNone/>
            </a:pPr>
            <a:r>
              <a:rPr lang="ru-RU" sz="2800" b="1" dirty="0" smtClean="0">
                <a:solidFill>
                  <a:srgbClr val="AB6201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Первый этап - подготовительный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Познавательная беседа «Природа Родного края».   </a:t>
            </a:r>
          </a:p>
          <a:p>
            <a:pPr marL="68580" indent="0" algn="just">
              <a:lnSpc>
                <a:spcPct val="150000"/>
              </a:lnSpc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Беседа прошла при участии родителей,  за совместным чаепитием, в дружеской обстановке. Они принесли различные фотографии, рисунки и рассказали о том, что больше всего им запомнилось, поразило. 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F:\К конференции 2017\эко\Изображение 493 - копия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9200" y="4267200"/>
            <a:ext cx="3384550" cy="23361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6800" y="3906006"/>
            <a:ext cx="3200400" cy="22690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19200" y="0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Этапы реализации проекта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533400" y="1143000"/>
            <a:ext cx="8153400" cy="3463925"/>
          </a:xfrm>
        </p:spPr>
        <p:txBody>
          <a:bodyPr/>
          <a:lstStyle/>
          <a:p>
            <a:pPr algn="ctr">
              <a:lnSpc>
                <a:spcPct val="150000"/>
              </a:lnSpc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Второй этап – основной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Фотовыставка;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Открытие библиотеки (подбор книг, фотографии о нашем крае); 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Организация  мини-лаборатории экспериментальной деятельности с песком, водой, камнями, глиной и т.д.</a:t>
            </a:r>
          </a:p>
          <a:p>
            <a:pPr algn="just">
              <a:buFont typeface="Arial" pitchFamily="34" charset="0"/>
              <a:buChar char="•"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052" name="Picture 4" descr="F:\К конференции 2017\эко\Изображение 483 - копия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0" y="3429000"/>
            <a:ext cx="3429000" cy="2362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3600" y="4038600"/>
            <a:ext cx="3733800" cy="24971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533400"/>
            <a:ext cx="8229600" cy="9144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Этапы реализации проекта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914400"/>
            <a:ext cx="8763000" cy="5257800"/>
          </a:xfrm>
        </p:spPr>
        <p:txBody>
          <a:bodyPr/>
          <a:lstStyle/>
          <a:p>
            <a:pPr algn="ctr">
              <a:lnSpc>
                <a:spcPct val="150000"/>
              </a:lnSpc>
              <a:buNone/>
            </a:pPr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Третий этап - заключительный</a:t>
            </a:r>
          </a:p>
          <a:p>
            <a:pPr>
              <a:lnSpc>
                <a:spcPct val="150000"/>
              </a:lnSpc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24691" y="2362200"/>
            <a:ext cx="6477000" cy="40767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  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Дефиле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«Мусорная мода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Памятка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рекомендациями 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 формировании у  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дошкольников </a:t>
            </a:r>
            <a:r>
              <a:rPr lang="ru-RU" sz="20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навыков </a:t>
            </a:r>
            <a:r>
              <a:rPr lang="ru-RU" sz="20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элементарной </a:t>
            </a:r>
            <a:r>
              <a:rPr lang="ru-RU" sz="20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20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природоохранной.</a:t>
            </a:r>
          </a:p>
          <a:p>
            <a:pPr>
              <a:lnSpc>
                <a:spcPct val="150000"/>
              </a:lnSpc>
            </a:pPr>
            <a:r>
              <a:rPr lang="ru-RU" sz="20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деятельности в ближайшем </a:t>
            </a:r>
            <a:r>
              <a:rPr lang="ru-RU" sz="20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окружении.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Выставка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где были представлены работы 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детей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родителей по теме проекта. 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аботы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оформлены в альбом и представлены 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в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группах ДОУ.</a:t>
            </a:r>
          </a:p>
          <a:p>
            <a:pPr>
              <a:lnSpc>
                <a:spcPct val="150000"/>
              </a:lnSpc>
            </a:pP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609600"/>
            <a:ext cx="7024744" cy="1143000"/>
          </a:xfrm>
        </p:spPr>
        <p:txBody>
          <a:bodyPr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Calibri"/>
              </a:rPr>
              <a:t>Пост - 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Calibri"/>
              </a:rPr>
              <a:t>релиз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/>
              <a:ea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662" y="3500438"/>
            <a:ext cx="3143272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Скругленный прямоугольник 5"/>
          <p:cNvSpPr/>
          <p:nvPr/>
        </p:nvSpPr>
        <p:spPr>
          <a:xfrm>
            <a:off x="928662" y="2071678"/>
            <a:ext cx="295232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Совершили  экскурсию к речке Варварке</a:t>
            </a:r>
            <a:endParaRPr lang="ru-RU" sz="2000" dirty="0"/>
          </a:p>
          <a:p>
            <a:pPr algn="ctr"/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929190" y="2000240"/>
            <a:ext cx="3024336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</a:rPr>
              <a:t>Высаживали  деревья на территории детского сада   «Сиреневая аллея»</a:t>
            </a:r>
            <a:endParaRPr lang="ru-RU" dirty="0"/>
          </a:p>
          <a:p>
            <a:pPr algn="ctr"/>
            <a:endParaRPr lang="ru-RU" dirty="0"/>
          </a:p>
        </p:txBody>
      </p:sp>
      <p:pic>
        <p:nvPicPr>
          <p:cNvPr id="1026" name="Picture 2" descr="E:\К конференции 2017\эко\DSC03889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3429000"/>
            <a:ext cx="3168352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80931305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95400" y="228600"/>
            <a:ext cx="7024744" cy="1143000"/>
          </a:xfrm>
        </p:spPr>
        <p:txBody>
          <a:bodyPr/>
          <a:lstStyle/>
          <a:p>
            <a:pPr algn="ctr"/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Дидактические 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игры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457200" y="1676400"/>
            <a:ext cx="5029200" cy="3657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274320" algn="ctr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rgbClr val="94C600"/>
              </a:buClr>
              <a:buSzPct val="76000"/>
              <a:buFont typeface="Wingdings 2" pitchFamily="18" charset="2"/>
              <a:buChar char="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«Узнай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где я нахожусь?», «Собери картинку», «Бабушкин сундучок», «С какого дерева листок», «В лесу или огороде», «Деревья нашего края»,  «Приметы осени», «Что лишнее?», «Найди различия», 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274320" algn="ctr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rgbClr val="94C600"/>
              </a:buClr>
              <a:buSzPct val="76000"/>
              <a:buFont typeface="Wingdings 2" pitchFamily="18" charset="2"/>
              <a:buChar char="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кого какое жилье?», «Найди по описанию» и т.д.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1415366"/>
            <a:ext cx="3168352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48064" y="3951322"/>
            <a:ext cx="3240360" cy="25403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1112</TotalTime>
  <Words>614</Words>
  <Application>Microsoft Office PowerPoint</Application>
  <PresentationFormat>Экран (4:3)</PresentationFormat>
  <Paragraphs>85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Century Gothic</vt:lpstr>
      <vt:lpstr>Georgia</vt:lpstr>
      <vt:lpstr>Times New Roman</vt:lpstr>
      <vt:lpstr>Wingdings 2</vt:lpstr>
      <vt:lpstr>Остин</vt:lpstr>
      <vt:lpstr>МБДОУ «Детский сад №9 общеразвивающего вида с приоритетным осуществлением деятельности по художественно-эстетическому направлению развития воспитанников» </vt:lpstr>
      <vt:lpstr>Актуальность темы</vt:lpstr>
      <vt:lpstr>Задачи проекта</vt:lpstr>
      <vt:lpstr>Формы, методы, приемы </vt:lpstr>
      <vt:lpstr>      Этапы реализации проекта</vt:lpstr>
      <vt:lpstr>        Этапы реализации проекта</vt:lpstr>
      <vt:lpstr>Этапы реализации проекта</vt:lpstr>
      <vt:lpstr>Пост - релиз</vt:lpstr>
      <vt:lpstr>Дидактические игры</vt:lpstr>
      <vt:lpstr>«Войди в лес с другом» </vt:lpstr>
      <vt:lpstr>Субботник  </vt:lpstr>
      <vt:lpstr>      Экологические плакаты «Берегите природу» </vt:lpstr>
      <vt:lpstr>«Изготовление театра  из пластиковых бутылок»            </vt:lpstr>
      <vt:lpstr>Дефиле «Мусорная мода» </vt:lpstr>
      <vt:lpstr>Результаты диагностики </vt:lpstr>
      <vt:lpstr>Вывод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биология</dc:subject>
  <dc:creator>Стрелкова Н.</dc:creator>
  <cp:lastModifiedBy>Пользователь Windows</cp:lastModifiedBy>
  <cp:revision>168</cp:revision>
  <cp:lastPrinted>1601-01-01T00:00:00Z</cp:lastPrinted>
  <dcterms:created xsi:type="dcterms:W3CDTF">1601-01-01T00:00:00Z</dcterms:created>
  <dcterms:modified xsi:type="dcterms:W3CDTF">2020-11-10T06:38:05Z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