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9" r:id="rId12"/>
    <p:sldId id="268" r:id="rId13"/>
    <p:sldId id="265" r:id="rId14"/>
    <p:sldId id="266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69" autoAdjust="0"/>
    <p:restoredTop sz="94660"/>
  </p:normalViewPr>
  <p:slideViewPr>
    <p:cSldViewPr>
      <p:cViewPr varScale="1">
        <p:scale>
          <a:sx n="69" d="100"/>
          <a:sy n="69" d="100"/>
        </p:scale>
        <p:origin x="-7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E7B7DB-187C-40CD-A5EF-F2C4F9AA56FC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ECF48-2E3C-41FD-AE1E-8506618D80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ECF48-2E3C-41FD-AE1E-8506618D80FF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7529-900F-43AD-8CDB-5503408C07AC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EBA1-6D36-4941-AAEE-B5A522FCF7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7529-900F-43AD-8CDB-5503408C07AC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EBA1-6D36-4941-AAEE-B5A522FCF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7529-900F-43AD-8CDB-5503408C07AC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EBA1-6D36-4941-AAEE-B5A522FCF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7529-900F-43AD-8CDB-5503408C07AC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EBA1-6D36-4941-AAEE-B5A522FCF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7529-900F-43AD-8CDB-5503408C07AC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898EBA1-6D36-4941-AAEE-B5A522FCF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7529-900F-43AD-8CDB-5503408C07AC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EBA1-6D36-4941-AAEE-B5A522FCF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7529-900F-43AD-8CDB-5503408C07AC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EBA1-6D36-4941-AAEE-B5A522FCF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7529-900F-43AD-8CDB-5503408C07AC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EBA1-6D36-4941-AAEE-B5A522FCF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7529-900F-43AD-8CDB-5503408C07AC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EBA1-6D36-4941-AAEE-B5A522FCF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7529-900F-43AD-8CDB-5503408C07AC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EBA1-6D36-4941-AAEE-B5A522FCF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7529-900F-43AD-8CDB-5503408C07AC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EBA1-6D36-4941-AAEE-B5A522FCF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8A17529-900F-43AD-8CDB-5503408C07AC}" type="datetimeFigureOut">
              <a:rPr lang="ru-RU" smtClean="0"/>
              <a:pPr/>
              <a:t>03.03.2010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898EBA1-6D36-4941-AAEE-B5A522FCF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5143536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br>
              <a:rPr lang="ru-RU" sz="5400" dirty="0" smtClean="0"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«А ну</a:t>
            </a:r>
            <a:r>
              <a:rPr lang="en-US" sz="54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Wide Latin" pitchFamily="18" charset="0"/>
                <a:cs typeface="Times New Roman" pitchFamily="18" charset="0"/>
              </a:rPr>
              <a:t>-</a:t>
            </a:r>
            <a:r>
              <a:rPr lang="ru-RU" sz="54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 поиграем!»</a:t>
            </a:r>
            <a:br>
              <a:rPr lang="ru-RU" sz="54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Игровые рассказы </a:t>
            </a:r>
            <a:br>
              <a:rPr lang="ru-RU" sz="4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Людмилы Петрушевской</a:t>
            </a: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Ключ к разгадке текста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6000" dirty="0" smtClean="0"/>
          </a:p>
          <a:p>
            <a:pPr algn="ctr">
              <a:buNone/>
            </a:pPr>
            <a:r>
              <a:rPr lang="ru-RU" sz="6000" dirty="0" smtClean="0"/>
              <a:t>Какие слова или части слов «сигналят» вам о их значении?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Ключ к разгадке текста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951930"/>
          </a:xfrm>
        </p:spPr>
        <p:txBody>
          <a:bodyPr>
            <a:normAutofit fontScale="92500"/>
          </a:bodyPr>
          <a:lstStyle/>
          <a:p>
            <a:pPr marL="0" lvl="8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6000" dirty="0" smtClean="0"/>
              <a:t>Попробуйте определить грамматическое значение слов (род, число, падеж, время, лицо и т.д.)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Ключ к разгадке текста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8" indent="0" algn="ctr">
              <a:spcBef>
                <a:spcPts val="0"/>
              </a:spcBef>
              <a:buNone/>
            </a:pPr>
            <a:endParaRPr lang="ru-RU" sz="5400" dirty="0" smtClean="0"/>
          </a:p>
          <a:p>
            <a:pPr marL="0" lvl="8" indent="0" algn="ctr">
              <a:spcBef>
                <a:spcPts val="0"/>
              </a:spcBef>
              <a:buNone/>
            </a:pPr>
            <a:r>
              <a:rPr lang="ru-RU" sz="5400" dirty="0" smtClean="0"/>
              <a:t>Определите какой частью речи являются слова в рассказе</a:t>
            </a:r>
            <a:r>
              <a:rPr lang="ru-RU" sz="60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285728"/>
          <a:ext cx="8572560" cy="628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7652"/>
                <a:gridCol w="4714908"/>
              </a:tblGrid>
              <a:tr h="6286544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Сяпала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 Калуша с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Калушатами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 по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напушке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. И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увазила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Бутявку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и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волит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 -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Калушата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!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Калушаточки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!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Бутявка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!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Калушата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присяпали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Бутявку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стрямкали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. И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подудонились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А Калуша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волит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 -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Оее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!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Оее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!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Бутявка-то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некузявая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!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Калушата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Бутявку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вычучили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Бутявка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вздребезнулась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сопритюкнулась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усяпала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 с </a:t>
                      </a:r>
                      <a:r>
                        <a:rPr lang="ru-RU" sz="2400" b="0" dirty="0" err="1" smtClean="0">
                          <a:latin typeface="Franklin Gothic Medium" pitchFamily="34" charset="0"/>
                          <a:cs typeface="Times New Roman" pitchFamily="18" charset="0"/>
                        </a:rPr>
                        <a:t>напушки</a:t>
                      </a:r>
                      <a:r>
                        <a:rPr lang="ru-RU" sz="2400" b="0" dirty="0" smtClean="0">
                          <a:latin typeface="Franklin Gothic Medium" pitchFamily="34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ru-RU" sz="20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глаг.    сущ.           сущ.          </a:t>
                      </a:r>
                      <a:r>
                        <a:rPr lang="ru-RU" sz="2000" b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предл</a:t>
                      </a:r>
                      <a:r>
                        <a:rPr lang="ru-RU" sz="20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lang="ru-RU" sz="2000" b="1" u="dbl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u="dbl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Сяпала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Калуша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u="dash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 </a:t>
                      </a:r>
                      <a:r>
                        <a:rPr lang="ru-RU" sz="2000" b="1" u="dash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Калушатами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u="dotDash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 </a:t>
                      </a:r>
                    </a:p>
                    <a:p>
                      <a:r>
                        <a:rPr lang="ru-RU" sz="2000" b="1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lang="ru-RU" sz="2000" b="1" u="none" kern="120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сущ</a:t>
                      </a:r>
                      <a:r>
                        <a:rPr lang="ru-RU" sz="2000" b="1" u="none" kern="12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         </a:t>
                      </a:r>
                      <a:r>
                        <a:rPr lang="ru-RU" sz="2000" b="1" u="none" kern="120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глаг</a:t>
                      </a:r>
                      <a:r>
                        <a:rPr lang="ru-RU" sz="2000" b="1" u="none" kern="12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     </a:t>
                      </a:r>
                      <a:r>
                        <a:rPr lang="ru-RU" sz="2000" b="1" u="none" kern="120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сущ</a:t>
                      </a:r>
                      <a:r>
                        <a:rPr lang="ru-RU" sz="2000" b="1" u="none" kern="12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       </a:t>
                      </a:r>
                      <a:r>
                        <a:rPr lang="ru-RU" sz="2000" b="1" u="none" kern="120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глаг</a:t>
                      </a:r>
                      <a:endParaRPr lang="ru-RU" sz="2000" b="1" u="none" kern="1200" baseline="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1" u="dotDash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напушке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 И </a:t>
                      </a:r>
                      <a:r>
                        <a:rPr lang="ru-RU" sz="2000" b="1" u="dbl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увазила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u="dash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Бутявку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20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u="dbl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волит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</a:t>
                      </a:r>
                      <a:r>
                        <a:rPr lang="ru-RU" sz="20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обращения             пр.речь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- </a:t>
                      </a:r>
                      <a:r>
                        <a:rPr lang="ru-RU" sz="20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Калушата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! </a:t>
                      </a:r>
                      <a:r>
                        <a:rPr lang="ru-RU" sz="20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Калушаточки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! </a:t>
                      </a:r>
                      <a:r>
                        <a:rPr lang="ru-RU" sz="2000" b="1" u="sng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Бутявка</a:t>
                      </a:r>
                      <a:r>
                        <a:rPr lang="ru-RU" sz="20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!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       </a:t>
                      </a:r>
                      <a:r>
                        <a:rPr lang="ru-RU" sz="2000" b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сущ</a:t>
                      </a:r>
                      <a:r>
                        <a:rPr lang="ru-RU" sz="20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       </a:t>
                      </a:r>
                      <a:r>
                        <a:rPr lang="ru-RU" sz="2000" b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глаг</a:t>
                      </a:r>
                      <a:r>
                        <a:rPr lang="ru-RU" sz="20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        </a:t>
                      </a:r>
                      <a:r>
                        <a:rPr lang="ru-RU" sz="2000" b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сущ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ru-RU" sz="2000" b="1" u="sng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Калушата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u="dbl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присяпали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и </a:t>
                      </a:r>
                      <a:r>
                        <a:rPr lang="ru-RU" sz="2000" b="1" u="dash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Бутявку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ru-RU" sz="2000" b="1" u="none" kern="12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lang="ru-RU" sz="2000" b="1" u="none" kern="120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глаг</a:t>
                      </a:r>
                      <a:r>
                        <a:rPr lang="ru-RU" sz="2000" b="1" u="none" kern="12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  союз      </a:t>
                      </a:r>
                      <a:r>
                        <a:rPr lang="ru-RU" sz="2000" b="1" u="none" kern="120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глаг</a:t>
                      </a:r>
                      <a:endParaRPr lang="ru-RU" sz="2000" b="1" u="none" kern="1200" baseline="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1" u="dbl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стрямкали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 И </a:t>
                      </a:r>
                      <a:r>
                        <a:rPr lang="ru-RU" sz="2000" b="1" u="dbl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подудонились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союз    </a:t>
                      </a:r>
                      <a:r>
                        <a:rPr lang="ru-RU" sz="2000" b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сущ</a:t>
                      </a:r>
                      <a:r>
                        <a:rPr lang="ru-RU" sz="20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ru-RU" sz="2000" b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глаг</a:t>
                      </a:r>
                      <a:endParaRPr lang="ru-RU" sz="2000" b="1" kern="120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А </a:t>
                      </a:r>
                      <a:r>
                        <a:rPr lang="ru-RU" sz="20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Калуша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u="dbl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волит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</a:t>
                      </a:r>
                      <a:r>
                        <a:rPr lang="ru-RU" sz="2000" b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междом</a:t>
                      </a:r>
                      <a:r>
                        <a:rPr lang="ru-RU" sz="20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  <a:r>
                        <a:rPr lang="ru-RU" sz="2000" b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сущ</a:t>
                      </a:r>
                      <a:r>
                        <a:rPr lang="ru-RU" sz="20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        </a:t>
                      </a:r>
                      <a:r>
                        <a:rPr lang="ru-RU" sz="2000" b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прил</a:t>
                      </a:r>
                      <a:endParaRPr lang="ru-RU" sz="2000" b="1" kern="120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- </a:t>
                      </a:r>
                      <a:r>
                        <a:rPr lang="ru-RU" sz="20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Оее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! </a:t>
                      </a:r>
                      <a:r>
                        <a:rPr lang="ru-RU" sz="20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Оее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! </a:t>
                      </a:r>
                      <a:r>
                        <a:rPr lang="ru-RU" sz="2000" b="1" u="sng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Бутявка-то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u="wavy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некузявая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!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  </a:t>
                      </a:r>
                      <a:r>
                        <a:rPr lang="ru-RU" sz="2000" b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сущ</a:t>
                      </a:r>
                      <a:r>
                        <a:rPr lang="ru-RU" sz="20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     </a:t>
                      </a:r>
                      <a:r>
                        <a:rPr lang="ru-RU" sz="2000" b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сущ</a:t>
                      </a:r>
                      <a:r>
                        <a:rPr lang="ru-RU" sz="2000" b="1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  <a:r>
                        <a:rPr lang="ru-RU" sz="2000" b="1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глаг</a:t>
                      </a:r>
                      <a:endParaRPr lang="ru-RU" sz="2000" b="1" kern="120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ru-RU" sz="2000" b="1" u="sng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Калушата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u="dash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Бутявку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u="dbl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вычучили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lang="ru-RU" sz="2000" b="0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сущ</a:t>
                      </a:r>
                      <a:r>
                        <a:rPr lang="ru-RU" sz="2000" b="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       </a:t>
                      </a:r>
                      <a:r>
                        <a:rPr lang="ru-RU" sz="2000" b="0" kern="12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глаг</a:t>
                      </a:r>
                      <a:r>
                        <a:rPr lang="ru-RU" sz="2000" b="0" kern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ru-RU" sz="2000" b="1" u="sng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Бутявка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u="dbl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вздребезнулась</a:t>
                      </a:r>
                      <a:r>
                        <a:rPr lang="ru-RU" sz="2000" b="1" u="dbl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r>
                        <a:rPr lang="ru-RU" sz="2000" b="1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ru-RU" sz="2000" b="1" u="none" kern="120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глаг</a:t>
                      </a:r>
                      <a:r>
                        <a:rPr lang="ru-RU" sz="2000" b="1" u="none" kern="12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</a:t>
                      </a:r>
                      <a:r>
                        <a:rPr lang="ru-RU" sz="2000" b="1" u="none" kern="120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глаг</a:t>
                      </a:r>
                      <a:r>
                        <a:rPr lang="ru-RU" sz="2000" b="1" u="none" kern="12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       </a:t>
                      </a:r>
                      <a:r>
                        <a:rPr lang="ru-RU" sz="2000" b="1" u="none" kern="120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сущ</a:t>
                      </a:r>
                      <a:endParaRPr lang="ru-RU" sz="2000" b="1" u="none" kern="1200" baseline="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1" u="dbl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сопритюкнулась</a:t>
                      </a:r>
                      <a:r>
                        <a:rPr lang="ru-RU" sz="2000" b="1" u="dbl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и </a:t>
                      </a:r>
                      <a:r>
                        <a:rPr lang="ru-RU" sz="2000" b="1" u="dbl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усяпала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u="dotDash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 </a:t>
                      </a:r>
                      <a:r>
                        <a:rPr lang="ru-RU" sz="2000" b="1" u="dotDash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напушки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20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Выберите правильный вариант ответа:</a:t>
            </a:r>
            <a:endParaRPr lang="ru-RU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401080" cy="4697427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6500" b="1" i="1" dirty="0" smtClean="0"/>
              <a:t>Основными признаками игрового рассказа являются:</a:t>
            </a:r>
          </a:p>
          <a:p>
            <a:r>
              <a:rPr lang="ru-RU" sz="5800" dirty="0" smtClean="0"/>
              <a:t>Наличие сказочных героев;</a:t>
            </a:r>
          </a:p>
          <a:p>
            <a:r>
              <a:rPr lang="ru-RU" sz="5800" dirty="0" smtClean="0"/>
              <a:t>Игра слов;</a:t>
            </a:r>
          </a:p>
          <a:p>
            <a:r>
              <a:rPr lang="ru-RU" sz="5800" dirty="0" smtClean="0"/>
              <a:t>Рифма, ритм;</a:t>
            </a:r>
          </a:p>
          <a:p>
            <a:r>
              <a:rPr lang="ru-RU" sz="5800" dirty="0" smtClean="0"/>
              <a:t>Игра с читателем, при которой он становится соавтором произведения;</a:t>
            </a:r>
          </a:p>
          <a:p>
            <a:r>
              <a:rPr lang="ru-RU" sz="5800" dirty="0" smtClean="0"/>
              <a:t>Использование  всего арсенала языковых средств для создания неповторимого содержания;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5212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7200" dirty="0" smtClean="0"/>
          </a:p>
          <a:p>
            <a:pPr algn="ctr">
              <a:buNone/>
            </a:pPr>
            <a:r>
              <a:rPr lang="ru-RU" sz="7200" dirty="0" smtClean="0"/>
              <a:t>Молодцы!</a:t>
            </a:r>
            <a:endParaRPr lang="ru-RU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Поиграем в чепуху!</a:t>
            </a:r>
            <a:endParaRPr lang="ru-RU" sz="48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357298"/>
            <a:ext cx="8229600" cy="4768865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600" dirty="0" smtClean="0"/>
              <a:t>Первый игрок отвечает на вопрос – кто?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dirty="0" smtClean="0"/>
              <a:t>Второй – с кем?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dirty="0" smtClean="0"/>
              <a:t>Третий – где?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dirty="0" smtClean="0"/>
              <a:t>Четвертый – когда?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dirty="0" smtClean="0"/>
              <a:t>Пятый – </a:t>
            </a:r>
            <a:r>
              <a:rPr lang="ru-RU" sz="3600" dirty="0" smtClean="0"/>
              <a:t>почему?</a:t>
            </a:r>
            <a:endParaRPr lang="ru-RU" sz="36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dirty="0" smtClean="0"/>
              <a:t>Шестой – </a:t>
            </a:r>
            <a:r>
              <a:rPr lang="ru-RU" sz="3600" dirty="0" smtClean="0"/>
              <a:t>что делали?</a:t>
            </a:r>
            <a:endParaRPr lang="ru-RU" sz="36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dirty="0" smtClean="0"/>
              <a:t>Седьмой – </a:t>
            </a:r>
            <a:r>
              <a:rPr lang="ru-RU" sz="3600" dirty="0" smtClean="0"/>
              <a:t>о чем говорили?</a:t>
            </a:r>
            <a:endParaRPr lang="ru-RU" sz="36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dirty="0" smtClean="0"/>
              <a:t>Восьмой </a:t>
            </a:r>
            <a:r>
              <a:rPr lang="ru-RU" sz="3600" dirty="0" smtClean="0"/>
              <a:t>– чем окончилось?</a:t>
            </a:r>
            <a:endParaRPr lang="ru-RU" sz="36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3200" dirty="0" smtClean="0"/>
              <a:t>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52194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14400" dirty="0" smtClean="0"/>
              <a:t>Ребята, как вы думаете, что такое смех?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16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21600" dirty="0" smtClean="0"/>
              <a:t>Смех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11200" dirty="0" smtClean="0"/>
          </a:p>
          <a:p>
            <a:pPr marL="0" indent="0" algn="ctr">
              <a:spcBef>
                <a:spcPts val="0"/>
              </a:spcBef>
              <a:buNone/>
            </a:pPr>
            <a:endParaRPr lang="ru-RU" sz="1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12800" dirty="0" smtClean="0"/>
              <a:t>               </a:t>
            </a:r>
            <a:r>
              <a:rPr lang="ru-RU" sz="14400" dirty="0" smtClean="0"/>
              <a:t>ирония                   сарказм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400" dirty="0" smtClean="0"/>
              <a:t>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400" dirty="0" smtClean="0"/>
              <a:t>                       юмор        сатира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12800" dirty="0" smtClean="0"/>
          </a:p>
          <a:p>
            <a:pPr marL="0" indent="0" algn="ctr">
              <a:spcBef>
                <a:spcPts val="0"/>
              </a:spcBef>
              <a:buNone/>
            </a:pPr>
            <a:endParaRPr lang="ru-RU" sz="12800" dirty="0" smtClean="0"/>
          </a:p>
          <a:p>
            <a:pPr marL="0" indent="0" algn="ctr">
              <a:spcBef>
                <a:spcPts val="0"/>
              </a:spcBef>
              <a:buNone/>
            </a:pPr>
            <a:endParaRPr lang="ru-RU" sz="128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14400" dirty="0" smtClean="0"/>
              <a:t>Помни! Смеяться полезно. Но смех должен быть добрым.</a:t>
            </a:r>
            <a:endParaRPr lang="ru-RU" sz="14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072066" y="2143116"/>
            <a:ext cx="1000132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0800000" flipV="1">
            <a:off x="2928926" y="2214554"/>
            <a:ext cx="1000132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3536149" y="2750339"/>
            <a:ext cx="1143008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4536281" y="2607463"/>
            <a:ext cx="114300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5857916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tx2"/>
                </a:solidFill>
              </a:rPr>
              <a:t>Рассказ –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5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небольшое повествовательное произведение, в котором действует ограниченное число персонажей и описывается одно событие.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Типы рассказов</a:t>
            </a:r>
            <a:endParaRPr lang="ru-RU" sz="4800" b="1" dirty="0">
              <a:solidFill>
                <a:schemeClr val="tx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858280" cy="5643578"/>
          </a:xfrm>
        </p:spPr>
        <p:txBody>
          <a:bodyPr>
            <a:normAutofit fontScale="92500"/>
          </a:bodyPr>
          <a:lstStyle/>
          <a:p>
            <a:r>
              <a:rPr lang="ru-RU" sz="29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Юмористический рассказ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– основан на несоответствии;</a:t>
            </a:r>
          </a:p>
          <a:p>
            <a:r>
              <a:rPr lang="ru-RU" sz="29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Святочный рассказ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– действие происходит во время святочных праздников,  такие произведения проникнуты верой в добро, чудеса, всегда заканчиваются положительно;</a:t>
            </a:r>
          </a:p>
          <a:p>
            <a:r>
              <a:rPr lang="ru-RU" sz="29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Рассказы о животных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их главные герои животные;</a:t>
            </a:r>
          </a:p>
          <a:p>
            <a:r>
              <a:rPr lang="ru-RU" sz="29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Рассказ - быль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– такое название указывает на то, что описанные события  могли происходить на самом деле.</a:t>
            </a:r>
          </a:p>
          <a:p>
            <a:r>
              <a:rPr lang="ru-RU" sz="29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Рассказ на основе сказания, легенды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– повествование об исторических или героических событиях прошлого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Людмила Петрушевская </a:t>
            </a:r>
            <a:br>
              <a:rPr lang="ru-RU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«ПУСЬКИ БЯТЫЕ»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Autofit/>
          </a:bodyPr>
          <a:lstStyle/>
          <a:p>
            <a:pPr marL="36000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Сяпала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 Калуша с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Калушатами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 по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напушке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. И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увазила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Бутявку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Franklin Gothic Medium" pitchFamily="34" charset="0"/>
                <a:cs typeface="Times New Roman" pitchFamily="18" charset="0"/>
              </a:rPr>
              <a:t>и</a:t>
            </a:r>
            <a:r>
              <a:rPr lang="ru-RU" sz="2200" dirty="0" smtClean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Franklin Gothic Medium" pitchFamily="34" charset="0"/>
                <a:cs typeface="Times New Roman" pitchFamily="18" charset="0"/>
              </a:rPr>
              <a:t>волит</a:t>
            </a:r>
            <a:r>
              <a:rPr lang="ru-RU" sz="2200" dirty="0" smtClean="0">
                <a:latin typeface="Franklin Gothic Medium" pitchFamily="34" charset="0"/>
                <a:cs typeface="Times New Roman" pitchFamily="18" charset="0"/>
              </a:rPr>
              <a:t>:</a:t>
            </a:r>
          </a:p>
          <a:p>
            <a:pPr marL="36000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-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Калушата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!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Калушаточки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!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Бутявка</a:t>
            </a:r>
            <a:r>
              <a:rPr lang="ru-RU" sz="2200" dirty="0" smtClean="0">
                <a:latin typeface="Franklin Gothic Medium" pitchFamily="34" charset="0"/>
                <a:cs typeface="Times New Roman" pitchFamily="18" charset="0"/>
              </a:rPr>
              <a:t>!</a:t>
            </a:r>
          </a:p>
          <a:p>
            <a:pPr marL="36000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 err="1" smtClean="0">
                <a:latin typeface="Franklin Gothic Medium" pitchFamily="34" charset="0"/>
                <a:cs typeface="Times New Roman" pitchFamily="18" charset="0"/>
              </a:rPr>
              <a:t>Калушата</a:t>
            </a:r>
            <a:r>
              <a:rPr lang="ru-RU" sz="2200" dirty="0" smtClean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присяпали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 и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Бутявку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стрямкали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. И </a:t>
            </a:r>
            <a:r>
              <a:rPr lang="ru-RU" sz="2200" dirty="0" err="1" smtClean="0">
                <a:latin typeface="Franklin Gothic Medium" pitchFamily="34" charset="0"/>
                <a:cs typeface="Times New Roman" pitchFamily="18" charset="0"/>
              </a:rPr>
              <a:t>подудонились</a:t>
            </a:r>
            <a:r>
              <a:rPr lang="ru-RU" sz="2200" dirty="0" smtClean="0">
                <a:latin typeface="Franklin Gothic Medium" pitchFamily="34" charset="0"/>
                <a:cs typeface="Times New Roman" pitchFamily="18" charset="0"/>
              </a:rPr>
              <a:t>.</a:t>
            </a:r>
          </a:p>
          <a:p>
            <a:pPr marL="36000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Franklin Gothic Medium" pitchFamily="34" charset="0"/>
                <a:cs typeface="Times New Roman" pitchFamily="18" charset="0"/>
              </a:rPr>
              <a:t>А 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Калуша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волит</a:t>
            </a:r>
            <a:r>
              <a:rPr lang="ru-RU" sz="2200" dirty="0" smtClean="0">
                <a:latin typeface="Franklin Gothic Medium" pitchFamily="34" charset="0"/>
                <a:cs typeface="Times New Roman" pitchFamily="18" charset="0"/>
              </a:rPr>
              <a:t>:</a:t>
            </a:r>
          </a:p>
          <a:p>
            <a:pPr marL="36000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-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Оее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!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Оее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!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Бутявка-то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некузявая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!</a:t>
            </a:r>
          </a:p>
          <a:p>
            <a:pPr marL="36000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Калушата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Бутявку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вычучили</a:t>
            </a:r>
            <a:r>
              <a:rPr lang="ru-RU" sz="2200" dirty="0" smtClean="0">
                <a:latin typeface="Franklin Gothic Medium" pitchFamily="34" charset="0"/>
                <a:cs typeface="Times New Roman" pitchFamily="18" charset="0"/>
              </a:rPr>
              <a:t>.</a:t>
            </a:r>
          </a:p>
          <a:p>
            <a:pPr marL="36000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Бутявка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вздребезнулась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,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сопритюкнулась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 и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усяпала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 с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напушки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.</a:t>
            </a:r>
          </a:p>
          <a:p>
            <a:pPr marL="36000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Franklin Gothic Medium" pitchFamily="34" charset="0"/>
                <a:cs typeface="Times New Roman" pitchFamily="18" charset="0"/>
              </a:rPr>
              <a:t>А 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Калуша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волит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калушатам</a:t>
            </a:r>
            <a:r>
              <a:rPr lang="ru-RU" sz="2200" dirty="0" smtClean="0">
                <a:latin typeface="Franklin Gothic Medium" pitchFamily="34" charset="0"/>
                <a:cs typeface="Times New Roman" pitchFamily="18" charset="0"/>
              </a:rPr>
              <a:t>:</a:t>
            </a:r>
          </a:p>
          <a:p>
            <a:pPr marL="36000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-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Калушаточки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! Не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трямкайте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бутявок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,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бутявки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дюбые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 и </a:t>
            </a:r>
            <a:r>
              <a:rPr lang="ru-RU" sz="2200" dirty="0" err="1" smtClean="0">
                <a:latin typeface="Franklin Gothic Medium" pitchFamily="34" charset="0"/>
                <a:cs typeface="Times New Roman" pitchFamily="18" charset="0"/>
              </a:rPr>
              <a:t>зюмо</a:t>
            </a:r>
            <a:endParaRPr lang="ru-RU" sz="2200" dirty="0" smtClean="0">
              <a:latin typeface="Franklin Gothic Medium" pitchFamily="34" charset="0"/>
              <a:cs typeface="Times New Roman" pitchFamily="18" charset="0"/>
            </a:endParaRPr>
          </a:p>
          <a:p>
            <a:pPr marL="36000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 err="1" smtClean="0">
                <a:latin typeface="Franklin Gothic Medium" pitchFamily="34" charset="0"/>
                <a:cs typeface="Times New Roman" pitchFamily="18" charset="0"/>
              </a:rPr>
              <a:t>зюмо</a:t>
            </a:r>
            <a:r>
              <a:rPr lang="ru-RU" sz="2200" dirty="0" smtClean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некузявые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.</a:t>
            </a:r>
          </a:p>
          <a:p>
            <a:pPr marL="36000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От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бутявок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дудонятся</a:t>
            </a:r>
            <a:r>
              <a:rPr lang="ru-RU" sz="2200" dirty="0" smtClean="0">
                <a:latin typeface="Franklin Gothic Medium" pitchFamily="34" charset="0"/>
                <a:cs typeface="Times New Roman" pitchFamily="18" charset="0"/>
              </a:rPr>
              <a:t>.</a:t>
            </a:r>
          </a:p>
          <a:p>
            <a:pPr marL="36000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А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Бутявка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волит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 за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напушкой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:</a:t>
            </a:r>
          </a:p>
          <a:p>
            <a:pPr marL="36000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Franklin Gothic Medium" pitchFamily="34" charset="0"/>
                <a:cs typeface="Times New Roman" pitchFamily="18" charset="0"/>
              </a:rPr>
              <a:t>-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Калушата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подудонились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!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Зюмо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некузявые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!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Пуськи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Franklin Gothic Medium" pitchFamily="34" charset="0"/>
                <a:cs typeface="Times New Roman" pitchFamily="18" charset="0"/>
              </a:rPr>
              <a:t>бятые</a:t>
            </a:r>
            <a:r>
              <a:rPr lang="ru-RU" sz="2200" dirty="0">
                <a:latin typeface="Franklin Gothic Medium" pitchFamily="34" charset="0"/>
                <a:cs typeface="Times New Roman" pitchFamily="18" charset="0"/>
              </a:rPr>
              <a:t>!</a:t>
            </a:r>
            <a:endParaRPr lang="ru-RU" sz="2200" dirty="0" smtClean="0">
              <a:latin typeface="Franklin Gothic Medium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Нарисуйте иллюстрации к произведению.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Лучшие произведения </a:t>
            </a:r>
            <a:br>
              <a:rPr lang="ru-RU" sz="48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Л. Петрушевской</a:t>
            </a:r>
            <a:endParaRPr lang="ru-RU" sz="4800" b="1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>
            <a:normAutofit/>
          </a:bodyPr>
          <a:lstStyle/>
          <a:p>
            <a:pPr algn="ctr"/>
            <a:endParaRPr lang="ru-RU" sz="4400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ru-RU" sz="4400" dirty="0" smtClean="0"/>
              <a:t>Дикие животные сказки</a:t>
            </a:r>
          </a:p>
          <a:p>
            <a:pPr algn="ctr"/>
            <a:r>
              <a:rPr lang="ru-RU" sz="4400" dirty="0" smtClean="0"/>
              <a:t>Настоящие сказки</a:t>
            </a:r>
          </a:p>
          <a:p>
            <a:pPr algn="ctr"/>
            <a:r>
              <a:rPr lang="ru-RU" sz="4400" dirty="0" smtClean="0"/>
              <a:t>Морские помойные рассказы</a:t>
            </a:r>
          </a:p>
          <a:p>
            <a:pPr algn="ctr"/>
            <a:r>
              <a:rPr lang="ru-RU" sz="4400" dirty="0" smtClean="0"/>
              <a:t>Лингвистические сказки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Ключ к разгадке текста</a:t>
            </a:r>
            <a:endParaRPr lang="ru-RU" sz="6000" dirty="0">
              <a:solidFill>
                <a:schemeClr val="bg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66617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Что помогло вам понять о чем этот рассказ?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223</TotalTime>
  <Words>551</Words>
  <Application>Microsoft Office PowerPoint</Application>
  <PresentationFormat>Экран (4:3)</PresentationFormat>
  <Paragraphs>99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Тема урока:  «А ну-ка поиграем!»  Игровые рассказы  Людмилы Петрушевской.</vt:lpstr>
      <vt:lpstr>Поиграем в чепуху!</vt:lpstr>
      <vt:lpstr>Слайд 3</vt:lpstr>
      <vt:lpstr>Рассказ –  это небольшое повествовательное произведение, в котором действует ограниченное число персонажей и описывается одно событие. </vt:lpstr>
      <vt:lpstr>Типы рассказов</vt:lpstr>
      <vt:lpstr>Людмила Петрушевская  «ПУСЬКИ БЯТЫЕ»</vt:lpstr>
      <vt:lpstr>Задание </vt:lpstr>
      <vt:lpstr>Лучшие произведения  Л. Петрушевской</vt:lpstr>
      <vt:lpstr>Ключ к разгадке текста</vt:lpstr>
      <vt:lpstr>Ключ к разгадке текста</vt:lpstr>
      <vt:lpstr>Ключ к разгадке текста</vt:lpstr>
      <vt:lpstr>Ключ к разгадке текста</vt:lpstr>
      <vt:lpstr>Слайд 13</vt:lpstr>
      <vt:lpstr>Выберите правильный вариант ответа: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 ну ка поиграем! Игровые рассказы Л. Петрушевской</dc:title>
  <dc:creator>Admin</dc:creator>
  <cp:lastModifiedBy>User</cp:lastModifiedBy>
  <cp:revision>26</cp:revision>
  <dcterms:created xsi:type="dcterms:W3CDTF">2010-02-28T11:07:23Z</dcterms:created>
  <dcterms:modified xsi:type="dcterms:W3CDTF">2010-03-03T07:42:52Z</dcterms:modified>
</cp:coreProperties>
</file>