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ожатая\Desktop\CM7F8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594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9672" y="1005492"/>
            <a:ext cx="6408712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Arial Black" panose="020B0A04020102020204" pitchFamily="34" charset="0"/>
              </a:rPr>
              <a:t>ДОКЛАД 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Arial Black" panose="020B0A04020102020204" pitchFamily="34" charset="0"/>
              </a:rPr>
              <a:t>«Основные аспекты Концепции 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Arial Black" panose="020B0A04020102020204" pitchFamily="34" charset="0"/>
              </a:rPr>
              <a:t>развития психологической службы в системе образования в Российской Федерации на период до 2025 года" </a:t>
            </a:r>
            <a:endParaRPr lang="ru-RU" sz="2800" b="1" dirty="0" smtClean="0">
              <a:solidFill>
                <a:schemeClr val="accent4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563888" y="4221088"/>
            <a:ext cx="50405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rgbClr val="005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Педагог-психолог </a:t>
            </a:r>
          </a:p>
          <a:p>
            <a:pPr algn="r"/>
            <a:r>
              <a:rPr lang="ru-RU" sz="2000" b="1" dirty="0" smtClean="0">
                <a:solidFill>
                  <a:srgbClr val="005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МОУ «Красненская средняя общеобразовательная школа </a:t>
            </a:r>
          </a:p>
          <a:p>
            <a:pPr algn="r"/>
            <a:r>
              <a:rPr lang="ru-RU" sz="2000" b="1" dirty="0" smtClean="0">
                <a:solidFill>
                  <a:srgbClr val="005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имени М.И. Светличной»</a:t>
            </a:r>
          </a:p>
          <a:p>
            <a:pPr algn="r"/>
            <a:r>
              <a:rPr lang="ru-RU" sz="2000" b="1" dirty="0" smtClean="0">
                <a:solidFill>
                  <a:srgbClr val="005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Антипенко Т.Б.</a:t>
            </a:r>
            <a:endParaRPr lang="ru-RU" sz="2000" b="1" dirty="0">
              <a:solidFill>
                <a:srgbClr val="005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6146" name="Picture 2" descr="C:\Users\Вожатая\Desktop\0_cd281_21e6ce11_orig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6940"/>
          <a:stretch/>
        </p:blipFill>
        <p:spPr bwMode="auto">
          <a:xfrm>
            <a:off x="1043608" y="4221088"/>
            <a:ext cx="3404065" cy="1861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893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ожатая\Desktop\CM7F8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594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Вожатая\Desktop\banner_MinOb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416" y="406729"/>
            <a:ext cx="3796487" cy="1969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Вожатая\Desktop\dc6896ee061031ae5cc28ae549209e0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507" y="189992"/>
            <a:ext cx="2031058" cy="2031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55" t="16853" r="45996" b="5293"/>
          <a:stretch/>
        </p:blipFill>
        <p:spPr bwMode="auto">
          <a:xfrm>
            <a:off x="2829713" y="1391607"/>
            <a:ext cx="3887694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8254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ожатая\Desktop\CM7F8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594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/>
        </p:nvSpPr>
        <p:spPr bwMode="auto">
          <a:xfrm>
            <a:off x="1043608" y="1234282"/>
            <a:ext cx="7643192" cy="5219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В учреждениях служба представлена  различными  моделями, которые определяют направления работы психологической службы в целом и специфику деятельности педагога-психолога в образовательном учреждении. 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Разнообразие моделей усложняет координационную и прогностическую деятельность. 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В работе психологических служб применяются разные подходы, модели работы,  методы, приемы, не всегда адекватные задачам воспитательно-образовательного процесса. 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Нет четко разработанных критериев оценки эффективности деятельности, психологической службы.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31640" y="476672"/>
            <a:ext cx="7355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ПРОБЛЕМЫ ПСИХОЛОГИЧЕСКОЙ СЛУЖБЫ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696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ожатая\Desktop\CM7F8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594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404664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ЦЕЛИ И ЗАДАЧИ ПСИХОЛОГИЧЕСКОЙ СЛУЖБЫ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074509"/>
            <a:ext cx="820891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dirty="0">
                <a:latin typeface="Constantia" panose="02030602050306030303" pitchFamily="18" charset="0"/>
              </a:rPr>
              <a:t>содействие созданию условий для сохранения и укрепления психологического и психического здоровья и развития </a:t>
            </a:r>
            <a:r>
              <a:rPr lang="ru-RU" sz="2000" dirty="0" smtClean="0">
                <a:latin typeface="Constantia" panose="02030602050306030303" pitchFamily="18" charset="0"/>
              </a:rPr>
              <a:t>обучающихся;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Constantia" panose="02030602050306030303" pitchFamily="18" charset="0"/>
              </a:rPr>
              <a:t>участие </a:t>
            </a:r>
            <a:r>
              <a:rPr lang="ru-RU" sz="2000" dirty="0">
                <a:latin typeface="Constantia" panose="02030602050306030303" pitchFamily="18" charset="0"/>
              </a:rPr>
              <a:t>в проектировании и создании развивающей безопасной образовательной </a:t>
            </a:r>
            <a:r>
              <a:rPr lang="ru-RU" sz="2000" dirty="0" smtClean="0">
                <a:latin typeface="Constantia" panose="02030602050306030303" pitchFamily="18" charset="0"/>
              </a:rPr>
              <a:t>среды;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Constantia" panose="02030602050306030303" pitchFamily="18" charset="0"/>
              </a:rPr>
              <a:t>проведение </a:t>
            </a:r>
            <a:r>
              <a:rPr lang="ru-RU" sz="2000" dirty="0">
                <a:latin typeface="Constantia" panose="02030602050306030303" pitchFamily="18" charset="0"/>
              </a:rPr>
              <a:t>психологической экспертизы внедряемых программ обучения в части определения их соответствия возрастным, психофизическим особенностям, склонностям, способностям, интересам и потребностям </a:t>
            </a:r>
            <a:r>
              <a:rPr lang="ru-RU" sz="2000" dirty="0" smtClean="0">
                <a:latin typeface="Constantia" panose="02030602050306030303" pitchFamily="18" charset="0"/>
              </a:rPr>
              <a:t>обучающихся;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Constantia" panose="02030602050306030303" pitchFamily="18" charset="0"/>
              </a:rPr>
              <a:t>участие </a:t>
            </a:r>
            <a:r>
              <a:rPr lang="ru-RU" sz="2000" dirty="0">
                <a:latin typeface="Constantia" panose="02030602050306030303" pitchFamily="18" charset="0"/>
              </a:rPr>
              <a:t>в мониторинге эффективности внедряемых программ и технологий </a:t>
            </a:r>
            <a:r>
              <a:rPr lang="ru-RU" sz="2000" dirty="0" smtClean="0">
                <a:latin typeface="Constantia" panose="02030602050306030303" pitchFamily="18" charset="0"/>
              </a:rPr>
              <a:t>обучения;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Constantia" panose="02030602050306030303" pitchFamily="18" charset="0"/>
              </a:rPr>
              <a:t>диагностика </a:t>
            </a:r>
            <a:r>
              <a:rPr lang="ru-RU" sz="2000" dirty="0">
                <a:latin typeface="Constantia" panose="02030602050306030303" pitchFamily="18" charset="0"/>
              </a:rPr>
              <a:t>и контроль динамики личностного и интеллектуального развития обучающихся, их индивидуального прогресса и </a:t>
            </a:r>
            <a:r>
              <a:rPr lang="ru-RU" sz="2000" dirty="0" smtClean="0">
                <a:latin typeface="Constantia" panose="02030602050306030303" pitchFamily="18" charset="0"/>
              </a:rPr>
              <a:t>достижений;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Constantia" panose="02030602050306030303" pitchFamily="18" charset="0"/>
              </a:rPr>
              <a:t>сотрудничество </a:t>
            </a:r>
            <a:r>
              <a:rPr lang="ru-RU" sz="2000" dirty="0">
                <a:latin typeface="Constantia" panose="02030602050306030303" pitchFamily="18" charset="0"/>
              </a:rPr>
              <a:t>специалистов Службы с педагогами по вопросам обеспечения достижения личностных и метапредметных образовательных </a:t>
            </a:r>
            <a:r>
              <a:rPr lang="ru-RU" sz="2000" dirty="0" smtClean="0">
                <a:latin typeface="Constantia" panose="02030602050306030303" pitchFamily="18" charset="0"/>
              </a:rPr>
              <a:t>результатов.</a:t>
            </a:r>
            <a:endParaRPr lang="ru-RU" sz="2000" dirty="0">
              <a:latin typeface="Constantia" panose="0203060205030603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 smtClean="0">
              <a:latin typeface="Constantia" panose="02030602050306030303" pitchFamily="18" charset="0"/>
            </a:endParaRPr>
          </a:p>
          <a:p>
            <a:endParaRPr lang="ru-RU" sz="20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210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ожатая\Desktop\CM7F8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94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67744" y="404664"/>
            <a:ext cx="5832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ЭТАПЫ РЕАЛИЗАЦИИ КОНЦЕПЦИИ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47664" y="1268760"/>
            <a:ext cx="68407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Constantia" panose="02030602050306030303" pitchFamily="18" charset="0"/>
              </a:rPr>
              <a:t>I этап — 2018-2020 </a:t>
            </a:r>
            <a:r>
              <a:rPr lang="ru-RU" sz="2000" dirty="0" smtClean="0">
                <a:latin typeface="Constantia" panose="02030602050306030303" pitchFamily="18" charset="0"/>
              </a:rPr>
              <a:t>годы: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Constantia" panose="02030602050306030303" pitchFamily="18" charset="0"/>
              </a:rPr>
              <a:t>Координационный совет Службы при </a:t>
            </a:r>
            <a:r>
              <a:rPr lang="ru-RU" sz="2000" dirty="0" smtClean="0">
                <a:latin typeface="Constantia" panose="02030602050306030303" pitchFamily="18" charset="0"/>
              </a:rPr>
              <a:t>Минобрнауки России; </a:t>
            </a:r>
            <a:endParaRPr lang="ru-RU" sz="2000" dirty="0" smtClean="0">
              <a:latin typeface="Constantia" panose="0203060205030603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Constantia" panose="02030602050306030303" pitchFamily="18" charset="0"/>
              </a:rPr>
              <a:t>Федеральный ресурсный центр </a:t>
            </a:r>
            <a:r>
              <a:rPr lang="ru-RU" sz="2000" dirty="0" smtClean="0">
                <a:latin typeface="Constantia" panose="02030602050306030303" pitchFamily="18" charset="0"/>
              </a:rPr>
              <a:t>Службы;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Constantia" panose="02030602050306030303" pitchFamily="18" charset="0"/>
              </a:rPr>
              <a:t>мониторинг эффективности деятельности существующих региональных </a:t>
            </a:r>
            <a:r>
              <a:rPr lang="ru-RU" sz="2000" dirty="0" smtClean="0">
                <a:latin typeface="Constantia" panose="02030602050306030303" pitchFamily="18" charset="0"/>
              </a:rPr>
              <a:t>служб;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Constantia" panose="02030602050306030303" pitchFamily="18" charset="0"/>
              </a:rPr>
              <a:t>апробация </a:t>
            </a:r>
            <a:r>
              <a:rPr lang="ru-RU" sz="2000" dirty="0">
                <a:latin typeface="Constantia" panose="02030602050306030303" pitchFamily="18" charset="0"/>
              </a:rPr>
              <a:t>моделей межведомственного и межуровневого взаимодействия специалистов </a:t>
            </a:r>
            <a:r>
              <a:rPr lang="ru-RU" sz="2000" dirty="0" smtClean="0">
                <a:latin typeface="Constantia" panose="02030602050306030303" pitchFamily="18" charset="0"/>
              </a:rPr>
              <a:t>Службы;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Constantia" panose="02030602050306030303" pitchFamily="18" charset="0"/>
              </a:rPr>
              <a:t>региональные планы (комплексы мер) по развитию региональных </a:t>
            </a:r>
            <a:r>
              <a:rPr lang="ru-RU" sz="2000" dirty="0" smtClean="0">
                <a:latin typeface="Constantia" panose="02030602050306030303" pitchFamily="18" charset="0"/>
              </a:rPr>
              <a:t>служб;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Constantia" panose="02030602050306030303" pitchFamily="18" charset="0"/>
              </a:rPr>
              <a:t>стандарт </a:t>
            </a:r>
            <a:r>
              <a:rPr lang="ru-RU" sz="2000" dirty="0">
                <a:latin typeface="Constantia" panose="02030602050306030303" pitchFamily="18" charset="0"/>
              </a:rPr>
              <a:t>оказания услуг в сфере профессиональной помощи </a:t>
            </a:r>
            <a:r>
              <a:rPr lang="ru-RU" sz="2000" dirty="0" smtClean="0">
                <a:latin typeface="Constantia" panose="02030602050306030303" pitchFamily="18" charset="0"/>
              </a:rPr>
              <a:t>обучающимся.</a:t>
            </a:r>
          </a:p>
          <a:p>
            <a:r>
              <a:rPr lang="ru-RU" sz="2000" dirty="0" smtClean="0">
                <a:latin typeface="Constantia" panose="02030602050306030303" pitchFamily="18" charset="0"/>
              </a:rPr>
              <a:t> </a:t>
            </a:r>
            <a:r>
              <a:rPr lang="ru-RU" sz="2000" dirty="0">
                <a:latin typeface="Constantia" panose="02030602050306030303" pitchFamily="18" charset="0"/>
              </a:rPr>
              <a:t>II этап - 2021-2025 </a:t>
            </a:r>
            <a:r>
              <a:rPr lang="ru-RU" sz="2000" dirty="0" smtClean="0">
                <a:latin typeface="Constantia" panose="02030602050306030303" pitchFamily="18" charset="0"/>
              </a:rPr>
              <a:t>годы :</a:t>
            </a:r>
          </a:p>
          <a:p>
            <a:r>
              <a:rPr lang="ru-RU" sz="2000" dirty="0" smtClean="0">
                <a:latin typeface="Constantia" panose="02030602050306030303" pitchFamily="18" charset="0"/>
              </a:rPr>
              <a:t>Апробация  </a:t>
            </a:r>
            <a:r>
              <a:rPr lang="ru-RU" sz="2000" dirty="0">
                <a:latin typeface="Constantia" panose="02030602050306030303" pitchFamily="18" charset="0"/>
              </a:rPr>
              <a:t>и </a:t>
            </a:r>
            <a:r>
              <a:rPr lang="ru-RU" sz="2000" dirty="0" smtClean="0">
                <a:latin typeface="Constantia" panose="02030602050306030303" pitchFamily="18" charset="0"/>
              </a:rPr>
              <a:t>внедрение  результатов  </a:t>
            </a:r>
            <a:r>
              <a:rPr lang="ru-RU" sz="2000" dirty="0">
                <a:latin typeface="Constantia" panose="02030602050306030303" pitchFamily="18" charset="0"/>
              </a:rPr>
              <a:t>I </a:t>
            </a:r>
            <a:r>
              <a:rPr lang="ru-RU" sz="2000" dirty="0" smtClean="0">
                <a:latin typeface="Constantia" panose="02030602050306030303" pitchFamily="18" charset="0"/>
              </a:rPr>
              <a:t>этапа.</a:t>
            </a:r>
            <a:endParaRPr lang="ru-RU" sz="20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244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ожатая\Desktop\CM7F8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594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67744" y="404664"/>
            <a:ext cx="5832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ОЖИДАЕМЫЕ РЕЗУЛЬТАТЫ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1268760"/>
            <a:ext cx="684076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AutoNum type="arabicParenR"/>
            </a:pPr>
            <a:r>
              <a:rPr lang="ru-RU" sz="2000" dirty="0" smtClean="0">
                <a:latin typeface="Constantia" panose="02030602050306030303" pitchFamily="18" charset="0"/>
              </a:rPr>
              <a:t>Нормативно-правовое</a:t>
            </a:r>
            <a:r>
              <a:rPr lang="ru-RU" sz="2000" dirty="0">
                <a:latin typeface="Constantia" panose="02030602050306030303" pitchFamily="18" charset="0"/>
              </a:rPr>
              <a:t>, организационно-управленческое и научно- методическое единство деятельности </a:t>
            </a:r>
            <a:r>
              <a:rPr lang="ru-RU" sz="2000" dirty="0" smtClean="0">
                <a:latin typeface="Constantia" panose="02030602050306030303" pitchFamily="18" charset="0"/>
              </a:rPr>
              <a:t>Службы.</a:t>
            </a:r>
          </a:p>
          <a:p>
            <a:pPr marL="457200" indent="-457200" algn="ctr">
              <a:buAutoNum type="arabicParenR"/>
            </a:pPr>
            <a:endParaRPr lang="ru-RU" sz="2000" dirty="0" smtClean="0">
              <a:latin typeface="Constantia" panose="02030602050306030303" pitchFamily="18" charset="0"/>
            </a:endParaRPr>
          </a:p>
          <a:p>
            <a:pPr marL="342900" indent="-342900" algn="ctr">
              <a:buAutoNum type="arabicParenR" startAt="2"/>
            </a:pPr>
            <a:r>
              <a:rPr lang="ru-RU" sz="2000" dirty="0" smtClean="0">
                <a:latin typeface="Constantia" panose="02030602050306030303" pitchFamily="18" charset="0"/>
              </a:rPr>
              <a:t>Сформированная </a:t>
            </a:r>
            <a:r>
              <a:rPr lang="ru-RU" sz="2000" dirty="0">
                <a:latin typeface="Constantia" panose="02030602050306030303" pitchFamily="18" charset="0"/>
              </a:rPr>
              <a:t>система кадрового обеспечения Службы на основе: обеспечения повышения квалификации специалистов </a:t>
            </a:r>
            <a:r>
              <a:rPr lang="ru-RU" sz="2000" dirty="0" smtClean="0">
                <a:latin typeface="Constantia" panose="02030602050306030303" pitchFamily="18" charset="0"/>
              </a:rPr>
              <a:t>Службы.</a:t>
            </a:r>
          </a:p>
          <a:p>
            <a:pPr marL="342900" indent="-342900" algn="ctr">
              <a:buAutoNum type="arabicParenR" startAt="2"/>
            </a:pPr>
            <a:endParaRPr lang="ru-RU" sz="2000" dirty="0" smtClean="0">
              <a:latin typeface="Constantia" panose="02030602050306030303" pitchFamily="18" charset="0"/>
            </a:endParaRPr>
          </a:p>
          <a:p>
            <a:pPr marL="342900" indent="-342900" algn="ctr">
              <a:buAutoNum type="arabicParenR" startAt="2"/>
            </a:pPr>
            <a:r>
              <a:rPr lang="ru-RU" sz="2000" dirty="0">
                <a:latin typeface="Constantia" panose="02030602050306030303" pitchFamily="18" charset="0"/>
              </a:rPr>
              <a:t>	</a:t>
            </a:r>
            <a:r>
              <a:rPr lang="ru-RU" sz="2000" dirty="0" smtClean="0">
                <a:latin typeface="Constantia" panose="02030602050306030303" pitchFamily="18" charset="0"/>
              </a:rPr>
              <a:t>Доступность</a:t>
            </a:r>
            <a:r>
              <a:rPr lang="ru-RU" sz="2000" dirty="0">
                <a:latin typeface="Constantia" panose="02030602050306030303" pitchFamily="18" charset="0"/>
              </a:rPr>
              <a:t>, качество и полнота спектра профессиональной психологической помощи для всех категорий обучающихся независимо от места их проживания в соответствии с принятыми </a:t>
            </a:r>
            <a:r>
              <a:rPr lang="ru-RU" sz="2000" dirty="0" smtClean="0">
                <a:latin typeface="Constantia" panose="02030602050306030303" pitchFamily="18" charset="0"/>
              </a:rPr>
              <a:t>стандартами.</a:t>
            </a:r>
          </a:p>
          <a:p>
            <a:pPr marL="342900" indent="-342900">
              <a:buAutoNum type="arabicParenR" startAt="2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6152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ожатая\Desktop\CM7F8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594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Вожатая\Desktop\0_cd281_21e6ce11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573016"/>
            <a:ext cx="3672408" cy="274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5616" y="1994129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Arial Black" panose="020B0A04020102020204" pitchFamily="34" charset="0"/>
              </a:rPr>
              <a:t>Спасибо за внимание!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2716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299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Вожатая</dc:creator>
  <cp:lastModifiedBy>Вожатая</cp:lastModifiedBy>
  <cp:revision>10</cp:revision>
  <dcterms:created xsi:type="dcterms:W3CDTF">2018-10-09T06:47:29Z</dcterms:created>
  <dcterms:modified xsi:type="dcterms:W3CDTF">2018-10-10T08:08:20Z</dcterms:modified>
</cp:coreProperties>
</file>