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7" r:id="rId3"/>
    <p:sldId id="268" r:id="rId4"/>
    <p:sldId id="272" r:id="rId5"/>
    <p:sldId id="269" r:id="rId6"/>
    <p:sldId id="271" r:id="rId7"/>
    <p:sldId id="270" r:id="rId8"/>
    <p:sldId id="273" r:id="rId9"/>
    <p:sldId id="274" r:id="rId10"/>
    <p:sldId id="275" r:id="rId11"/>
    <p:sldId id="276" r:id="rId12"/>
    <p:sldId id="277" r:id="rId13"/>
    <p:sldId id="280" r:id="rId14"/>
    <p:sldId id="29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Муниципальное  бюджетное  общеобразовательное   учреждение  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Целинная средняя образовательная школа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  МР  «</a:t>
            </a:r>
            <a:r>
              <a:rPr lang="ru-RU" sz="2000" dirty="0" err="1" smtClean="0">
                <a:solidFill>
                  <a:srgbClr val="FF0000"/>
                </a:solidFill>
              </a:rPr>
              <a:t>Кызылский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</a:rPr>
              <a:t>кожуун</a:t>
            </a:r>
            <a:r>
              <a:rPr lang="ru-RU" sz="2000" dirty="0" smtClean="0">
                <a:solidFill>
                  <a:srgbClr val="FF0000"/>
                </a:solidFill>
              </a:rPr>
              <a:t>»  РТ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endParaRPr 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1266" name="Rectangle 3"/>
          <p:cNvSpPr>
            <a:spLocks noGrp="1"/>
          </p:cNvSpPr>
          <p:nvPr>
            <p:ph idx="1"/>
          </p:nvPr>
        </p:nvSpPr>
        <p:spPr>
          <a:xfrm>
            <a:off x="900113" y="1412875"/>
            <a:ext cx="7408862" cy="4713288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Учитель– логопед</a:t>
            </a:r>
            <a:br>
              <a:rPr lang="ru-RU" sz="3200" b="1" i="1" dirty="0" smtClean="0">
                <a:solidFill>
                  <a:srgbClr val="FF0000"/>
                </a:solidFill>
                <a:latin typeface="+mj-lt"/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 err="1" smtClean="0">
                <a:solidFill>
                  <a:srgbClr val="FF0000"/>
                </a:solidFill>
              </a:rPr>
              <a:t>Маады</a:t>
            </a:r>
            <a:r>
              <a:rPr lang="ru-RU" sz="2800" b="1" i="1" dirty="0" smtClean="0">
                <a:solidFill>
                  <a:srgbClr val="FF0000"/>
                </a:solidFill>
              </a:rPr>
              <a:t> 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Аляна</a:t>
            </a:r>
            <a:r>
              <a:rPr lang="ru-RU" sz="2800" b="1" i="1" dirty="0" smtClean="0">
                <a:solidFill>
                  <a:srgbClr val="FF0000"/>
                </a:solidFill>
              </a:rPr>
              <a:t> 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Кушкул-ооловна</a:t>
            </a:r>
            <a:endParaRPr lang="ru-RU" sz="2800" b="1" i="1" dirty="0" smtClean="0">
              <a:solidFill>
                <a:srgbClr val="FF0000"/>
              </a:solidFill>
            </a:endParaRPr>
          </a:p>
        </p:txBody>
      </p:sp>
      <p:pic>
        <p:nvPicPr>
          <p:cNvPr id="5325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348880"/>
            <a:ext cx="3671887" cy="31686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3255" name="Picture 2" descr="C:\Documents and Settings\User\Мои документы\Мои рисунки\Аляна\Аляна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349500"/>
            <a:ext cx="2614612" cy="31670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914400" y="333375"/>
            <a:ext cx="8229600" cy="1252538"/>
          </a:xfrm>
        </p:spPr>
        <p:txBody>
          <a:bodyPr>
            <a:normAutofit fontScale="90000"/>
          </a:bodyPr>
          <a:lstStyle/>
          <a:p>
            <a:r>
              <a:rPr lang="ru-RU" sz="2000" smtClean="0">
                <a:solidFill>
                  <a:srgbClr val="072428"/>
                </a:solidFill>
              </a:rPr>
              <a:t>В коррекционно - логопедической работе приемы Су - Джок терапии </a:t>
            </a:r>
            <a:r>
              <a:rPr lang="ru-RU" sz="2000" i="1" smtClean="0">
                <a:solidFill>
                  <a:srgbClr val="072428"/>
                </a:solidFill>
                <a:latin typeface="Calibri" pitchFamily="34" charset="0"/>
                <a:cs typeface="Calibri" pitchFamily="34" charset="0"/>
              </a:rPr>
              <a:t>активно</a:t>
            </a:r>
            <a:r>
              <a:rPr lang="ru-RU" sz="2000" smtClean="0">
                <a:solidFill>
                  <a:srgbClr val="072428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smtClean="0">
                <a:solidFill>
                  <a:srgbClr val="072428"/>
                </a:solidFill>
              </a:rPr>
              <a:t>использую для стимуляции речевой активности детей, развития мелкой моторики пальцев рук, а так же с целью общего укрепления организма.</a:t>
            </a:r>
            <a:endParaRPr lang="ru-RU" sz="2000" smtClean="0">
              <a:solidFill>
                <a:srgbClr val="990000"/>
              </a:solidFill>
            </a:endParaRPr>
          </a:p>
        </p:txBody>
      </p:sp>
      <p:pic>
        <p:nvPicPr>
          <p:cNvPr id="1026" name="Picture 2" descr="H:\DCIM\100PHOTO\SAM_9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44824"/>
            <a:ext cx="2808312" cy="21062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H:\DCIM\100PHOTO\SAM_92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3212976"/>
            <a:ext cx="3024336" cy="22682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:\DCIM\100PHOTO\SAM_92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239090"/>
            <a:ext cx="2736304" cy="2052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:\DCIM\100PHOTO\SAM_927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4221088"/>
            <a:ext cx="2976331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1628800"/>
            <a:ext cx="2808313" cy="20877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313" y="3860800"/>
            <a:ext cx="3725862" cy="27955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1507" name="Текст 2"/>
          <p:cNvSpPr>
            <a:spLocks noGrp="1"/>
          </p:cNvSpPr>
          <p:nvPr>
            <p:ph type="body" idx="4294967295"/>
          </p:nvPr>
        </p:nvSpPr>
        <p:spPr>
          <a:xfrm>
            <a:off x="503238" y="404813"/>
            <a:ext cx="8640762" cy="1008062"/>
          </a:xfrm>
        </p:spPr>
        <p:txBody>
          <a:bodyPr anchor="b">
            <a:normAutofit fontScale="85000" lnSpcReduction="10000"/>
          </a:bodyPr>
          <a:lstStyle/>
          <a:p>
            <a:pPr marL="0" indent="0" algn="ctr" eaLnBrk="1" hangingPunct="1">
              <a:buFont typeface="Symbol" pitchFamily="18" charset="2"/>
              <a:buNone/>
            </a:pPr>
            <a:r>
              <a:rPr lang="ru-RU" sz="2800" b="1" i="1" smtClean="0">
                <a:solidFill>
                  <a:srgbClr val="FF0000"/>
                </a:solidFill>
              </a:rPr>
              <a:t>Коррекционно-логопедическое занятие с приемами </a:t>
            </a:r>
          </a:p>
          <a:p>
            <a:pPr marL="0" indent="0" algn="ctr" eaLnBrk="1" hangingPunct="1">
              <a:buFont typeface="Symbol" pitchFamily="18" charset="2"/>
              <a:buNone/>
            </a:pPr>
            <a:r>
              <a:rPr lang="ru-RU" sz="2800" b="1" i="1" smtClean="0">
                <a:solidFill>
                  <a:srgbClr val="FF0000"/>
                </a:solidFill>
              </a:rPr>
              <a:t>«Су – Джок терапии».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825" y="1601788"/>
            <a:ext cx="3494088" cy="262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412777"/>
            <a:ext cx="3960440" cy="2836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8313" y="1412875"/>
            <a:ext cx="3992562" cy="29987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Текст 2"/>
          <p:cNvSpPr>
            <a:spLocks noGrp="1"/>
          </p:cNvSpPr>
          <p:nvPr>
            <p:ph type="body" idx="4294967295"/>
          </p:nvPr>
        </p:nvSpPr>
        <p:spPr>
          <a:xfrm>
            <a:off x="827584" y="0"/>
            <a:ext cx="7884368" cy="2204864"/>
          </a:xfrm>
        </p:spPr>
        <p:txBody>
          <a:bodyPr anchor="b">
            <a:normAutofit fontScale="85000" lnSpcReduction="20000"/>
          </a:bodyPr>
          <a:lstStyle/>
          <a:p>
            <a:pPr marL="0" indent="0" algn="ctr" eaLnBrk="1" hangingPunct="1">
              <a:buFont typeface="Symbol" pitchFamily="18" charset="2"/>
              <a:buNone/>
            </a:pPr>
            <a:endParaRPr lang="ru-RU" sz="3600" b="1" i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Font typeface="Symbol" pitchFamily="18" charset="2"/>
              <a:buNone/>
            </a:pPr>
            <a:r>
              <a:rPr lang="ru-RU" sz="3800" b="1" i="1" dirty="0" smtClean="0">
                <a:solidFill>
                  <a:srgbClr val="FF0000"/>
                </a:solidFill>
              </a:rPr>
              <a:t>Игровое  занятие</a:t>
            </a:r>
          </a:p>
          <a:p>
            <a:pPr marL="0" indent="0" algn="ctr" eaLnBrk="1" hangingPunct="1">
              <a:buFont typeface="Symbol" pitchFamily="18" charset="2"/>
              <a:buNone/>
            </a:pPr>
            <a:endParaRPr lang="ru-RU" sz="3100" b="1" i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Font typeface="Symbol" pitchFamily="18" charset="2"/>
              <a:buNone/>
            </a:pPr>
            <a:r>
              <a:rPr lang="ru-RU" sz="3100" b="1" i="1" dirty="0" smtClean="0">
                <a:solidFill>
                  <a:srgbClr val="FF0000"/>
                </a:solidFill>
              </a:rPr>
              <a:t>«В поисках сокровищ»</a:t>
            </a:r>
          </a:p>
          <a:p>
            <a:pPr marL="0" indent="0" algn="ctr" eaLnBrk="1" hangingPunct="1">
              <a:buFont typeface="Symbol" pitchFamily="18" charset="2"/>
              <a:buNone/>
            </a:pPr>
            <a:r>
              <a:rPr lang="ru-RU" sz="3100" b="1" i="1" dirty="0" smtClean="0">
                <a:solidFill>
                  <a:srgbClr val="FF0000"/>
                </a:solidFill>
              </a:rPr>
              <a:t>(С элементами </a:t>
            </a:r>
            <a:r>
              <a:rPr lang="ru-RU" sz="3100" b="1" i="1" dirty="0" err="1" smtClean="0">
                <a:solidFill>
                  <a:srgbClr val="FF0000"/>
                </a:solidFill>
              </a:rPr>
              <a:t>Су-Джок</a:t>
            </a:r>
            <a:r>
              <a:rPr lang="ru-RU" sz="3100" b="1" i="1" dirty="0" smtClean="0">
                <a:solidFill>
                  <a:srgbClr val="FF0000"/>
                </a:solidFill>
              </a:rPr>
              <a:t> терапии)</a:t>
            </a:r>
          </a:p>
          <a:p>
            <a:pPr marL="0" indent="0" algn="ctr" eaLnBrk="1" hangingPunct="1">
              <a:buFont typeface="Symbol" pitchFamily="18" charset="2"/>
              <a:buNone/>
            </a:pPr>
            <a:endParaRPr lang="ru-RU" sz="3100" b="1" i="1" dirty="0" smtClean="0">
              <a:solidFill>
                <a:srgbClr val="FF0000"/>
              </a:solidFill>
            </a:endParaRP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2420938"/>
            <a:ext cx="4044950" cy="3313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348880"/>
            <a:ext cx="3749675" cy="3313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smtClean="0">
                <a:solidFill>
                  <a:srgbClr val="FF0000"/>
                </a:solidFill>
                <a:latin typeface="Arial" charset="0"/>
              </a:rPr>
              <a:t>Сказка «Ежик»</a:t>
            </a:r>
            <a:br>
              <a:rPr lang="ru-RU" sz="3200" i="1" smtClean="0">
                <a:solidFill>
                  <a:srgbClr val="FF0000"/>
                </a:solidFill>
                <a:latin typeface="Arial" charset="0"/>
              </a:rPr>
            </a:br>
            <a:r>
              <a:rPr lang="ru-RU" sz="3200" i="1" smtClean="0">
                <a:solidFill>
                  <a:srgbClr val="FF0000"/>
                </a:solidFill>
                <a:latin typeface="Arial" charset="0"/>
              </a:rPr>
              <a:t>упражнения для пальчиков с шариком массажером Су-Джок</a:t>
            </a:r>
          </a:p>
        </p:txBody>
      </p:sp>
      <p:pic>
        <p:nvPicPr>
          <p:cNvPr id="39943" name="Picture 7" descr="714478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39552" y="2348880"/>
            <a:ext cx="4320480" cy="3312368"/>
          </a:xfrm>
          <a:prstGeom prst="rect">
            <a:avLst/>
          </a:prstGeom>
          <a:ln/>
        </p:spPr>
      </p:pic>
      <p:pic>
        <p:nvPicPr>
          <p:cNvPr id="39944" name="Picture 8" descr="s5386336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38750" y="2708920"/>
            <a:ext cx="3365698" cy="2500461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684213" y="2781300"/>
            <a:ext cx="8229600" cy="79216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Спасибо  за 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1560" y="476672"/>
            <a:ext cx="7772400" cy="5975350"/>
          </a:xfrm>
        </p:spPr>
        <p:txBody>
          <a:bodyPr anchor="t"/>
          <a:lstStyle/>
          <a:p>
            <a:pPr algn="l" eaLnBrk="1" hangingPunct="1">
              <a:lnSpc>
                <a:spcPct val="15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Ф.И.О.                                           </a:t>
            </a:r>
            <a:r>
              <a:rPr lang="ru-RU" sz="1800" b="1" dirty="0" err="1" smtClean="0">
                <a:solidFill>
                  <a:srgbClr val="FF0000"/>
                </a:solidFill>
              </a:rPr>
              <a:t>Маады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err="1" smtClean="0">
                <a:solidFill>
                  <a:srgbClr val="FF0000"/>
                </a:solidFill>
              </a:rPr>
              <a:t>Аляна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err="1" smtClean="0">
                <a:solidFill>
                  <a:srgbClr val="FF0000"/>
                </a:solidFill>
              </a:rPr>
              <a:t>Кушкул-ооловна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Место работы  </a:t>
            </a: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>              </a:t>
            </a:r>
            <a:r>
              <a:rPr lang="ru-RU" sz="1800" b="1" dirty="0" smtClean="0">
                <a:solidFill>
                  <a:srgbClr val="FF0000"/>
                </a:solidFill>
              </a:rPr>
              <a:t> МБОУ Целинная средняя школа </a:t>
            </a: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Образование                                высшее  ТГУ ,   год окончания - </a:t>
            </a: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>2006</a:t>
            </a:r>
            <a:r>
              <a:rPr lang="ru-RU" sz="1800" b="1" dirty="0" smtClean="0">
                <a:solidFill>
                  <a:srgbClr val="FF0000"/>
                </a:solidFill>
              </a:rPr>
              <a:t> г.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Специальность                                учитель родного языка и литературы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Общий стаж                                     </a:t>
            </a: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>24</a:t>
            </a:r>
            <a:r>
              <a:rPr lang="ru-RU" sz="1800" b="1" dirty="0" smtClean="0">
                <a:solidFill>
                  <a:srgbClr val="FF0000"/>
                </a:solidFill>
              </a:rPr>
              <a:t> лет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Педагогический стаж                    </a:t>
            </a: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>16</a:t>
            </a:r>
            <a:r>
              <a:rPr lang="ru-RU" sz="1800" b="1" dirty="0" smtClean="0">
                <a:solidFill>
                  <a:srgbClr val="FF0000"/>
                </a:solidFill>
              </a:rPr>
              <a:t> лет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Стаж в данном учреждении       </a:t>
            </a: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>4</a:t>
            </a:r>
            <a:r>
              <a:rPr lang="ru-RU" sz="1800" b="1" dirty="0" smtClean="0">
                <a:solidFill>
                  <a:srgbClr val="FF0000"/>
                </a:solidFill>
              </a:rPr>
              <a:t> года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Квалификационная категория   </a:t>
            </a: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>1</a:t>
            </a:r>
            <a:r>
              <a:rPr lang="ru-RU" sz="1800" b="1" dirty="0" smtClean="0">
                <a:solidFill>
                  <a:srgbClr val="FF0000"/>
                </a:solidFill>
              </a:rPr>
              <a:t> категория  от  </a:t>
            </a: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>2015</a:t>
            </a:r>
            <a:r>
              <a:rPr lang="ru-RU" sz="1800" b="1" dirty="0" smtClean="0">
                <a:solidFill>
                  <a:srgbClr val="FF0000"/>
                </a:solidFill>
              </a:rPr>
              <a:t> г.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Должность                                         учитель-логопед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Дополнительное образование  ГАОУ ДПО ПК (С) ТГИППКК по программе 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           «Логопедия» от </a:t>
            </a:r>
            <a:r>
              <a:rPr lang="ru-RU" sz="2000" b="1" dirty="0" smtClean="0">
                <a:solidFill>
                  <a:srgbClr val="FF0000"/>
                </a:solidFill>
                <a:latin typeface="Arial" charset="0"/>
              </a:rPr>
              <a:t>30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r>
              <a:rPr lang="ru-RU" sz="2000" b="1" dirty="0" smtClean="0">
                <a:solidFill>
                  <a:srgbClr val="FF0000"/>
                </a:solidFill>
                <a:latin typeface="Arial" charset="0"/>
              </a:rPr>
              <a:t>11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r>
              <a:rPr lang="ru-RU" sz="2000" b="1" dirty="0" smtClean="0">
                <a:solidFill>
                  <a:srgbClr val="FF0000"/>
                </a:solidFill>
                <a:latin typeface="Arial" charset="0"/>
              </a:rPr>
              <a:t>2012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3" descr="myach_silikonovyj_massazhnyj_gb10_7sm-500x5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420938"/>
            <a:ext cx="3744912" cy="2982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338" name="Rectangle 4"/>
          <p:cNvSpPr>
            <a:spLocks noGrp="1"/>
          </p:cNvSpPr>
          <p:nvPr>
            <p:ph type="title" idx="4294967295"/>
          </p:nvPr>
        </p:nvSpPr>
        <p:spPr>
          <a:xfrm>
            <a:off x="1223963" y="404813"/>
            <a:ext cx="7920037" cy="1439862"/>
          </a:xfrm>
        </p:spPr>
        <p:txBody>
          <a:bodyPr>
            <a:normAutofit fontScale="90000"/>
          </a:bodyPr>
          <a:lstStyle/>
          <a:p>
            <a:r>
              <a:rPr lang="ru-RU" sz="1800" i="1" dirty="0" smtClean="0">
                <a:solidFill>
                  <a:srgbClr val="FF0000"/>
                </a:solidFill>
                <a:latin typeface="Arial" charset="0"/>
              </a:rPr>
              <a:t>«</a:t>
            </a:r>
            <a:r>
              <a:rPr lang="ru-RU" sz="2000" i="1" dirty="0" smtClean="0">
                <a:solidFill>
                  <a:srgbClr val="FF0000"/>
                </a:solidFill>
                <a:latin typeface="Arial" charset="0"/>
              </a:rPr>
              <a:t>Ум ребенка находится на кончиках его пальцев»</a:t>
            </a:r>
            <a:br>
              <a:rPr lang="ru-RU" sz="2000" i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sz="2000" i="1" dirty="0" smtClean="0">
                <a:solidFill>
                  <a:srgbClr val="FF0000"/>
                </a:solidFill>
                <a:latin typeface="Arial" charset="0"/>
              </a:rPr>
              <a:t>В.А.Сухомлинский</a:t>
            </a:r>
            <a:r>
              <a:rPr lang="ru-RU" sz="1800" i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1800" i="1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charset="0"/>
              </a:rPr>
              <a:t>«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>Использование методов  Су – </a:t>
            </a:r>
            <a:r>
              <a:rPr lang="ru-RU" sz="2400" dirty="0" err="1" smtClean="0">
                <a:solidFill>
                  <a:srgbClr val="FF0000"/>
                </a:solidFill>
                <a:latin typeface="Arial" charset="0"/>
              </a:rPr>
              <a:t>Джок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> терапии в логопедических уроках»</a:t>
            </a:r>
          </a:p>
        </p:txBody>
      </p:sp>
      <p:pic>
        <p:nvPicPr>
          <p:cNvPr id="59396" name="Picture 4" descr="chudo%20sharik-600x6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538" y="2781300"/>
            <a:ext cx="3744912" cy="31670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1252538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sz="2400" dirty="0" err="1" smtClean="0">
                <a:solidFill>
                  <a:srgbClr val="FF0000"/>
                </a:solidFill>
                <a:latin typeface="Arial" charset="0"/>
              </a:rPr>
              <a:t>Здоровьесберегающие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> эффекты </a:t>
            </a:r>
            <a:r>
              <a:rPr lang="ru-RU" sz="2400" dirty="0" err="1" smtClean="0">
                <a:solidFill>
                  <a:srgbClr val="FF0000"/>
                </a:solidFill>
                <a:latin typeface="Arial" charset="0"/>
              </a:rPr>
              <a:t>Су-Джок</a:t>
            </a:r>
            <a:r>
              <a:rPr lang="ru-RU" sz="2400" dirty="0" smtClean="0">
                <a:solidFill>
                  <a:srgbClr val="FF0000"/>
                </a:solidFill>
                <a:latin typeface="Arial" charset="0"/>
              </a:rPr>
              <a:t> терапии</a:t>
            </a:r>
          </a:p>
        </p:txBody>
      </p:sp>
      <p:pic>
        <p:nvPicPr>
          <p:cNvPr id="18434" name="Picture 2" descr="C:\Users\Светланка\Desktop\су-джок\CC-k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46799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7" descr="C:\Users\Светланка\Desktop\су-джок\terap13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263" y="1412875"/>
            <a:ext cx="34559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1116013" y="5661025"/>
            <a:ext cx="6707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Су (кисть)- Джок (стопа)</a:t>
            </a:r>
          </a:p>
          <a:p>
            <a:r>
              <a:rPr lang="ru-RU" b="1" i="1"/>
              <a:t>Разработал профессор Пак Чже  Ву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620688"/>
            <a:ext cx="7200900" cy="1584325"/>
          </a:xfrm>
        </p:spPr>
      </p:pic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323850" y="2205038"/>
            <a:ext cx="7777163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072428"/>
                </a:solidFill>
              </a:rPr>
              <a:t>Задачи:</a:t>
            </a:r>
            <a:endParaRPr lang="ru-RU" sz="2400" b="1" dirty="0">
              <a:solidFill>
                <a:srgbClr val="072428"/>
              </a:solidFill>
            </a:endParaRPr>
          </a:p>
          <a:p>
            <a:r>
              <a:rPr lang="ru-RU" sz="2400" dirty="0">
                <a:solidFill>
                  <a:srgbClr val="072428"/>
                </a:solidFill>
              </a:rPr>
              <a:t>Воздействовать на биологически активные точки по системе Су –</a:t>
            </a:r>
            <a:r>
              <a:rPr lang="ru-RU" sz="2400" dirty="0" err="1">
                <a:solidFill>
                  <a:srgbClr val="072428"/>
                </a:solidFill>
              </a:rPr>
              <a:t>Джок</a:t>
            </a:r>
            <a:r>
              <a:rPr lang="ru-RU" sz="2400" dirty="0">
                <a:solidFill>
                  <a:srgbClr val="072428"/>
                </a:solidFill>
              </a:rPr>
              <a:t>.</a:t>
            </a:r>
          </a:p>
          <a:p>
            <a:r>
              <a:rPr lang="ru-RU" sz="2400" dirty="0">
                <a:solidFill>
                  <a:srgbClr val="072428"/>
                </a:solidFill>
              </a:rPr>
              <a:t>Стимулировать речевые зоны коры головного мозга.</a:t>
            </a:r>
          </a:p>
          <a:p>
            <a:r>
              <a:rPr lang="ru-RU" sz="2400" dirty="0">
                <a:solidFill>
                  <a:srgbClr val="072428"/>
                </a:solidFill>
              </a:rPr>
              <a:t>Повысить уровень компетентности педагогов и родителей в вопросах коррекции речевых нарушений у детей.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Blip>
                <a:blip r:embed="rId3"/>
              </a:buBlip>
            </a:pPr>
            <a:endParaRPr lang="ru-RU" sz="2400" dirty="0">
              <a:solidFill>
                <a:srgbClr val="1C5C90"/>
              </a:solidFill>
              <a:latin typeface="Century Gothic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/>
          </p:cNvSpPr>
          <p:nvPr>
            <p:ph type="title" idx="4294967295"/>
          </p:nvPr>
        </p:nvSpPr>
        <p:spPr>
          <a:xfrm>
            <a:off x="914400" y="333375"/>
            <a:ext cx="8229600" cy="1252538"/>
          </a:xfrm>
        </p:spPr>
        <p:txBody>
          <a:bodyPr/>
          <a:lstStyle/>
          <a:p>
            <a:r>
              <a:rPr lang="ru-RU" sz="4000" i="1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4000" i="1" smtClean="0">
                <a:solidFill>
                  <a:srgbClr val="FF0000"/>
                </a:solidFill>
                <a:latin typeface="Arial" charset="0"/>
              </a:rPr>
            </a:br>
            <a:endParaRPr lang="ru-RU" sz="3200" i="1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827584" y="1844824"/>
            <a:ext cx="7453313" cy="4281488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Symbol" pitchFamily="18" charset="2"/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Метод </a:t>
            </a:r>
            <a:r>
              <a:rPr lang="ru-RU" sz="3200" b="1" dirty="0" err="1" smtClean="0">
                <a:solidFill>
                  <a:srgbClr val="FF0000"/>
                </a:solidFill>
              </a:rPr>
              <a:t>Су-Джок</a:t>
            </a:r>
            <a:r>
              <a:rPr lang="ru-RU" sz="3200" b="1" dirty="0" smtClean="0">
                <a:solidFill>
                  <a:srgbClr val="02303E"/>
                </a:solidFill>
              </a:rPr>
              <a:t> </a:t>
            </a:r>
            <a:r>
              <a:rPr lang="ru-RU" sz="3200" dirty="0" smtClean="0">
                <a:solidFill>
                  <a:srgbClr val="02303E"/>
                </a:solidFill>
              </a:rPr>
              <a:t>-  это ультрасовременная  интерпретация </a:t>
            </a:r>
            <a:r>
              <a:rPr lang="ru-RU" sz="3200" dirty="0" err="1" smtClean="0">
                <a:solidFill>
                  <a:srgbClr val="02303E"/>
                </a:solidFill>
              </a:rPr>
              <a:t>акупунктурного</a:t>
            </a:r>
            <a:r>
              <a:rPr lang="ru-RU" sz="3200" dirty="0" smtClean="0">
                <a:solidFill>
                  <a:srgbClr val="02303E"/>
                </a:solidFill>
              </a:rPr>
              <a:t> воздействия на биологически активные точки. Стимуляция точек приводит к излечению. Неправильное применение никогда не наносит человеку вред – оно просто неэффективно.</a:t>
            </a:r>
          </a:p>
          <a:p>
            <a:endParaRPr lang="ru-RU" sz="3200" dirty="0" smtClean="0"/>
          </a:p>
        </p:txBody>
      </p:sp>
      <p:pic>
        <p:nvPicPr>
          <p:cNvPr id="17411" name="Заголовок 1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476250"/>
            <a:ext cx="822960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2286000" y="2286000"/>
            <a:ext cx="457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72428"/>
              </a:solidFill>
            </a:endParaRP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endParaRPr lang="ru-RU" sz="2400">
              <a:solidFill>
                <a:srgbClr val="1C5C90"/>
              </a:solidFill>
              <a:latin typeface="Century Gothic" pitchFamily="34" charset="0"/>
              <a:cs typeface="Segoe U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>
          <a:xfrm>
            <a:off x="914400" y="404664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  <a:latin typeface="Arial" charset="0"/>
              </a:rPr>
              <a:t>    Приемы </a:t>
            </a:r>
            <a:r>
              <a:rPr lang="ru-RU" sz="3600" dirty="0" err="1" smtClean="0">
                <a:solidFill>
                  <a:srgbClr val="FF0000"/>
                </a:solidFill>
                <a:latin typeface="Arial" charset="0"/>
              </a:rPr>
              <a:t>Су-джок</a:t>
            </a:r>
            <a:r>
              <a:rPr lang="ru-RU" sz="3600" dirty="0" smtClean="0">
                <a:solidFill>
                  <a:srgbClr val="FF0000"/>
                </a:solidFill>
                <a:latin typeface="Arial" charset="0"/>
              </a:rPr>
              <a:t> терапии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1735138" y="1557338"/>
            <a:ext cx="7408862" cy="2951162"/>
          </a:xfrm>
        </p:spPr>
        <p:txBody>
          <a:bodyPr/>
          <a:lstStyle/>
          <a:p>
            <a:pPr algn="just">
              <a:buFont typeface="Symbol" pitchFamily="18" charset="2"/>
              <a:buNone/>
            </a:pPr>
            <a:r>
              <a:rPr lang="ru-RU" i="1" dirty="0" smtClean="0">
                <a:solidFill>
                  <a:srgbClr val="072428"/>
                </a:solidFill>
                <a:latin typeface="Arial" charset="0"/>
              </a:rPr>
              <a:t>   </a:t>
            </a:r>
            <a:r>
              <a:rPr lang="ru-RU" i="1" dirty="0" smtClean="0">
                <a:solidFill>
                  <a:srgbClr val="072428"/>
                </a:solidFill>
              </a:rPr>
              <a:t>Массаж специальным шариком. </a:t>
            </a:r>
          </a:p>
          <a:p>
            <a:pPr algn="just"/>
            <a:r>
              <a:rPr lang="ru-RU" i="1" dirty="0" smtClean="0">
                <a:solidFill>
                  <a:srgbClr val="072428"/>
                </a:solidFill>
              </a:rPr>
              <a:t>Массаж эластичным кольцом</a:t>
            </a:r>
          </a:p>
          <a:p>
            <a:pPr algn="just"/>
            <a:r>
              <a:rPr lang="ru-RU" i="1" dirty="0" smtClean="0">
                <a:solidFill>
                  <a:srgbClr val="072428"/>
                </a:solidFill>
              </a:rPr>
              <a:t>Ручной массаж кистей и пальцев рук</a:t>
            </a:r>
            <a:endParaRPr lang="ru-RU" dirty="0" smtClean="0">
              <a:solidFill>
                <a:srgbClr val="072428"/>
              </a:solidFill>
            </a:endParaRPr>
          </a:p>
          <a:p>
            <a:endParaRPr lang="ru-RU" sz="2800" dirty="0" smtClean="0"/>
          </a:p>
        </p:txBody>
      </p:sp>
      <p:pic>
        <p:nvPicPr>
          <p:cNvPr id="2" name="Рисунок 4" descr="DSC_012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4725144"/>
            <a:ext cx="2683498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_01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904703" y="3056136"/>
            <a:ext cx="3448587" cy="16980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4653136"/>
            <a:ext cx="2592288" cy="2060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990000"/>
                </a:solidFill>
              </a:rPr>
              <a:t>Достоинства  Су- Джок терапии:</a:t>
            </a:r>
            <a:br>
              <a:rPr lang="ru-RU" smtClean="0">
                <a:solidFill>
                  <a:srgbClr val="990000"/>
                </a:solidFill>
              </a:rPr>
            </a:br>
            <a:endParaRPr lang="ru-RU" smtClean="0">
              <a:solidFill>
                <a:srgbClr val="990000"/>
              </a:solidFill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0" y="1341438"/>
            <a:ext cx="8604448" cy="4784725"/>
          </a:xfrm>
        </p:spPr>
        <p:txBody>
          <a:bodyPr/>
          <a:lstStyle/>
          <a:p>
            <a:pPr>
              <a:buFont typeface="Symbol" pitchFamily="18" charset="2"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-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ВЫСОКАЯ ЭФФЕКТИВНОСТЬ</a:t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АБСОЛЮТНАЯ  БЕЗОПАСНОСТЬ</a:t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УНИВЕРСАЛЬНОСТЬ</a:t>
            </a:r>
            <a:b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ПРОСТОТА ПРИМЕНЕНИЯ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3800" y="3068638"/>
            <a:ext cx="3451225" cy="3095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8435280" cy="1298408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Этапы</a:t>
            </a:r>
            <a:br>
              <a:rPr lang="ru-RU" sz="3600" i="1" dirty="0" smtClean="0">
                <a:solidFill>
                  <a:srgbClr val="FF0000"/>
                </a:solidFill>
              </a:rPr>
            </a:br>
            <a:r>
              <a:rPr lang="ru-RU" sz="3600" i="1" dirty="0" smtClean="0">
                <a:solidFill>
                  <a:srgbClr val="FF0000"/>
                </a:solidFill>
              </a:rPr>
              <a:t>проведения су – </a:t>
            </a:r>
            <a:r>
              <a:rPr lang="ru-RU" sz="3600" i="1" dirty="0" err="1" smtClean="0">
                <a:solidFill>
                  <a:srgbClr val="FF0000"/>
                </a:solidFill>
              </a:rPr>
              <a:t>джок</a:t>
            </a:r>
            <a:r>
              <a:rPr lang="ru-RU" sz="3600" i="1" dirty="0" smtClean="0">
                <a:solidFill>
                  <a:srgbClr val="FF0000"/>
                </a:solidFill>
              </a:rPr>
              <a:t> терапии на логопедических уроках</a:t>
            </a:r>
          </a:p>
        </p:txBody>
      </p:sp>
      <p:sp>
        <p:nvSpPr>
          <p:cNvPr id="4198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1">
              <a:buFont typeface="Symbol" pitchFamily="18" charset="2"/>
              <a:buNone/>
            </a:pPr>
            <a:r>
              <a:rPr lang="ru-RU" sz="2400" i="1" dirty="0" smtClean="0"/>
              <a:t>*</a:t>
            </a:r>
            <a:r>
              <a:rPr lang="ru-RU" sz="2400" i="1" dirty="0" smtClean="0">
                <a:solidFill>
                  <a:srgbClr val="FF0000"/>
                </a:solidFill>
              </a:rPr>
              <a:t>I этап</a:t>
            </a:r>
            <a:r>
              <a:rPr lang="ru-RU" sz="2400" i="1" dirty="0" smtClean="0"/>
              <a:t>. Знакомство детей с </a:t>
            </a:r>
            <a:r>
              <a:rPr lang="ru-RU" sz="2400" i="1" dirty="0" err="1" smtClean="0"/>
              <a:t>су-джок</a:t>
            </a:r>
            <a:r>
              <a:rPr lang="ru-RU" sz="2400" i="1" dirty="0" smtClean="0"/>
              <a:t>, правилами           его использования.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II этап</a:t>
            </a:r>
            <a:r>
              <a:rPr lang="ru-RU" i="1" dirty="0" smtClean="0"/>
              <a:t>. Закрепление знаний в упражнениях, играх.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III этап</a:t>
            </a:r>
            <a:r>
              <a:rPr lang="ru-RU" i="1" dirty="0" smtClean="0"/>
              <a:t>. Самостоятельное использование шарика </a:t>
            </a:r>
            <a:r>
              <a:rPr lang="ru-RU" i="1" dirty="0" err="1" smtClean="0"/>
              <a:t>су-джок</a:t>
            </a:r>
            <a:r>
              <a:rPr lang="ru-RU" i="1" dirty="0" smtClean="0"/>
              <a:t> в соответствии с потребностями и желаниями на логопедических уроках.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Words>202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Муниципальное  бюджетное  общеобразовательное   учреждение    Целинная средняя образовательная школа    МР  «Кызылский кожуун»  РТ  </vt:lpstr>
      <vt:lpstr>Ф.И.О.                                           Маады Аляна Кушкул-ооловна Место работы                 МБОУ Целинная средняя школа  Образование                                высшее  ТГУ ,   год окончания - 2006 г. Специальность                                учитель родного языка и литературы Общий стаж                                     24 лет Педагогический стаж                    16 лет Стаж в данном учреждении       4 года Квалификационная категория   1 категория  от  2015 г. Должность                                         учитель-логопед Дополнительное образование  ГАОУ ДПО ПК (С) ТГИППКК по программе                                                                  «Логопедия» от 30.11.2012.</vt:lpstr>
      <vt:lpstr>«Ум ребенка находится на кончиках его пальцев» В.А.Сухомлинский  «Использование методов  Су – Джок терапии в логопедических уроках»</vt:lpstr>
      <vt:lpstr> Здоровьесберегающие эффекты Су-Джок терапии</vt:lpstr>
      <vt:lpstr>Слайд 5</vt:lpstr>
      <vt:lpstr> </vt:lpstr>
      <vt:lpstr>    Приемы Су-джок терапии</vt:lpstr>
      <vt:lpstr>Достоинства  Су- Джок терапии: </vt:lpstr>
      <vt:lpstr>Этапы проведения су – джок терапии на логопедических уроках</vt:lpstr>
      <vt:lpstr>В коррекционно - логопедической работе приемы Су - Джок терапии активно использую для стимуляции речевой активности детей, развития мелкой моторики пальцев рук, а так же с целью общего укрепления организма.</vt:lpstr>
      <vt:lpstr>Слайд 11</vt:lpstr>
      <vt:lpstr>Слайд 12</vt:lpstr>
      <vt:lpstr>Сказка «Ежик» упражнения для пальчиков с шариком массажером Су-Джок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дошкольное образовательное  учреждение  комбинированного вида д/с  «Солнышко» с. Целинное    МР  «Кызылский кожуун»  РТ</dc:title>
  <dc:creator>Гость</dc:creator>
  <cp:lastModifiedBy>1</cp:lastModifiedBy>
  <cp:revision>28</cp:revision>
  <dcterms:created xsi:type="dcterms:W3CDTF">2015-11-19T02:45:29Z</dcterms:created>
  <dcterms:modified xsi:type="dcterms:W3CDTF">2020-11-10T15:44:44Z</dcterms:modified>
</cp:coreProperties>
</file>