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3" autoAdjust="0"/>
    <p:restoredTop sz="94659" autoAdjust="0"/>
  </p:normalViewPr>
  <p:slideViewPr>
    <p:cSldViewPr>
      <p:cViewPr varScale="1">
        <p:scale>
          <a:sx n="107" d="100"/>
          <a:sy n="107" d="100"/>
        </p:scale>
        <p:origin x="-16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E1B5FA-98D8-4118-A1EE-862B23067B2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13EE94-6E16-4374-A39F-3CDF543C6D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4%D0%B5%D0%BB%D1%8C%D1%82%D0%B5%D0%BD,_%D0%AE%D1%80%D0%B8%D0%B9_%D0%9C%D0%B0%D1%82%D0%B2%D0%B5%D0%B5%D0%B2%D0%B8%D1%87" TargetMode="External"/><Relationship Id="rId13" Type="http://schemas.openxmlformats.org/officeDocument/2006/relationships/hyperlink" Target="https://ru.wikipedia.org/w/index.php?title=%D0%98%D1%81%D1%82%D0%BE%D1%80%D0%B8%D1%8F_%D0%97%D0%B8%D0%BC%D0%BD%D0%B8%D1%85_%D0%B4%D0%B2%D0%BE%D1%80%D1%86%D0%BE%D0%B2_%D0%B2_%D0%9F%D0%B5%D1%82%D0%B5%D1%80%D0%B1%D1%83%D1%80%D0%B3%D0%B5&amp;action=edit&amp;redlink=1" TargetMode="External"/><Relationship Id="rId3" Type="http://schemas.openxmlformats.org/officeDocument/2006/relationships/hyperlink" Target="https://ru.wikipedia.org/wiki/1768" TargetMode="External"/><Relationship Id="rId7" Type="http://schemas.openxmlformats.org/officeDocument/2006/relationships/hyperlink" Target="https://ru.wikipedia.org/wiki/1778_%D0%B3%D0%BE%D0%B4" TargetMode="External"/><Relationship Id="rId12" Type="http://schemas.openxmlformats.org/officeDocument/2006/relationships/hyperlink" Target="https://ru.wikipedia.org/wiki/%D0%94%D0%B8%D0%B4%D1%80%D0%BE,_%D0%94%D0%B5%D0%BD%D0%B8" TargetMode="External"/><Relationship Id="rId2" Type="http://schemas.openxmlformats.org/officeDocument/2006/relationships/hyperlink" Target="https://ru.wikipedia.org/wiki/%D0%A4%D0%B0%D0%BB%D1%8C%D0%BA%D0%BE%D0%BD%D0%B5,_%D0%AD%D1%82%D1%8C%D0%B5%D0%BD_%D0%9C%D0%BE%D1%80%D0%B8%D1%8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3%D0%BE%D1%80%D0%B4%D0%B5%D0%B5%D0%B2,_%D0%A4%D1%91%D0%B4%D0%BE%D1%80_%D0%93%D0%BE%D1%80%D0%B4%D0%B5%D0%B5%D0%B2%D0%B8%D1%87" TargetMode="External"/><Relationship Id="rId11" Type="http://schemas.openxmlformats.org/officeDocument/2006/relationships/hyperlink" Target="https://ru.wikipedia.org/wiki/%D0%95%D0%BA%D0%B0%D1%82%D0%B5%D1%80%D0%B8%D0%BD%D0%B0_II" TargetMode="External"/><Relationship Id="rId5" Type="http://schemas.openxmlformats.org/officeDocument/2006/relationships/hyperlink" Target="https://ru.wikipedia.org/wiki/%D0%9C%D0%B0%D1%80%D0%B8_%D0%90%D0%BD%D0%BD_%D0%9A%D0%BE%D0%BB%D0%BB%D0%BE" TargetMode="External"/><Relationship Id="rId10" Type="http://schemas.openxmlformats.org/officeDocument/2006/relationships/hyperlink" Target="https://ru.wikipedia.org/wiki/%D0%A4%D0%B0%D0%BB%D1%8C%D0%BA%D0%BE%D0%BD%D0%B5,_%D0%AD%D1%82%D1%8C%D0%B5%D0%BD" TargetMode="External"/><Relationship Id="rId4" Type="http://schemas.openxmlformats.org/officeDocument/2006/relationships/hyperlink" Target="https://ru.wikipedia.org/wiki/1770" TargetMode="External"/><Relationship Id="rId9" Type="http://schemas.openxmlformats.org/officeDocument/2006/relationships/hyperlink" Target="https://ru.wikipedia.org/wiki/%D0%93%D0%BE%D0%BB%D0%B8%D1%86%D1%8B%D0%BD,_%D0%94%D0%BC%D0%B8%D1%82%D1%80%D0%B8%D0%B9_%D0%90%D0%BB%D0%B5%D0%BA%D1%81%D0%B5%D0%B5%D0%B2%D0%B8%D1%87" TargetMode="External"/><Relationship Id="rId14" Type="http://schemas.openxmlformats.org/officeDocument/2006/relationships/hyperlink" Target="https://ru.wikipedia.org/w/index.php?title=%D0%9A%D0%B0%D1%80%D0%B1%D1%83%D1%80%D0%B8,_%D0%9C%D0%B0%D1%80%D1%82%D1%8C%D0%B5%D0%BD_(%D0%9B%D0%B0%D1%81%D0%BA%D0%B0%D1%80%D0%B8)&amp;action=edit&amp;redlink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8458200" cy="1222375"/>
          </a:xfrm>
        </p:spPr>
        <p:txBody>
          <a:bodyPr/>
          <a:lstStyle/>
          <a:p>
            <a:r>
              <a:rPr lang="ru-RU" dirty="0" smtClean="0"/>
              <a:t>Прекрасный </a:t>
            </a:r>
            <a:r>
              <a:rPr lang="ru-RU" dirty="0" err="1" smtClean="0"/>
              <a:t>санкт-петербург</a:t>
            </a:r>
            <a:endParaRPr lang="ru-RU" dirty="0"/>
          </a:p>
        </p:txBody>
      </p:sp>
      <p:pic>
        <p:nvPicPr>
          <p:cNvPr id="1026" name="Picture 2" descr="E:\фото\Илья\2fce82bfc9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357982" cy="476848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Мосты Санкт- Петербурга</a:t>
            </a:r>
            <a:endParaRPr lang="ru-RU" dirty="0"/>
          </a:p>
        </p:txBody>
      </p:sp>
      <p:pic>
        <p:nvPicPr>
          <p:cNvPr id="7170" name="Picture 2" descr="E:\фото\Илья\RUUgRr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64712" cy="557214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фото\Илья\20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5045353" cy="3357562"/>
          </a:xfrm>
          <a:prstGeom prst="rect">
            <a:avLst/>
          </a:prstGeom>
          <a:noFill/>
        </p:spPr>
      </p:pic>
      <p:pic>
        <p:nvPicPr>
          <p:cNvPr id="8195" name="Picture 3" descr="E:\фото\Илья\img_content_i64_64252_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2971" y="3500438"/>
            <a:ext cx="4191029" cy="3357562"/>
          </a:xfrm>
          <a:prstGeom prst="rect">
            <a:avLst/>
          </a:prstGeom>
          <a:noFill/>
        </p:spPr>
      </p:pic>
      <p:pic>
        <p:nvPicPr>
          <p:cNvPr id="8196" name="Picture 4" descr="E:\фото\Илья\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28" y="285728"/>
            <a:ext cx="3143272" cy="3068432"/>
          </a:xfrm>
          <a:prstGeom prst="rect">
            <a:avLst/>
          </a:prstGeom>
          <a:noFill/>
        </p:spPr>
      </p:pic>
      <p:pic>
        <p:nvPicPr>
          <p:cNvPr id="8197" name="Picture 5" descr="E:\фото\Илья\66188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85728"/>
            <a:ext cx="4543083" cy="304324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Исаакиевский собор </a:t>
            </a:r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1428736"/>
            <a:ext cx="564360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Исаакиевский собор в Санкт-Петербурге — крупнейший в городе, крупнейший в России, четвёртый в мире по величине, после собора Святого Петра в Риме, собора Святого Павла в Лондоне и собора Святой Марии во Флоренции. Собор достигает 101,52 метра в высоту и может вместить до 12000 человек. Исаакиевский собор был построен по проекту архитектора Огюста </a:t>
            </a:r>
            <a:r>
              <a:rPr lang="ru-RU" sz="2400" dirty="0" err="1" smtClean="0"/>
              <a:t>Монферрана</a:t>
            </a:r>
            <a:r>
              <a:rPr lang="ru-RU" sz="2400" dirty="0" smtClean="0"/>
              <a:t>, а в работах по отделке собора приняли участие такие известные мастера как Брюллов, </a:t>
            </a:r>
            <a:r>
              <a:rPr lang="ru-RU" sz="2400" dirty="0" err="1" smtClean="0"/>
              <a:t>Клодт</a:t>
            </a:r>
            <a:r>
              <a:rPr lang="ru-RU" sz="2400" dirty="0" smtClean="0"/>
              <a:t> и другие.</a:t>
            </a:r>
            <a:endParaRPr lang="ru-RU" sz="24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фото\Илья\0_f05_a6509494_XL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3428992" cy="3234904"/>
          </a:xfrm>
          <a:prstGeom prst="rect">
            <a:avLst/>
          </a:prstGeom>
          <a:noFill/>
        </p:spPr>
      </p:pic>
      <p:pic>
        <p:nvPicPr>
          <p:cNvPr id="9219" name="Picture 3" descr="E:\фото\Илья\isaakievskiy_sobor_v_peterburge-01_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7" y="3714752"/>
            <a:ext cx="3643338" cy="3143248"/>
          </a:xfrm>
          <a:prstGeom prst="rect">
            <a:avLst/>
          </a:prstGeom>
          <a:noFill/>
        </p:spPr>
      </p:pic>
      <p:pic>
        <p:nvPicPr>
          <p:cNvPr id="9220" name="Picture 4" descr="E:\фото\Илья\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857364"/>
            <a:ext cx="5072066" cy="426275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642918"/>
            <a:ext cx="8620156" cy="1218795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Петропавловская крепость</a:t>
            </a:r>
            <a:endParaRPr lang="ru-RU" sz="6600" dirty="0"/>
          </a:p>
        </p:txBody>
      </p:sp>
      <p:pic>
        <p:nvPicPr>
          <p:cNvPr id="1027" name="Picture 3" descr="E:\фото\Илья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292030"/>
            <a:ext cx="4071934" cy="3565970"/>
          </a:xfrm>
          <a:prstGeom prst="rect">
            <a:avLst/>
          </a:prstGeom>
          <a:noFill/>
        </p:spPr>
      </p:pic>
      <p:pic>
        <p:nvPicPr>
          <p:cNvPr id="1028" name="Picture 4" descr="E:\фото\Илья\495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357562"/>
            <a:ext cx="4714876" cy="350043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4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Белые ночи в </a:t>
            </a:r>
            <a:r>
              <a:rPr lang="ru-RU" dirty="0" err="1" smtClean="0"/>
              <a:t>санкт-петербурге</a:t>
            </a:r>
            <a:endParaRPr lang="ru-RU" dirty="0"/>
          </a:p>
        </p:txBody>
      </p:sp>
      <p:pic>
        <p:nvPicPr>
          <p:cNvPr id="10243" name="Picture 3" descr="E:\фото\Илья\113876533_38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7000924" cy="525069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1266" name="Picture 2" descr="http://animashky.ru/flist/obludi/6/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142852"/>
            <a:ext cx="714375" cy="11715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357298"/>
            <a:ext cx="641791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Над презентацией работали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Смирнова Наталья</a:t>
            </a:r>
            <a:br>
              <a:rPr lang="ru-RU" sz="4000" dirty="0" smtClean="0"/>
            </a:br>
            <a:r>
              <a:rPr lang="ru-RU" sz="4000" dirty="0" smtClean="0"/>
              <a:t>Шестова Анастасия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5429264"/>
            <a:ext cx="2796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Ресурсы Яндекс Картинки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458200" cy="1222375"/>
          </a:xfrm>
        </p:spPr>
        <p:txBody>
          <a:bodyPr/>
          <a:lstStyle/>
          <a:p>
            <a:r>
              <a:rPr lang="ru-RU" dirty="0" smtClean="0"/>
              <a:t>Достопримечательности Санкт- Петербурга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42908" y="1142984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/>
              <a:t>Эрмитаж</a:t>
            </a:r>
            <a:endParaRPr lang="ru-RU" sz="60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571744"/>
            <a:ext cx="85725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Эрмитаж - один из крупнейших художественных музеев мира, экспозиция которого расположена в более, чем 350 залах. Особое место занимают парадные интерьеры дворца.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музее открыты экспозиции Отдела античного мира, Западноевропейского отдела, Отдела Востока, Отдела первобытной культуры, Отдела истории русской культуры, "Золотая кладовая", нумизматики.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залах Эрмитажа регулярно экспонируются художественные собрания из крупнейших музеев мира. </a:t>
            </a:r>
            <a:br>
              <a:rPr lang="ru-RU" sz="1600" dirty="0" smtClean="0"/>
            </a:br>
            <a:r>
              <a:rPr lang="ru-RU" sz="1600" dirty="0" smtClean="0"/>
              <a:t>Здание (я) : </a:t>
            </a:r>
            <a:br>
              <a:rPr lang="ru-RU" sz="1600" dirty="0" smtClean="0"/>
            </a:br>
            <a:r>
              <a:rPr lang="ru-RU" sz="1600" dirty="0" smtClean="0"/>
              <a:t>Эрмитаж занимает 6 зданий: Зимний дворец, Малый Эрмитаж, Большой (Старый) Эрмитаж, Эрмитажный театр, Новый Эрмитаж, Главный штаб. Главный вход в музей - со стороны Дворцовой площади через Большой двор Зимнего дворца.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Вот история Эрмитажа на его официальном сайте, там же можно посмотреть картины, интересна будет для Вас галерея портретов героев Войны с Наполеоном </a:t>
            </a:r>
            <a:r>
              <a:rPr lang="ru-RU" sz="900" dirty="0" smtClean="0"/>
              <a:t>. </a:t>
            </a:r>
            <a:endParaRPr lang="ru-RU" sz="900" dirty="0"/>
          </a:p>
        </p:txBody>
      </p:sp>
      <p:pic>
        <p:nvPicPr>
          <p:cNvPr id="1027" name="Picture 3" descr="E:\фото\Илья\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642918"/>
            <a:ext cx="2181225" cy="16192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ото\Илья\s_p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071810"/>
            <a:ext cx="4662610" cy="3786190"/>
          </a:xfrm>
          <a:prstGeom prst="rect">
            <a:avLst/>
          </a:prstGeom>
          <a:noFill/>
        </p:spPr>
      </p:pic>
      <p:pic>
        <p:nvPicPr>
          <p:cNvPr id="2051" name="Picture 3" descr="E:\фото\Илья\utazas_park-inn-nevsky-3_13644137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0"/>
            <a:ext cx="6088131" cy="2934852"/>
          </a:xfrm>
          <a:prstGeom prst="rect">
            <a:avLst/>
          </a:prstGeom>
          <a:noFill/>
        </p:spPr>
      </p:pic>
      <p:pic>
        <p:nvPicPr>
          <p:cNvPr id="2052" name="Picture 4" descr="E:\фото\Илья\n_050514_Ermitaz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3106734"/>
            <a:ext cx="4908883" cy="3751266"/>
          </a:xfrm>
          <a:prstGeom prst="rect">
            <a:avLst/>
          </a:prstGeom>
          <a:noFill/>
        </p:spPr>
      </p:pic>
      <p:pic>
        <p:nvPicPr>
          <p:cNvPr id="2053" name="Picture 5" descr="E:\фото\Илья\3 (1)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1000108"/>
            <a:ext cx="12954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3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3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3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41248"/>
          </a:xfrm>
        </p:spPr>
        <p:txBody>
          <a:bodyPr/>
          <a:lstStyle/>
          <a:p>
            <a:pPr algn="ctr"/>
            <a:r>
              <a:rPr lang="ru-RU" i="1" dirty="0" smtClean="0"/>
              <a:t>Казанский собор</a:t>
            </a:r>
            <a:endParaRPr lang="ru-RU" i="1" dirty="0"/>
          </a:p>
        </p:txBody>
      </p:sp>
      <p:pic>
        <p:nvPicPr>
          <p:cNvPr id="3075" name="Picture 3" descr="E:\фото\Илья\0c236342aec499a6e9c2b602d76888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7643866" cy="568873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Фонтаны </a:t>
            </a:r>
            <a:r>
              <a:rPr lang="ru-RU" dirty="0" err="1" smtClean="0"/>
              <a:t>санкт-петербурга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петергоф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Ансамбль дворцов и парков Петергофа - памятник архитектуры и садово-паркового искусства первой четверти XVIII века, получивший всемирную известность как "столица фонтанов" (всего в парках Петергофа 4 каскада и 176 фонтанов), является своеобразным триумфальным памятником в честь побед России за выход к Балтийскому морю.</a:t>
            </a:r>
          </a:p>
          <a:p>
            <a:r>
              <a:rPr lang="ru-RU" dirty="0" smtClean="0"/>
              <a:t>В состав ансамбля входят Большой дворец, дворец Коттедж, дворцы Марли и </a:t>
            </a:r>
            <a:r>
              <a:rPr lang="ru-RU" dirty="0" err="1" smtClean="0"/>
              <a:t>Монплезир</a:t>
            </a:r>
            <a:r>
              <a:rPr lang="ru-RU" dirty="0" smtClean="0"/>
              <a:t>, Екатерининский корпус, павильон Эрмитаж. Не меньший интерес представляют и парки "Петергофа": Верхний сад, Нижний парк, включающий Оранжерейный и </a:t>
            </a:r>
            <a:r>
              <a:rPr lang="ru-RU" dirty="0" err="1" smtClean="0"/>
              <a:t>Менажерейный</a:t>
            </a:r>
            <a:r>
              <a:rPr lang="ru-RU" dirty="0" smtClean="0"/>
              <a:t> сады, сады Венеры и Бахуса. В комплекс </a:t>
            </a:r>
            <a:r>
              <a:rPr lang="ru-RU" dirty="0" err="1" smtClean="0"/>
              <a:t>петергофских</a:t>
            </a:r>
            <a:r>
              <a:rPr lang="ru-RU" dirty="0" smtClean="0"/>
              <a:t> ансамблей входят и пейзажные Английский, Колонистский и Луговой парки и парк Александрия.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итер тт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331954" cy="685800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фото\Илья\foto_2254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8572500" cy="568642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41248"/>
          </a:xfrm>
        </p:spPr>
        <p:txBody>
          <a:bodyPr/>
          <a:lstStyle/>
          <a:p>
            <a:pPr algn="ctr"/>
            <a:r>
              <a:rPr lang="ru-RU" dirty="0" smtClean="0"/>
              <a:t>МЕДНЫЙ ВСАДНИК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000108"/>
            <a:ext cx="6858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Модель конной статуи Петра выполнена скульптором </a:t>
            </a:r>
            <a:r>
              <a:rPr lang="ru-RU" dirty="0" err="1" smtClean="0">
                <a:hlinkClick r:id="rId2" tooltip="Фальконе, Этьен Морис"/>
              </a:rPr>
              <a:t>Этьеном</a:t>
            </a:r>
            <a:r>
              <a:rPr lang="ru-RU" dirty="0" smtClean="0">
                <a:hlinkClick r:id="rId2" tooltip="Фальконе, Этьен Морис"/>
              </a:rPr>
              <a:t> Фальконе</a:t>
            </a:r>
            <a:r>
              <a:rPr lang="ru-RU" dirty="0" smtClean="0"/>
              <a:t> в </a:t>
            </a:r>
            <a:r>
              <a:rPr lang="ru-RU" dirty="0" smtClean="0">
                <a:hlinkClick r:id="rId3" tooltip="1768"/>
              </a:rPr>
              <a:t>1768</a:t>
            </a:r>
            <a:r>
              <a:rPr lang="ru-RU" dirty="0" smtClean="0"/>
              <a:t>—</a:t>
            </a:r>
            <a:r>
              <a:rPr lang="ru-RU" dirty="0" smtClean="0">
                <a:hlinkClick r:id="rId4" tooltip="1770"/>
              </a:rPr>
              <a:t>1770</a:t>
            </a:r>
            <a:r>
              <a:rPr lang="ru-RU" dirty="0" smtClean="0"/>
              <a:t>. Голову статуи лепила ученица этого скульптора, </a:t>
            </a:r>
            <a:r>
              <a:rPr lang="ru-RU" dirty="0" smtClean="0">
                <a:hlinkClick r:id="rId5" tooltip="Мари Анн Колло"/>
              </a:rPr>
              <a:t>Мари Анн </a:t>
            </a:r>
            <a:r>
              <a:rPr lang="ru-RU" dirty="0" err="1" smtClean="0">
                <a:hlinkClick r:id="rId5" tooltip="Мари Анн Колло"/>
              </a:rPr>
              <a:t>Колло</a:t>
            </a:r>
            <a:r>
              <a:rPr lang="ru-RU" dirty="0" smtClean="0"/>
              <a:t>. Змею, по замыслу Фальконе, вылепил </a:t>
            </a:r>
            <a:r>
              <a:rPr lang="ru-RU" dirty="0" smtClean="0">
                <a:hlinkClick r:id="rId6" tooltip="Гордеев, Фёдор Гордеевич"/>
              </a:rPr>
              <a:t>Фёдор Гордеев</a:t>
            </a:r>
            <a:r>
              <a:rPr lang="ru-RU" dirty="0" smtClean="0"/>
              <a:t>. Отливка статуи осуществлялась под руководством литейных дел мастера Екимова Василия Петровича и была закончена в </a:t>
            </a:r>
            <a:r>
              <a:rPr lang="ru-RU" dirty="0" smtClean="0">
                <a:hlinkClick r:id="rId7" tooltip="1778 год"/>
              </a:rPr>
              <a:t>1778 году</a:t>
            </a:r>
            <a:r>
              <a:rPr lang="ru-RU" dirty="0" smtClean="0"/>
              <a:t>. Архитектурно-планировочные решения и общее руководство </a:t>
            </a:r>
            <a:r>
              <a:rPr lang="ru-RU" dirty="0" err="1" smtClean="0"/>
              <a:t>осуществлял</a:t>
            </a:r>
            <a:r>
              <a:rPr lang="ru-RU" dirty="0" err="1" smtClean="0">
                <a:hlinkClick r:id="rId8" tooltip="Фельтен, Юрий Матвеевич"/>
              </a:rPr>
              <a:t>Ю</a:t>
            </a:r>
            <a:r>
              <a:rPr lang="ru-RU" dirty="0" smtClean="0">
                <a:hlinkClick r:id="rId8" tooltip="Фельтен, Юрий Матвеевич"/>
              </a:rPr>
              <a:t>. М. </a:t>
            </a:r>
            <a:r>
              <a:rPr lang="ru-RU" dirty="0" err="1" smtClean="0">
                <a:hlinkClick r:id="rId8" tooltip="Фельтен, Юрий Матвеевич"/>
              </a:rPr>
              <a:t>Фельтен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В августе 1766 года русский посланник в Париже </a:t>
            </a:r>
            <a:r>
              <a:rPr lang="ru-RU" dirty="0" smtClean="0">
                <a:hlinkClick r:id="rId9" tooltip="Голицын, Дмитрий Алексеевич"/>
              </a:rPr>
              <a:t>Д. А. Голицын</a:t>
            </a:r>
            <a:r>
              <a:rPr lang="ru-RU" dirty="0" smtClean="0"/>
              <a:t> заключил контракт с французским скульптором </a:t>
            </a:r>
            <a:r>
              <a:rPr lang="ru-RU" dirty="0" smtClean="0">
                <a:hlinkClick r:id="rId10" tooltip="Фальконе, Этьен"/>
              </a:rPr>
              <a:t>Фальконе</a:t>
            </a:r>
            <a:r>
              <a:rPr lang="ru-RU" dirty="0" smtClean="0"/>
              <a:t>, рекомендованном </a:t>
            </a:r>
            <a:r>
              <a:rPr lang="ru-RU" dirty="0" smtClean="0">
                <a:hlinkClick r:id="rId11" tooltip="Екатерина II"/>
              </a:rPr>
              <a:t>Екатерине II</a:t>
            </a:r>
            <a:r>
              <a:rPr lang="ru-RU" dirty="0" smtClean="0"/>
              <a:t> её корреспондентом философом-просветителем </a:t>
            </a:r>
            <a:r>
              <a:rPr lang="ru-RU" dirty="0" smtClean="0">
                <a:hlinkClick r:id="rId12" tooltip="Дидро, Дени"/>
              </a:rPr>
              <a:t>Д. Дидро</a:t>
            </a:r>
            <a:r>
              <a:rPr lang="ru-RU" dirty="0" smtClean="0"/>
              <a:t>. Вскоре по прибытии Фальконе в Петербург, 15 октября 1766 года, работы по созданию монумента двинулись полным ходом. Мастерскую устроили в бывшем Тронном зале </a:t>
            </a:r>
            <a:r>
              <a:rPr lang="ru-RU" dirty="0" smtClean="0">
                <a:hlinkClick r:id="rId13" tooltip="История Зимних дворцов в Петербурге (страница отсутствует)"/>
              </a:rPr>
              <a:t>деревянного Зимнего дворца Елизаветы Петровны</a:t>
            </a:r>
            <a:r>
              <a:rPr lang="ru-RU" dirty="0" smtClean="0"/>
              <a:t>. Каменное здание бывшей конюшни при дворце приспособили для жилья Фальконе. В начале 1773 года в помощь к Фальконе был назначен </a:t>
            </a:r>
            <a:r>
              <a:rPr lang="ru-RU" dirty="0" err="1" smtClean="0">
                <a:hlinkClick r:id="rId8" tooltip="Фельтен, Юрий Матвеевич"/>
              </a:rPr>
              <a:t>Фельтен</a:t>
            </a:r>
            <a:r>
              <a:rPr lang="ru-RU" dirty="0" smtClean="0"/>
              <a:t>: он должен был заменить уволенного от работ </a:t>
            </a:r>
            <a:r>
              <a:rPr lang="ru-RU" dirty="0" smtClean="0">
                <a:hlinkClick r:id="rId14" tooltip="Карбури, Мартьен (Ласкари) (страница отсутствует)"/>
              </a:rPr>
              <a:t>капитана де Ласкари</a:t>
            </a:r>
            <a:r>
              <a:rPr lang="ru-RU" dirty="0" smtClean="0"/>
              <a:t>, и, кроме того, к этому времени понадобился надзор профессионала-архитектора за установкой памятника.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E:\фото\Илья\Chugunium_horsem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21843"/>
            <a:ext cx="4714876" cy="3536157"/>
          </a:xfrm>
          <a:prstGeom prst="rect">
            <a:avLst/>
          </a:prstGeom>
          <a:noFill/>
        </p:spPr>
      </p:pic>
      <p:pic>
        <p:nvPicPr>
          <p:cNvPr id="6148" name="Picture 4" descr="E:\фото\Илья\49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368107"/>
          </a:xfrm>
          <a:prstGeom prst="rect">
            <a:avLst/>
          </a:prstGeom>
          <a:noFill/>
        </p:spPr>
      </p:pic>
      <p:pic>
        <p:nvPicPr>
          <p:cNvPr id="6149" name="Picture 5" descr="E:\фото\Илья\towns_259-cro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377138"/>
            <a:ext cx="4857752" cy="348086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175</TotalTime>
  <Words>259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Прекрасный санкт-петербург</vt:lpstr>
      <vt:lpstr>Достопримечательности Санкт- Петербурга</vt:lpstr>
      <vt:lpstr>Слайд 3</vt:lpstr>
      <vt:lpstr>Казанский собор</vt:lpstr>
      <vt:lpstr>Фонтаны санкт-петербурга петергоф</vt:lpstr>
      <vt:lpstr>Слайд 6</vt:lpstr>
      <vt:lpstr>Слайд 7</vt:lpstr>
      <vt:lpstr>МЕДНЫЙ ВСАДНИК</vt:lpstr>
      <vt:lpstr>Слайд 9</vt:lpstr>
      <vt:lpstr>Мосты Санкт- Петербурга</vt:lpstr>
      <vt:lpstr>Слайд 11</vt:lpstr>
      <vt:lpstr>Исаакиевский собор </vt:lpstr>
      <vt:lpstr>Слайд 13</vt:lpstr>
      <vt:lpstr>Петропавловская крепость</vt:lpstr>
      <vt:lpstr>Белые ночи в санкт-петербурге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Прекрасный санкт-петербург</dc:title>
  <dc:creator>Андрей</dc:creator>
  <cp:lastModifiedBy>Андрей</cp:lastModifiedBy>
  <cp:revision>21</cp:revision>
  <dcterms:created xsi:type="dcterms:W3CDTF">2014-10-19T07:22:57Z</dcterms:created>
  <dcterms:modified xsi:type="dcterms:W3CDTF">2020-11-10T18:05:39Z</dcterms:modified>
</cp:coreProperties>
</file>