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5" r:id="rId2"/>
    <p:sldId id="272" r:id="rId3"/>
    <p:sldId id="257" r:id="rId4"/>
    <p:sldId id="258" r:id="rId5"/>
    <p:sldId id="259" r:id="rId6"/>
    <p:sldId id="273" r:id="rId7"/>
    <p:sldId id="263" r:id="rId8"/>
    <p:sldId id="260" r:id="rId9"/>
    <p:sldId id="262" r:id="rId10"/>
    <p:sldId id="261" r:id="rId11"/>
    <p:sldId id="264" r:id="rId12"/>
    <p:sldId id="265" r:id="rId13"/>
    <p:sldId id="267" r:id="rId14"/>
    <p:sldId id="271" r:id="rId15"/>
    <p:sldId id="268" r:id="rId16"/>
    <p:sldId id="269"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96"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372292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3813808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01840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38034832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64441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3650384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3089267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1173239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2774108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56AB59-06A7-4165-8E3E-DEE20013BB70}" type="datetimeFigureOut">
              <a:rPr lang="ru-RU" smtClean="0"/>
              <a:t>09.11.2020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1075585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556AB59-06A7-4165-8E3E-DEE20013BB70}" type="datetimeFigureOut">
              <a:rPr lang="ru-RU" smtClean="0"/>
              <a:t>09.11.2020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3813719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556AB59-06A7-4165-8E3E-DEE20013BB70}" type="datetimeFigureOut">
              <a:rPr lang="ru-RU" smtClean="0"/>
              <a:t>09.11.2020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780618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556AB59-06A7-4165-8E3E-DEE20013BB70}" type="datetimeFigureOut">
              <a:rPr lang="ru-RU" smtClean="0"/>
              <a:t>09.11.2020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1075950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56AB59-06A7-4165-8E3E-DEE20013BB70}" type="datetimeFigureOut">
              <a:rPr lang="ru-RU" smtClean="0"/>
              <a:t>09.11.2020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1217854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556AB59-06A7-4165-8E3E-DEE20013BB70}" type="datetimeFigureOut">
              <a:rPr lang="ru-RU" smtClean="0"/>
              <a:t>09.11.2020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873699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556AB59-06A7-4165-8E3E-DEE20013BB70}" type="datetimeFigureOut">
              <a:rPr lang="ru-RU" smtClean="0"/>
              <a:t>09.11.2020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D699CB7-727F-4014-B229-C3F86FE6AE43}" type="slidenum">
              <a:rPr lang="ru-RU" smtClean="0"/>
              <a:t>‹#›</a:t>
            </a:fld>
            <a:endParaRPr lang="ru-RU"/>
          </a:p>
        </p:txBody>
      </p:sp>
    </p:spTree>
    <p:extLst>
      <p:ext uri="{BB962C8B-B14F-4D97-AF65-F5344CB8AC3E}">
        <p14:creationId xmlns:p14="http://schemas.microsoft.com/office/powerpoint/2010/main" val="2994124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556AB59-06A7-4165-8E3E-DEE20013BB70}" type="datetimeFigureOut">
              <a:rPr lang="ru-RU" smtClean="0"/>
              <a:t>09.11.2020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D699CB7-727F-4014-B229-C3F86FE6AE43}" type="slidenum">
              <a:rPr lang="ru-RU" smtClean="0"/>
              <a:t>‹#›</a:t>
            </a:fld>
            <a:endParaRPr lang="ru-RU"/>
          </a:p>
        </p:txBody>
      </p:sp>
    </p:spTree>
    <p:extLst>
      <p:ext uri="{BB962C8B-B14F-4D97-AF65-F5344CB8AC3E}">
        <p14:creationId xmlns:p14="http://schemas.microsoft.com/office/powerpoint/2010/main" val="34688283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1324708" y="1994755"/>
            <a:ext cx="7767638" cy="1646237"/>
          </a:xfrm>
        </p:spPr>
        <p:txBody>
          <a:bodyPr>
            <a:noAutofit/>
          </a:bodyPr>
          <a:lstStyle/>
          <a:p>
            <a:pPr algn="ctr"/>
            <a:r>
              <a:rPr lang="ru-RU" dirty="0" smtClean="0"/>
              <a:t> </a:t>
            </a:r>
            <a:r>
              <a:rPr lang="ru-RU" b="1" dirty="0" smtClean="0"/>
              <a:t>Индивидуальный </a:t>
            </a:r>
            <a:r>
              <a:rPr lang="ru-RU" b="1" dirty="0"/>
              <a:t>образовательный </a:t>
            </a:r>
            <a:r>
              <a:rPr lang="ru-RU" b="1" dirty="0" smtClean="0"/>
              <a:t>маршрут </a:t>
            </a:r>
            <a:r>
              <a:rPr lang="ru-RU" b="1" dirty="0"/>
              <a:t>учащегося на уроке </a:t>
            </a:r>
            <a:r>
              <a:rPr lang="ru-RU" b="1" dirty="0" smtClean="0"/>
              <a:t>математики</a:t>
            </a:r>
            <a:br>
              <a:rPr lang="ru-RU" b="1" dirty="0" smtClean="0"/>
            </a:br>
            <a:r>
              <a:rPr lang="ru-RU" b="1" dirty="0"/>
              <a:t/>
            </a:r>
            <a:br>
              <a:rPr lang="ru-RU" b="1" dirty="0"/>
            </a:br>
            <a:r>
              <a:rPr lang="ru-RU" b="1" dirty="0" smtClean="0"/>
              <a:t>МБОУ « СОШ №23»</a:t>
            </a:r>
            <a:br>
              <a:rPr lang="ru-RU" b="1" dirty="0" smtClean="0"/>
            </a:br>
            <a:endParaRPr lang="ru-RU" dirty="0"/>
          </a:p>
        </p:txBody>
      </p:sp>
    </p:spTree>
    <p:extLst>
      <p:ext uri="{BB962C8B-B14F-4D97-AF65-F5344CB8AC3E}">
        <p14:creationId xmlns:p14="http://schemas.microsoft.com/office/powerpoint/2010/main" val="26834367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1014" y="1147246"/>
            <a:ext cx="11711355" cy="3970318"/>
          </a:xfrm>
          <a:prstGeom prst="rect">
            <a:avLst/>
          </a:prstGeom>
        </p:spPr>
        <p:txBody>
          <a:bodyPr wrap="square">
            <a:spAutoFit/>
          </a:bodyPr>
          <a:lstStyle/>
          <a:p>
            <a:pPr algn="just">
              <a:spcAft>
                <a:spcPts val="0"/>
              </a:spcAft>
            </a:pPr>
            <a:r>
              <a:rPr lang="ru-RU" sz="3600" u="sng" dirty="0" smtClean="0">
                <a:effectLst/>
                <a:latin typeface="Times New Roman" panose="02020603050405020304" pitchFamily="18" charset="0"/>
                <a:ea typeface="Times New Roman" panose="02020603050405020304" pitchFamily="18" charset="0"/>
              </a:rPr>
              <a:t>Третий этап</a:t>
            </a:r>
            <a:r>
              <a:rPr lang="ru-RU" sz="3600" dirty="0" smtClean="0">
                <a:effectLst/>
                <a:latin typeface="Times New Roman" panose="02020603050405020304" pitchFamily="18" charset="0"/>
                <a:ea typeface="Times New Roman" panose="02020603050405020304" pitchFamily="18" charset="0"/>
              </a:rPr>
              <a:t> характеризуется преобладанием самостоятельной деятельности учеников по выполнению выбранных заданий. Основной задачей учителя на данном этапе урока является консультирование и поддержка учащихся в процессе учебной деятельности. Учитель реализует такие роли, как: консультант, помощник, наставник, партнер. </a:t>
            </a:r>
            <a:endParaRPr lang="ru-RU"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21703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0648" y="1148861"/>
            <a:ext cx="10117014" cy="3970318"/>
          </a:xfrm>
          <a:prstGeom prst="rect">
            <a:avLst/>
          </a:prstGeom>
        </p:spPr>
        <p:txBody>
          <a:bodyPr wrap="square">
            <a:spAutoFit/>
          </a:bodyPr>
          <a:lstStyle/>
          <a:p>
            <a:pPr algn="just">
              <a:spcAft>
                <a:spcPts val="0"/>
              </a:spcAft>
            </a:pPr>
            <a:r>
              <a:rPr lang="ru-RU" sz="3600" dirty="0" smtClean="0">
                <a:effectLst/>
                <a:latin typeface="Times New Roman" panose="02020603050405020304" pitchFamily="18" charset="0"/>
                <a:ea typeface="Times New Roman" panose="02020603050405020304" pitchFamily="18" charset="0"/>
              </a:rPr>
              <a:t> </a:t>
            </a:r>
            <a:r>
              <a:rPr lang="ru-RU" sz="3600" u="sng" dirty="0" smtClean="0">
                <a:effectLst/>
                <a:latin typeface="Times New Roman" panose="02020603050405020304" pitchFamily="18" charset="0"/>
                <a:ea typeface="Times New Roman" panose="02020603050405020304" pitchFamily="18" charset="0"/>
              </a:rPr>
              <a:t>Четвёртый</a:t>
            </a:r>
            <a:r>
              <a:rPr lang="ru-RU" sz="3600" u="sng" dirty="0" smtClean="0">
                <a:latin typeface="Times New Roman" panose="02020603050405020304" pitchFamily="18" charset="0"/>
                <a:ea typeface="Times New Roman" panose="02020603050405020304" pitchFamily="18" charset="0"/>
              </a:rPr>
              <a:t> </a:t>
            </a:r>
            <a:r>
              <a:rPr lang="ru-RU" sz="3600" u="sng" dirty="0" smtClean="0">
                <a:effectLst/>
                <a:latin typeface="Times New Roman" panose="02020603050405020304" pitchFamily="18" charset="0"/>
                <a:ea typeface="Times New Roman" panose="02020603050405020304" pitchFamily="18" charset="0"/>
              </a:rPr>
              <a:t>этап</a:t>
            </a:r>
            <a:r>
              <a:rPr lang="ru-RU" sz="3600" dirty="0" smtClean="0">
                <a:effectLst/>
                <a:latin typeface="Times New Roman" panose="02020603050405020304" pitchFamily="18" charset="0"/>
                <a:ea typeface="Times New Roman" panose="02020603050405020304" pitchFamily="18" charset="0"/>
              </a:rPr>
              <a:t>. Презентации продуктов деятельности учащихся, где главная функция учителя состоит в стимулировании  учеников по обобщению результатов работы. Это может осуществляться в форме проблемных вопросов, выявления противоречий, приведения спорных фактов и т. п. </a:t>
            </a:r>
            <a:endParaRPr lang="ru-RU"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420341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3415" y="1477109"/>
            <a:ext cx="11031415" cy="3970318"/>
          </a:xfrm>
          <a:prstGeom prst="rect">
            <a:avLst/>
          </a:prstGeom>
        </p:spPr>
        <p:txBody>
          <a:bodyPr wrap="square">
            <a:spAutoFit/>
          </a:bodyPr>
          <a:lstStyle/>
          <a:p>
            <a:r>
              <a:rPr lang="ru-RU" sz="3600" dirty="0" smtClean="0">
                <a:effectLst/>
                <a:latin typeface="Times New Roman" panose="02020603050405020304" pitchFamily="18" charset="0"/>
                <a:ea typeface="Times New Roman" panose="02020603050405020304" pitchFamily="18" charset="0"/>
              </a:rPr>
              <a:t>На завершающем </a:t>
            </a:r>
            <a:r>
              <a:rPr lang="ru-RU" sz="3600" dirty="0" smtClean="0">
                <a:latin typeface="Times New Roman" panose="02020603050405020304" pitchFamily="18" charset="0"/>
                <a:ea typeface="Times New Roman" panose="02020603050405020304" pitchFamily="18" charset="0"/>
              </a:rPr>
              <a:t>пятом </a:t>
            </a:r>
            <a:r>
              <a:rPr lang="ru-RU" sz="3600" dirty="0" smtClean="0">
                <a:effectLst/>
                <a:latin typeface="Times New Roman" panose="02020603050405020304" pitchFamily="18" charset="0"/>
                <a:ea typeface="Times New Roman" panose="02020603050405020304" pitchFamily="18" charset="0"/>
              </a:rPr>
              <a:t>этапе важной задачей для учителя будет организация рефлексии. Выбор приемов организации рефлексивной деятельности учащихся будет зависеть от форм организации образовательного процесса на уроке, особенностей учащихся. Рефлексия должна осуществляться на групповом уровне (класс и рабочая группа) и на индивидуальном</a:t>
            </a:r>
            <a:endParaRPr lang="ru-RU" sz="3600" dirty="0"/>
          </a:p>
        </p:txBody>
      </p:sp>
    </p:spTree>
    <p:extLst>
      <p:ext uri="{BB962C8B-B14F-4D97-AF65-F5344CB8AC3E}">
        <p14:creationId xmlns:p14="http://schemas.microsoft.com/office/powerpoint/2010/main" val="4948080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031631"/>
            <a:ext cx="12403015" cy="4524315"/>
          </a:xfrm>
          <a:prstGeom prst="rect">
            <a:avLst/>
          </a:prstGeom>
        </p:spPr>
        <p:txBody>
          <a:bodyPr wrap="square">
            <a:spAutoFit/>
          </a:bodyPr>
          <a:lstStyle/>
          <a:p>
            <a:pPr indent="450215" algn="ctr">
              <a:spcAft>
                <a:spcPts val="0"/>
              </a:spcAft>
            </a:pPr>
            <a:r>
              <a:rPr lang="ru-RU" sz="3600" b="1" dirty="0" smtClean="0">
                <a:solidFill>
                  <a:srgbClr val="0000FF"/>
                </a:solidFill>
                <a:effectLst/>
                <a:latin typeface="Times New Roman" panose="02020603050405020304" pitchFamily="18" charset="0"/>
                <a:ea typeface="Times New Roman" panose="02020603050405020304" pitchFamily="18" charset="0"/>
              </a:rPr>
              <a:t>Индивидуальный образовательный проект на уроке математики</a:t>
            </a:r>
            <a:r>
              <a:rPr lang="ru-RU" sz="3600" dirty="0" smtClean="0">
                <a:solidFill>
                  <a:srgbClr val="0000FF"/>
                </a:solidFill>
                <a:effectLst/>
                <a:latin typeface="Times New Roman" panose="02020603050405020304" pitchFamily="18" charset="0"/>
                <a:ea typeface="Times New Roman" panose="02020603050405020304" pitchFamily="18" charset="0"/>
              </a:rPr>
              <a:t>.</a:t>
            </a:r>
            <a:endParaRPr lang="ru-RU" sz="3600" dirty="0" smtClean="0">
              <a:effectLst/>
              <a:latin typeface="Times New Roman" panose="02020603050405020304" pitchFamily="18" charset="0"/>
              <a:ea typeface="Times New Roman" panose="02020603050405020304" pitchFamily="18" charset="0"/>
            </a:endParaRPr>
          </a:p>
          <a:p>
            <a:pPr indent="457200">
              <a:spcAft>
                <a:spcPts val="0"/>
              </a:spcAft>
            </a:pPr>
            <a:r>
              <a:rPr lang="ru-RU" sz="3600" b="1" dirty="0" smtClean="0">
                <a:effectLst/>
                <a:latin typeface="Times New Roman" panose="02020603050405020304" pitchFamily="18" charset="0"/>
                <a:ea typeface="Times New Roman" panose="02020603050405020304" pitchFamily="18" charset="0"/>
              </a:rPr>
              <a:t>Тема урока:</a:t>
            </a:r>
            <a:r>
              <a:rPr lang="ru-RU" sz="3600" dirty="0" smtClean="0">
                <a:effectLst/>
                <a:latin typeface="Times New Roman" panose="02020603050405020304" pitchFamily="18" charset="0"/>
                <a:ea typeface="Times New Roman" panose="02020603050405020304" pitchFamily="18" charset="0"/>
              </a:rPr>
              <a:t>  «Теорема Пифагора» (2 часа)                             </a:t>
            </a:r>
            <a:r>
              <a:rPr lang="ru-RU" sz="3600" b="1" dirty="0" smtClean="0">
                <a:effectLst/>
                <a:latin typeface="Times New Roman" panose="02020603050405020304" pitchFamily="18" charset="0"/>
                <a:ea typeface="Times New Roman" panose="02020603050405020304" pitchFamily="18" charset="0"/>
              </a:rPr>
              <a:t>Тип урока :</a:t>
            </a:r>
            <a:r>
              <a:rPr lang="ru-RU" sz="3600" dirty="0" smtClean="0">
                <a:effectLst/>
                <a:latin typeface="Times New Roman" panose="02020603050405020304" pitchFamily="18" charset="0"/>
                <a:ea typeface="Times New Roman" panose="02020603050405020304" pitchFamily="18" charset="0"/>
              </a:rPr>
              <a:t>  изучение нового материала</a:t>
            </a:r>
          </a:p>
          <a:p>
            <a:pPr indent="457200">
              <a:spcAft>
                <a:spcPts val="0"/>
              </a:spcAft>
            </a:pPr>
            <a:r>
              <a:rPr lang="ru-RU" sz="3600" b="1" dirty="0" smtClean="0">
                <a:effectLst/>
                <a:latin typeface="Times New Roman" panose="02020603050405020304" pitchFamily="18" charset="0"/>
                <a:ea typeface="Times New Roman" panose="02020603050405020304" pitchFamily="18" charset="0"/>
              </a:rPr>
              <a:t>Цель урока:</a:t>
            </a:r>
            <a:r>
              <a:rPr lang="ru-RU" sz="3600" dirty="0" smtClean="0">
                <a:effectLst/>
                <a:latin typeface="Times New Roman" panose="02020603050405020304" pitchFamily="18" charset="0"/>
                <a:ea typeface="Times New Roman" panose="02020603050405020304" pitchFamily="18" charset="0"/>
              </a:rPr>
              <a:t>    создание условий для формирования у учащихся понимания формулировки теоремы Пифагора, осознания ее практической значимости.</a:t>
            </a:r>
          </a:p>
          <a:p>
            <a:pPr indent="457200">
              <a:spcAft>
                <a:spcPts val="0"/>
              </a:spcAft>
            </a:pPr>
            <a:endParaRPr lang="ru-RU"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608615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69631" y="550986"/>
            <a:ext cx="11828584" cy="6740307"/>
          </a:xfrm>
          <a:prstGeom prst="rect">
            <a:avLst/>
          </a:prstGeom>
        </p:spPr>
        <p:txBody>
          <a:bodyPr wrap="square">
            <a:spAutoFit/>
          </a:bodyPr>
          <a:lstStyle/>
          <a:p>
            <a:pPr indent="457200">
              <a:spcAft>
                <a:spcPts val="0"/>
              </a:spcAft>
            </a:pPr>
            <a:r>
              <a:rPr lang="ru-RU" sz="3600" b="1" dirty="0" smtClean="0">
                <a:effectLst/>
                <a:latin typeface="Times New Roman" panose="02020603050405020304" pitchFamily="18" charset="0"/>
                <a:ea typeface="Times New Roman" panose="02020603050405020304" pitchFamily="18" charset="0"/>
                <a:cs typeface="Times New Roman" panose="02020603050405020304" pitchFamily="18" charset="0"/>
              </a:rPr>
              <a:t>Задачи  урока:</a:t>
            </a:r>
            <a:r>
              <a:rPr lang="ru-RU" sz="36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p>
          <a:p>
            <a:pPr indent="457200">
              <a:spcAft>
                <a:spcPts val="0"/>
              </a:spcAft>
            </a:pPr>
            <a:r>
              <a:rPr lang="ru-RU" sz="3600" dirty="0" smtClean="0">
                <a:effectLst/>
                <a:latin typeface="Times New Roman" panose="02020603050405020304" pitchFamily="18" charset="0"/>
                <a:ea typeface="Times New Roman" panose="02020603050405020304" pitchFamily="18" charset="0"/>
                <a:cs typeface="Times New Roman" panose="02020603050405020304" pitchFamily="18" charset="0"/>
              </a:rPr>
              <a:t>1. Изучить историю появления теоремы. </a:t>
            </a:r>
          </a:p>
          <a:p>
            <a:pPr indent="457200">
              <a:spcAft>
                <a:spcPts val="0"/>
              </a:spcAft>
            </a:pPr>
            <a:r>
              <a:rPr lang="ru-RU" sz="3600" dirty="0" smtClean="0">
                <a:effectLst/>
                <a:latin typeface="Times New Roman" panose="02020603050405020304" pitchFamily="18" charset="0"/>
                <a:ea typeface="Times New Roman" panose="02020603050405020304" pitchFamily="18" charset="0"/>
                <a:cs typeface="Times New Roman" panose="02020603050405020304" pitchFamily="18" charset="0"/>
              </a:rPr>
              <a:t>2. Сформулировать теорему Пифагора.</a:t>
            </a:r>
          </a:p>
          <a:p>
            <a:pPr indent="457200">
              <a:spcAft>
                <a:spcPts val="0"/>
              </a:spcAft>
            </a:pPr>
            <a:r>
              <a:rPr lang="ru-RU" sz="3600" dirty="0" smtClean="0">
                <a:effectLst/>
                <a:latin typeface="Times New Roman" panose="02020603050405020304" pitchFamily="18" charset="0"/>
                <a:ea typeface="Times New Roman" panose="02020603050405020304" pitchFamily="18" charset="0"/>
                <a:cs typeface="Times New Roman" panose="02020603050405020304" pitchFamily="18" charset="0"/>
              </a:rPr>
              <a:t>3. Доказать теорему Пифагора.</a:t>
            </a:r>
          </a:p>
          <a:p>
            <a:pPr indent="457200">
              <a:spcAft>
                <a:spcPts val="0"/>
              </a:spcAft>
            </a:pPr>
            <a:r>
              <a:rPr lang="ru-RU" sz="3600" dirty="0" smtClean="0">
                <a:effectLst/>
                <a:latin typeface="Times New Roman" panose="02020603050405020304" pitchFamily="18" charset="0"/>
                <a:ea typeface="Times New Roman" panose="02020603050405020304" pitchFamily="18" charset="0"/>
                <a:cs typeface="Times New Roman" panose="02020603050405020304" pitchFamily="18" charset="0"/>
              </a:rPr>
              <a:t>4. Рассмотреть  ее применение при решении прикладных задач.</a:t>
            </a:r>
          </a:p>
          <a:p>
            <a:pPr indent="457200"/>
            <a:r>
              <a:rPr lang="ru-RU" sz="3600" b="1" dirty="0" smtClean="0">
                <a:latin typeface="Times New Roman" panose="02020603050405020304" pitchFamily="18" charset="0"/>
                <a:cs typeface="Times New Roman" panose="02020603050405020304" pitchFamily="18" charset="0"/>
              </a:rPr>
              <a:t>Форма урока:</a:t>
            </a:r>
            <a:r>
              <a:rPr lang="ru-RU" sz="3600" dirty="0" smtClean="0">
                <a:latin typeface="Times New Roman" panose="02020603050405020304" pitchFamily="18" charset="0"/>
                <a:cs typeface="Times New Roman" panose="02020603050405020304" pitchFamily="18" charset="0"/>
              </a:rPr>
              <a:t> организация работы по индивидуально образовательным проектам (маршрутам)</a:t>
            </a:r>
            <a:endParaRPr lang="ru-RU" sz="3600" dirty="0">
              <a:latin typeface="Times New Roman" panose="02020603050405020304" pitchFamily="18" charset="0"/>
              <a:cs typeface="Times New Roman" panose="02020603050405020304" pitchFamily="18" charset="0"/>
            </a:endParaRPr>
          </a:p>
          <a:p>
            <a:pPr indent="457200"/>
            <a:r>
              <a:rPr lang="ru-RU" sz="3600" b="1" dirty="0">
                <a:latin typeface="Times New Roman" panose="02020603050405020304" pitchFamily="18" charset="0"/>
                <a:cs typeface="Times New Roman" panose="02020603050405020304" pitchFamily="18" charset="0"/>
              </a:rPr>
              <a:t>Главным методом</a:t>
            </a:r>
            <a:r>
              <a:rPr lang="ru-RU" sz="3600" dirty="0">
                <a:latin typeface="Times New Roman" panose="02020603050405020304" pitchFamily="18" charset="0"/>
                <a:cs typeface="Times New Roman" panose="02020603050405020304" pitchFamily="18" charset="0"/>
              </a:rPr>
              <a:t> обучения выступает организация исследовательской и познавательной деятельности учащихся. </a:t>
            </a:r>
          </a:p>
          <a:p>
            <a:pPr indent="457200"/>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98004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4123" y="82062"/>
            <a:ext cx="11816862" cy="6986528"/>
          </a:xfrm>
          <a:prstGeom prst="rect">
            <a:avLst/>
          </a:prstGeom>
        </p:spPr>
        <p:txBody>
          <a:bodyPr wrap="square">
            <a:spAutoFit/>
          </a:bodyPr>
          <a:lstStyle/>
          <a:p>
            <a:pPr algn="just">
              <a:spcAft>
                <a:spcPts val="0"/>
              </a:spcAft>
            </a:pPr>
            <a:r>
              <a:rPr lang="ru-RU" sz="3200" b="1" dirty="0" smtClean="0">
                <a:effectLst/>
                <a:latin typeface="Times New Roman" panose="02020603050405020304" pitchFamily="18" charset="0"/>
                <a:ea typeface="Times New Roman" panose="02020603050405020304" pitchFamily="18" charset="0"/>
                <a:cs typeface="Times New Roman" panose="02020603050405020304" pitchFamily="18" charset="0"/>
              </a:rPr>
              <a:t>1 маршрут.</a:t>
            </a:r>
            <a:r>
              <a:rPr lang="ru-RU" sz="3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3200" u="sng" dirty="0" smtClean="0">
                <a:effectLst/>
                <a:latin typeface="Times New Roman" panose="02020603050405020304" pitchFamily="18" charset="0"/>
                <a:ea typeface="Times New Roman" panose="02020603050405020304" pitchFamily="18" charset="0"/>
                <a:cs typeface="Times New Roman" panose="02020603050405020304" pitchFamily="18" charset="0"/>
              </a:rPr>
              <a:t>«Работа с исторической справкой»</a:t>
            </a:r>
            <a:r>
              <a:rPr lang="ru-RU" sz="3200" dirty="0" smtClean="0">
                <a:effectLst/>
                <a:latin typeface="Times New Roman" panose="02020603050405020304" pitchFamily="18" charset="0"/>
                <a:ea typeface="Times New Roman" panose="02020603050405020304" pitchFamily="18" charset="0"/>
                <a:cs typeface="Times New Roman" panose="02020603050405020304" pitchFamily="18" charset="0"/>
              </a:rPr>
              <a:t> – выбирают те дети, которые проявляют интерес к истории математики.</a:t>
            </a:r>
          </a:p>
          <a:p>
            <a:r>
              <a:rPr lang="ru-RU" sz="3200" b="1" dirty="0">
                <a:latin typeface="Times New Roman" panose="02020603050405020304" pitchFamily="18" charset="0"/>
                <a:cs typeface="Times New Roman" panose="02020603050405020304" pitchFamily="18" charset="0"/>
              </a:rPr>
              <a:t>2 маршрут.</a:t>
            </a:r>
            <a:r>
              <a:rPr lang="ru-RU" sz="3200" dirty="0">
                <a:latin typeface="Times New Roman" panose="02020603050405020304" pitchFamily="18" charset="0"/>
                <a:cs typeface="Times New Roman" panose="02020603050405020304" pitchFamily="18" charset="0"/>
              </a:rPr>
              <a:t>  «</a:t>
            </a:r>
            <a:r>
              <a:rPr lang="ru-RU" sz="3200" u="sng" dirty="0">
                <a:latin typeface="Times New Roman" panose="02020603050405020304" pitchFamily="18" charset="0"/>
                <a:cs typeface="Times New Roman" panose="02020603050405020304" pitchFamily="18" charset="0"/>
              </a:rPr>
              <a:t>Практическая работа с элементами исследования»</a:t>
            </a:r>
            <a:r>
              <a:rPr lang="ru-RU" sz="3200" dirty="0">
                <a:latin typeface="Times New Roman" panose="02020603050405020304" pitchFamily="18" charset="0"/>
                <a:cs typeface="Times New Roman" panose="02020603050405020304" pitchFamily="18" charset="0"/>
              </a:rPr>
              <a:t> - выбирают те учащиеся, которые любят выполнять практическую работу с чертёжным </a:t>
            </a:r>
            <a:r>
              <a:rPr lang="ru-RU" sz="3200" dirty="0" smtClean="0">
                <a:latin typeface="Times New Roman" panose="02020603050405020304" pitchFamily="18" charset="0"/>
                <a:cs typeface="Times New Roman" panose="02020603050405020304" pitchFamily="18" charset="0"/>
              </a:rPr>
              <a:t>инструментом.</a:t>
            </a:r>
          </a:p>
          <a:p>
            <a:r>
              <a:rPr lang="ru-RU" sz="3200" b="1" dirty="0">
                <a:latin typeface="Times New Roman" panose="02020603050405020304" pitchFamily="18" charset="0"/>
                <a:cs typeface="Times New Roman" panose="02020603050405020304" pitchFamily="18" charset="0"/>
              </a:rPr>
              <a:t>3 маршрут.</a:t>
            </a:r>
            <a:r>
              <a:rPr lang="ru-RU" sz="3200" dirty="0">
                <a:latin typeface="Times New Roman" panose="02020603050405020304" pitchFamily="18" charset="0"/>
                <a:cs typeface="Times New Roman" panose="02020603050405020304" pitchFamily="18" charset="0"/>
              </a:rPr>
              <a:t>  «</a:t>
            </a:r>
            <a:r>
              <a:rPr lang="ru-RU" sz="3200" u="sng" dirty="0">
                <a:latin typeface="Times New Roman" panose="02020603050405020304" pitchFamily="18" charset="0"/>
                <a:cs typeface="Times New Roman" panose="02020603050405020304" pitchFamily="18" charset="0"/>
              </a:rPr>
              <a:t>Работа с текстом учебника»</a:t>
            </a:r>
            <a:r>
              <a:rPr lang="ru-RU" sz="3200" dirty="0">
                <a:latin typeface="Times New Roman" panose="02020603050405020304" pitchFamily="18" charset="0"/>
                <a:cs typeface="Times New Roman" panose="02020603050405020304" pitchFamily="18" charset="0"/>
              </a:rPr>
              <a:t> - выбирают те учащиеся, которые не уверены в своих силах, которым проще применять готовые знания, чем </a:t>
            </a:r>
            <a:r>
              <a:rPr lang="ru-RU" sz="3200" dirty="0" smtClean="0">
                <a:latin typeface="Times New Roman" panose="02020603050405020304" pitchFamily="18" charset="0"/>
                <a:cs typeface="Times New Roman" panose="02020603050405020304" pitchFamily="18" charset="0"/>
              </a:rPr>
              <a:t>придумывать.</a:t>
            </a:r>
          </a:p>
          <a:p>
            <a:r>
              <a:rPr lang="ru-RU" sz="3200" b="1" dirty="0">
                <a:latin typeface="Times New Roman" panose="02020603050405020304" pitchFamily="18" charset="0"/>
                <a:cs typeface="Times New Roman" panose="02020603050405020304" pitchFamily="18" charset="0"/>
              </a:rPr>
              <a:t>4 маршрут.</a:t>
            </a:r>
            <a:r>
              <a:rPr lang="ru-RU" sz="3200" dirty="0">
                <a:latin typeface="Times New Roman" panose="02020603050405020304" pitchFamily="18" charset="0"/>
                <a:cs typeface="Times New Roman" panose="02020603050405020304" pitchFamily="18" charset="0"/>
              </a:rPr>
              <a:t>  </a:t>
            </a:r>
            <a:r>
              <a:rPr lang="ru-RU" sz="3200" u="sng" dirty="0">
                <a:latin typeface="Times New Roman" panose="02020603050405020304" pitchFamily="18" charset="0"/>
                <a:cs typeface="Times New Roman" panose="02020603050405020304" pitchFamily="18" charset="0"/>
              </a:rPr>
              <a:t>«Исследовательская работа»</a:t>
            </a:r>
            <a:r>
              <a:rPr lang="ru-RU" sz="3200" dirty="0">
                <a:latin typeface="Times New Roman" panose="02020603050405020304" pitchFamily="18" charset="0"/>
                <a:cs typeface="Times New Roman" panose="02020603050405020304" pitchFamily="18" charset="0"/>
              </a:rPr>
              <a:t> -  выбирают те учащиеся, которые любят выдвигать гипотезы, рассуждать, доказывать, это – дети с математическими </a:t>
            </a:r>
            <a:r>
              <a:rPr lang="ru-RU" sz="3200" dirty="0" smtClean="0">
                <a:latin typeface="Times New Roman" panose="02020603050405020304" pitchFamily="18" charset="0"/>
                <a:cs typeface="Times New Roman" panose="02020603050405020304" pitchFamily="18" charset="0"/>
              </a:rPr>
              <a:t>способностями. </a:t>
            </a:r>
            <a:endParaRPr lang="ru-RU" sz="3200" dirty="0">
              <a:latin typeface="Times New Roman" panose="02020603050405020304" pitchFamily="18" charset="0"/>
              <a:cs typeface="Times New Roman" panose="02020603050405020304" pitchFamily="18" charset="0"/>
            </a:endParaRPr>
          </a:p>
          <a:p>
            <a:r>
              <a:rPr lang="ru-RU" sz="3200" b="1" dirty="0">
                <a:latin typeface="Times New Roman" panose="02020603050405020304" pitchFamily="18" charset="0"/>
                <a:cs typeface="Times New Roman" panose="02020603050405020304" pitchFamily="18" charset="0"/>
              </a:rPr>
              <a:t>5 маршрут.</a:t>
            </a:r>
            <a:r>
              <a:rPr lang="ru-RU" sz="3200" dirty="0">
                <a:latin typeface="Times New Roman" panose="02020603050405020304" pitchFamily="18" charset="0"/>
                <a:cs typeface="Times New Roman" panose="02020603050405020304" pitchFamily="18" charset="0"/>
              </a:rPr>
              <a:t>  </a:t>
            </a:r>
            <a:r>
              <a:rPr lang="ru-RU" sz="3200" u="sng" dirty="0">
                <a:latin typeface="Times New Roman" panose="02020603050405020304" pitchFamily="18" charset="0"/>
                <a:cs typeface="Times New Roman" panose="02020603050405020304" pitchFamily="18" charset="0"/>
              </a:rPr>
              <a:t>«Работа с электронным текстом»</a:t>
            </a:r>
            <a:r>
              <a:rPr lang="ru-RU" sz="3200" dirty="0">
                <a:latin typeface="Times New Roman" panose="02020603050405020304" pitchFamily="18" charset="0"/>
                <a:cs typeface="Times New Roman" panose="02020603050405020304" pitchFamily="18" charset="0"/>
              </a:rPr>
              <a:t> - выбирают те учащиеся, кто владеет компьютером и имеют гуманитарные </a:t>
            </a:r>
            <a:r>
              <a:rPr lang="ru-RU" sz="3200" dirty="0" smtClean="0">
                <a:latin typeface="Times New Roman" panose="02020603050405020304" pitchFamily="18" charset="0"/>
                <a:cs typeface="Times New Roman" panose="02020603050405020304" pitchFamily="18" charset="0"/>
              </a:rPr>
              <a:t>способности.</a:t>
            </a:r>
            <a:endParaRPr lang="ru-RU" sz="3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44977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0308" y="1477109"/>
            <a:ext cx="10808677" cy="4524315"/>
          </a:xfrm>
          <a:prstGeom prst="rect">
            <a:avLst/>
          </a:prstGeom>
        </p:spPr>
        <p:txBody>
          <a:bodyPr wrap="square">
            <a:spAutoFit/>
          </a:bodyPr>
          <a:lstStyle/>
          <a:p>
            <a:pPr algn="ctr">
              <a:spcAft>
                <a:spcPts val="0"/>
              </a:spcAft>
            </a:pPr>
            <a:r>
              <a:rPr lang="ru-RU" sz="3600" b="1" dirty="0" smtClean="0">
                <a:effectLst/>
                <a:latin typeface="Times New Roman" panose="02020603050405020304" pitchFamily="18" charset="0"/>
                <a:ea typeface="Times New Roman" panose="02020603050405020304" pitchFamily="18" charset="0"/>
                <a:cs typeface="Times New Roman" panose="02020603050405020304" pitchFamily="18" charset="0"/>
              </a:rPr>
              <a:t>Ход урока.</a:t>
            </a:r>
            <a:endParaRPr lang="ru-RU" sz="36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400050" indent="-400050" algn="just">
              <a:spcAft>
                <a:spcPts val="0"/>
              </a:spcAft>
              <a:buAutoNum type="romanUcPeriod"/>
              <a:tabLst>
                <a:tab pos="685800" algn="l"/>
              </a:tabLst>
            </a:pPr>
            <a:r>
              <a:rPr lang="ru-RU" sz="3600" dirty="0" smtClean="0">
                <a:effectLst/>
                <a:latin typeface="Times New Roman" panose="02020603050405020304" pitchFamily="18" charset="0"/>
                <a:ea typeface="Times New Roman" panose="02020603050405020304" pitchFamily="18" charset="0"/>
                <a:cs typeface="Times New Roman" panose="02020603050405020304" pitchFamily="18" charset="0"/>
              </a:rPr>
              <a:t>Погружение в проект – 10 минут.</a:t>
            </a:r>
          </a:p>
          <a:p>
            <a:pPr marL="400050" indent="-400050" algn="just">
              <a:buFontTx/>
              <a:buAutoNum type="romanUcPeriod"/>
              <a:tabLst>
                <a:tab pos="685800" algn="l"/>
              </a:tabLst>
            </a:pP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Организация деятельности – 12 минут.</a:t>
            </a:r>
          </a:p>
          <a:p>
            <a:pPr marL="400050" indent="-400050" algn="just">
              <a:buFontTx/>
              <a:buAutoNum type="romanUcPeriod"/>
              <a:tabLst>
                <a:tab pos="685800" algn="l"/>
              </a:tabLst>
            </a:pP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Осуществление деятельности- 30 минут.</a:t>
            </a:r>
          </a:p>
          <a:p>
            <a:pPr marL="400050" indent="-400050" algn="just">
              <a:buFontTx/>
              <a:buAutoNum type="romanUcPeriod"/>
              <a:tabLst>
                <a:tab pos="685800" algn="l"/>
              </a:tabLst>
            </a:pP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Презентации учащимися результатов своей деятельности – </a:t>
            </a:r>
            <a:r>
              <a:rPr lang="ru-RU" sz="3600" dirty="0" smtClean="0">
                <a:latin typeface="Times New Roman" panose="02020603050405020304" pitchFamily="18" charset="0"/>
                <a:cs typeface="Times New Roman" panose="02020603050405020304" pitchFamily="18" charset="0"/>
              </a:rPr>
              <a:t>30 </a:t>
            </a:r>
            <a:r>
              <a:rPr lang="ru-RU" sz="3600" dirty="0">
                <a:latin typeface="Times New Roman" panose="02020603050405020304" pitchFamily="18" charset="0"/>
                <a:cs typeface="Times New Roman" panose="02020603050405020304" pitchFamily="18" charset="0"/>
              </a:rPr>
              <a:t>минут.</a:t>
            </a:r>
          </a:p>
          <a:p>
            <a:pPr marL="400050" indent="-400050" algn="just">
              <a:buFontTx/>
              <a:buAutoNum type="romanUcPeriod"/>
              <a:tabLst>
                <a:tab pos="685800" algn="l"/>
              </a:tabLst>
            </a:pP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Рефлексия – 8 минут. </a:t>
            </a:r>
          </a:p>
          <a:p>
            <a:pPr marL="400050" indent="-400050" algn="just">
              <a:spcAft>
                <a:spcPts val="0"/>
              </a:spcAft>
              <a:buAutoNum type="romanUcPeriod"/>
              <a:tabLst>
                <a:tab pos="685800" algn="l"/>
              </a:tabLst>
            </a:pPr>
            <a:endParaRPr lang="ru-RU" sz="3600" dirty="0" smtClean="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09450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0985" y="257908"/>
            <a:ext cx="11090030" cy="6189784"/>
          </a:xfrm>
          <a:prstGeom prst="rect">
            <a:avLst/>
          </a:prstGeom>
        </p:spPr>
        <p:txBody>
          <a:bodyPr wrap="square">
            <a:spAutoFit/>
          </a:bodyPr>
          <a:lstStyle/>
          <a:p>
            <a:pPr algn="just">
              <a:spcAft>
                <a:spcPts val="0"/>
              </a:spcAft>
            </a:pPr>
            <a:r>
              <a:rPr lang="ru-RU" sz="3600" b="1" dirty="0">
                <a:latin typeface="Times New Roman" panose="02020603050405020304" pitchFamily="18" charset="0"/>
                <a:ea typeface="Times New Roman" panose="02020603050405020304" pitchFamily="18" charset="0"/>
              </a:rPr>
              <a:t>Цель семинара: </a:t>
            </a:r>
            <a:r>
              <a:rPr lang="ru-RU" sz="3600" dirty="0">
                <a:latin typeface="Times New Roman" panose="02020603050405020304" pitchFamily="18" charset="0"/>
                <a:ea typeface="Times New Roman" panose="02020603050405020304" pitchFamily="18" charset="0"/>
              </a:rPr>
              <a:t>познакомить учителей с методом индивидуального образовательного маршрута учащегося на уроке математики и представить опыт его применения.</a:t>
            </a:r>
          </a:p>
          <a:p>
            <a:pPr indent="450215" algn="just">
              <a:spcAft>
                <a:spcPts val="0"/>
              </a:spcAft>
            </a:pPr>
            <a:r>
              <a:rPr lang="ru-RU" sz="3600" b="1" dirty="0">
                <a:latin typeface="Times New Roman" panose="02020603050405020304" pitchFamily="18" charset="0"/>
                <a:ea typeface="Times New Roman" panose="02020603050405020304" pitchFamily="18" charset="0"/>
              </a:rPr>
              <a:t>Задачи:  </a:t>
            </a:r>
            <a:endParaRPr lang="ru-RU" sz="3600" dirty="0">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tabLst>
                <a:tab pos="457200" algn="l"/>
              </a:tabLst>
            </a:pPr>
            <a:r>
              <a:rPr lang="ru-RU" sz="3600" dirty="0" smtClean="0">
                <a:latin typeface="Times New Roman" panose="02020603050405020304" pitchFamily="18" charset="0"/>
                <a:ea typeface="Times New Roman" panose="02020603050405020304" pitchFamily="18" charset="0"/>
              </a:rPr>
              <a:t>О</a:t>
            </a:r>
            <a:r>
              <a:rPr lang="ru-RU" sz="3600" smtClean="0">
                <a:latin typeface="Times New Roman" panose="02020603050405020304" pitchFamily="18" charset="0"/>
                <a:ea typeface="Times New Roman" panose="02020603050405020304" pitchFamily="18" charset="0"/>
              </a:rPr>
              <a:t>писать</a:t>
            </a:r>
            <a:r>
              <a:rPr lang="ru-RU" sz="3600" dirty="0">
                <a:latin typeface="Times New Roman" panose="02020603050405020304" pitchFamily="18" charset="0"/>
                <a:ea typeface="Times New Roman" panose="02020603050405020304" pitchFamily="18" charset="0"/>
              </a:rPr>
              <a:t>, как организуется исследовательская деятельность учащегося на уроке в форме индивидуального образовательного маршрута;</a:t>
            </a:r>
          </a:p>
          <a:p>
            <a:pPr marL="342900" lvl="0" indent="-342900" algn="just">
              <a:spcAft>
                <a:spcPts val="0"/>
              </a:spcAft>
              <a:buFont typeface="+mj-lt"/>
              <a:buAutoNum type="arabicPeriod"/>
              <a:tabLst>
                <a:tab pos="457200" algn="l"/>
              </a:tabLst>
            </a:pPr>
            <a:r>
              <a:rPr lang="ru-RU" sz="3600" dirty="0" smtClean="0">
                <a:latin typeface="Times New Roman" panose="02020603050405020304" pitchFamily="18" charset="0"/>
                <a:ea typeface="Times New Roman" panose="02020603050405020304" pitchFamily="18" charset="0"/>
              </a:rPr>
              <a:t>П</a:t>
            </a:r>
            <a:r>
              <a:rPr lang="ru-RU" sz="3600" smtClean="0">
                <a:latin typeface="Times New Roman" panose="02020603050405020304" pitchFamily="18" charset="0"/>
                <a:ea typeface="Times New Roman" panose="02020603050405020304" pitchFamily="18" charset="0"/>
              </a:rPr>
              <a:t>редставить </a:t>
            </a:r>
            <a:r>
              <a:rPr lang="ru-RU" sz="3600" dirty="0">
                <a:latin typeface="Times New Roman" panose="02020603050405020304" pitchFamily="18" charset="0"/>
                <a:ea typeface="Times New Roman" panose="02020603050405020304" pitchFamily="18" charset="0"/>
              </a:rPr>
              <a:t>разработки некоторых уроков с использованием индивидуального образовательного маршрута.</a:t>
            </a:r>
          </a:p>
        </p:txBody>
      </p:sp>
    </p:spTree>
    <p:extLst>
      <p:ext uri="{BB962C8B-B14F-4D97-AF65-F5344CB8AC3E}">
        <p14:creationId xmlns:p14="http://schemas.microsoft.com/office/powerpoint/2010/main" val="2886056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799" y="1418490"/>
            <a:ext cx="11430001" cy="2862322"/>
          </a:xfrm>
          <a:prstGeom prst="rect">
            <a:avLst/>
          </a:prstGeom>
        </p:spPr>
        <p:txBody>
          <a:bodyPr wrap="square">
            <a:spAutoFit/>
          </a:bodyPr>
          <a:lstStyle/>
          <a:p>
            <a:r>
              <a:rPr lang="ru-RU" sz="3600" dirty="0" smtClean="0">
                <a:effectLst/>
                <a:latin typeface="Times New Roman" panose="02020603050405020304" pitchFamily="18" charset="0"/>
                <a:ea typeface="Times New Roman" panose="02020603050405020304" pitchFamily="18" charset="0"/>
                <a:cs typeface="Times New Roman" panose="02020603050405020304" pitchFamily="18" charset="0"/>
              </a:rPr>
              <a:t>В условиях массовой школы и отсутствия в стандартных программах дифференцированного подхода к ребенку как индивидуальности,</a:t>
            </a: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возникает актуальная потребность организации учителем индивидуальной деятельности </a:t>
            </a:r>
            <a:r>
              <a:rPr lang="ru-RU" sz="3600" dirty="0" smtClean="0">
                <a:latin typeface="Times New Roman" panose="02020603050405020304" pitchFamily="18" charset="0"/>
                <a:cs typeface="Times New Roman" panose="02020603050405020304" pitchFamily="18" charset="0"/>
              </a:rPr>
              <a:t>школьников</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8638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6862" y="539262"/>
            <a:ext cx="11336215" cy="5779477"/>
          </a:xfrm>
          <a:prstGeom prst="rect">
            <a:avLst/>
          </a:prstGeom>
        </p:spPr>
        <p:txBody>
          <a:bodyPr wrap="square">
            <a:spAutoFit/>
          </a:bodyPr>
          <a:lstStyle/>
          <a:p>
            <a:endParaRPr lang="ru-RU" sz="3600" dirty="0"/>
          </a:p>
        </p:txBody>
      </p:sp>
      <p:sp>
        <p:nvSpPr>
          <p:cNvPr id="3" name="Прямоугольник 2"/>
          <p:cNvSpPr/>
          <p:nvPr/>
        </p:nvSpPr>
        <p:spPr>
          <a:xfrm>
            <a:off x="293077" y="539262"/>
            <a:ext cx="11699630" cy="5632311"/>
          </a:xfrm>
          <a:prstGeom prst="rect">
            <a:avLst/>
          </a:prstGeom>
        </p:spPr>
        <p:txBody>
          <a:bodyPr wrap="square">
            <a:spAutoFit/>
          </a:bodyPr>
          <a:lstStyle/>
          <a:p>
            <a:pPr algn="just">
              <a:spcAft>
                <a:spcPts val="0"/>
              </a:spcAft>
            </a:pPr>
            <a:r>
              <a:rPr lang="ru-RU" sz="3600" dirty="0">
                <a:latin typeface="Times New Roman" panose="02020603050405020304" pitchFamily="18" charset="0"/>
                <a:ea typeface="Times New Roman" panose="02020603050405020304" pitchFamily="18" charset="0"/>
              </a:rPr>
              <a:t>Одним из вариантов деятельности учителя по организации личностно-ориентированного процесса обучения </a:t>
            </a:r>
            <a:r>
              <a:rPr lang="ru-RU" sz="3600" u="sng" dirty="0">
                <a:latin typeface="Times New Roman" panose="02020603050405020304" pitchFamily="18" charset="0"/>
                <a:ea typeface="Times New Roman" panose="02020603050405020304" pitchFamily="18" charset="0"/>
              </a:rPr>
              <a:t>является конструирование системы работы с использованием индивидуальных маршрутов деятельности на уроке</a:t>
            </a:r>
            <a:r>
              <a:rPr lang="ru-RU" sz="3600" dirty="0">
                <a:latin typeface="Times New Roman" panose="02020603050405020304" pitchFamily="18" charset="0"/>
                <a:ea typeface="Times New Roman" panose="02020603050405020304" pitchFamily="18" charset="0"/>
              </a:rPr>
              <a:t>. В этом случае основной задачей учителя является обеспечение эффективной организации деятельности учащихся на уроке, удовлетворяющей двум условиям: </a:t>
            </a:r>
            <a:r>
              <a:rPr lang="ru-RU" sz="3600" b="1" dirty="0">
                <a:latin typeface="Times New Roman" panose="02020603050405020304" pitchFamily="18" charset="0"/>
                <a:ea typeface="Times New Roman" panose="02020603050405020304" pitchFamily="18" charset="0"/>
              </a:rPr>
              <a:t>во-первых</a:t>
            </a:r>
            <a:r>
              <a:rPr lang="ru-RU" sz="3600" dirty="0">
                <a:latin typeface="Times New Roman" panose="02020603050405020304" pitchFamily="18" charset="0"/>
                <a:ea typeface="Times New Roman" panose="02020603050405020304" pitchFamily="18" charset="0"/>
              </a:rPr>
              <a:t>, освоение всеми учениками полного объема знаний и умений по предмету и, </a:t>
            </a:r>
            <a:r>
              <a:rPr lang="ru-RU" sz="3600" b="1" dirty="0">
                <a:latin typeface="Times New Roman" panose="02020603050405020304" pitchFamily="18" charset="0"/>
                <a:ea typeface="Times New Roman" panose="02020603050405020304" pitchFamily="18" charset="0"/>
              </a:rPr>
              <a:t>во-вторых</a:t>
            </a:r>
            <a:r>
              <a:rPr lang="ru-RU" sz="3600" dirty="0">
                <a:latin typeface="Times New Roman" panose="02020603050405020304" pitchFamily="18" charset="0"/>
                <a:ea typeface="Times New Roman" panose="02020603050405020304" pitchFamily="18" charset="0"/>
              </a:rPr>
              <a:t>, учет индивидуальных особенностей каждого ребенка. </a:t>
            </a:r>
            <a:endParaRPr lang="ru-RU"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23789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 y="1735015"/>
            <a:ext cx="11277600" cy="2862322"/>
          </a:xfrm>
          <a:prstGeom prst="rect">
            <a:avLst/>
          </a:prstGeom>
        </p:spPr>
        <p:txBody>
          <a:bodyPr wrap="square">
            <a:spAutoFit/>
          </a:bodyPr>
          <a:lstStyle/>
          <a:p>
            <a:pPr algn="just">
              <a:spcAft>
                <a:spcPts val="0"/>
              </a:spcAft>
            </a:pPr>
            <a:r>
              <a:rPr lang="ru-RU" sz="3600" dirty="0" smtClean="0">
                <a:latin typeface="Times New Roman" panose="02020603050405020304" pitchFamily="18" charset="0"/>
                <a:ea typeface="Times New Roman" panose="02020603050405020304" pitchFamily="18" charset="0"/>
              </a:rPr>
              <a:t>Основная </a:t>
            </a:r>
            <a:r>
              <a:rPr lang="ru-RU" sz="3600" dirty="0" smtClean="0">
                <a:effectLst/>
                <a:latin typeface="Times New Roman" panose="02020603050405020304" pitchFamily="18" charset="0"/>
                <a:ea typeface="Times New Roman" panose="02020603050405020304" pitchFamily="18" charset="0"/>
              </a:rPr>
              <a:t> задача учителя: </a:t>
            </a:r>
          </a:p>
          <a:p>
            <a:pPr marL="342900" indent="-342900" algn="just">
              <a:spcAft>
                <a:spcPts val="0"/>
              </a:spcAft>
              <a:buAutoNum type="arabicPeriod"/>
            </a:pPr>
            <a:r>
              <a:rPr lang="ru-RU" sz="3600" dirty="0" smtClean="0">
                <a:effectLst/>
                <a:latin typeface="Times New Roman" panose="02020603050405020304" pitchFamily="18" charset="0"/>
                <a:ea typeface="Times New Roman" panose="02020603050405020304" pitchFamily="18" charset="0"/>
              </a:rPr>
              <a:t>Освоение всеми учениками полного объема знаний и умений по предмету .</a:t>
            </a:r>
          </a:p>
          <a:p>
            <a:pPr algn="just">
              <a:spcAft>
                <a:spcPts val="0"/>
              </a:spcAft>
            </a:pPr>
            <a:r>
              <a:rPr lang="ru-RU" sz="3600" dirty="0" smtClean="0">
                <a:latin typeface="Times New Roman" panose="02020603050405020304" pitchFamily="18" charset="0"/>
                <a:ea typeface="Times New Roman" panose="02020603050405020304" pitchFamily="18" charset="0"/>
              </a:rPr>
              <a:t>2.</a:t>
            </a:r>
            <a:r>
              <a:rPr lang="ru-RU" sz="3600" dirty="0" smtClean="0">
                <a:effectLst/>
                <a:latin typeface="Times New Roman" panose="02020603050405020304" pitchFamily="18" charset="0"/>
                <a:ea typeface="Times New Roman" panose="02020603050405020304" pitchFamily="18" charset="0"/>
              </a:rPr>
              <a:t> Учет индивидуальных особенностей каждого ребенка. </a:t>
            </a:r>
            <a:endParaRPr lang="ru-RU"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143095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6523" y="0"/>
            <a:ext cx="11547231" cy="6186309"/>
          </a:xfrm>
          <a:prstGeom prst="rect">
            <a:avLst/>
          </a:prstGeom>
        </p:spPr>
        <p:txBody>
          <a:bodyPr wrap="square">
            <a:spAutoFit/>
          </a:bodyPr>
          <a:lstStyle/>
          <a:p>
            <a:pPr indent="450215" algn="just">
              <a:spcAft>
                <a:spcPts val="0"/>
              </a:spcAft>
            </a:pPr>
            <a:r>
              <a:rPr lang="ru-RU" sz="3600" dirty="0">
                <a:latin typeface="Times New Roman" panose="02020603050405020304" pitchFamily="18" charset="0"/>
                <a:ea typeface="Times New Roman" panose="02020603050405020304" pitchFamily="18" charset="0"/>
                <a:cs typeface="Times New Roman" panose="02020603050405020304" pitchFamily="18" charset="0"/>
              </a:rPr>
              <a:t>Одной из разновидностей </a:t>
            </a:r>
            <a:r>
              <a:rPr lang="ru-RU" sz="3600" dirty="0" err="1">
                <a:latin typeface="Times New Roman" panose="02020603050405020304" pitchFamily="18" charset="0"/>
                <a:ea typeface="Times New Roman" panose="02020603050405020304" pitchFamily="18" charset="0"/>
                <a:cs typeface="Times New Roman" panose="02020603050405020304" pitchFamily="18" charset="0"/>
              </a:rPr>
              <a:t>учебно</a:t>
            </a:r>
            <a:r>
              <a:rPr lang="ru-RU" sz="3600" dirty="0">
                <a:latin typeface="Times New Roman" panose="02020603050405020304" pitchFamily="18" charset="0"/>
                <a:ea typeface="Times New Roman" panose="02020603050405020304" pitchFamily="18" charset="0"/>
                <a:cs typeface="Times New Roman" panose="02020603050405020304" pitchFamily="18" charset="0"/>
              </a:rPr>
              <a:t>–исследовательской деятельности школьников может быть урок. И именно такая деятельность должна привлекать педагога новатора. </a:t>
            </a:r>
            <a:endParaRPr lang="ru-RU" sz="3600" dirty="0" smtClean="0">
              <a:latin typeface="Times New Roman" panose="02020603050405020304" pitchFamily="18" charset="0"/>
              <a:ea typeface="Times New Roman" panose="02020603050405020304" pitchFamily="18" charset="0"/>
              <a:cs typeface="Times New Roman" panose="02020603050405020304" pitchFamily="18" charset="0"/>
            </a:endParaRPr>
          </a:p>
          <a:p>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В основу технологии на таких уроках положена технология проектной деятельности, с соблюдением всех основных этапов:</a:t>
            </a:r>
          </a:p>
          <a:p>
            <a:pPr lvl="0"/>
            <a:r>
              <a:rPr lang="ru-RU" sz="3600" dirty="0" smtClean="0">
                <a:latin typeface="Times New Roman" panose="02020603050405020304" pitchFamily="18" charset="0"/>
                <a:cs typeface="Times New Roman" panose="02020603050405020304" pitchFamily="18" charset="0"/>
              </a:rPr>
              <a:t>1.Погружение </a:t>
            </a:r>
            <a:r>
              <a:rPr lang="ru-RU" sz="3600" dirty="0">
                <a:latin typeface="Times New Roman" panose="02020603050405020304" pitchFamily="18" charset="0"/>
                <a:cs typeface="Times New Roman" panose="02020603050405020304" pitchFamily="18" charset="0"/>
              </a:rPr>
              <a:t>в проект;</a:t>
            </a:r>
          </a:p>
          <a:p>
            <a:pPr lvl="0"/>
            <a:r>
              <a:rPr lang="ru-RU" sz="3600" dirty="0" smtClean="0">
                <a:latin typeface="Times New Roman" panose="02020603050405020304" pitchFamily="18" charset="0"/>
                <a:cs typeface="Times New Roman" panose="02020603050405020304" pitchFamily="18" charset="0"/>
              </a:rPr>
              <a:t>2.Организация </a:t>
            </a:r>
            <a:r>
              <a:rPr lang="ru-RU" sz="3600" dirty="0">
                <a:latin typeface="Times New Roman" panose="02020603050405020304" pitchFamily="18" charset="0"/>
                <a:cs typeface="Times New Roman" panose="02020603050405020304" pitchFamily="18" charset="0"/>
              </a:rPr>
              <a:t>деятельности;</a:t>
            </a:r>
          </a:p>
          <a:p>
            <a:pPr lvl="0"/>
            <a:r>
              <a:rPr lang="ru-RU" sz="3600" dirty="0" smtClean="0">
                <a:latin typeface="Times New Roman" panose="02020603050405020304" pitchFamily="18" charset="0"/>
                <a:cs typeface="Times New Roman" panose="02020603050405020304" pitchFamily="18" charset="0"/>
              </a:rPr>
              <a:t>3.Осуществление </a:t>
            </a:r>
            <a:r>
              <a:rPr lang="ru-RU" sz="3600" dirty="0">
                <a:latin typeface="Times New Roman" panose="02020603050405020304" pitchFamily="18" charset="0"/>
                <a:cs typeface="Times New Roman" panose="02020603050405020304" pitchFamily="18" charset="0"/>
              </a:rPr>
              <a:t>деятельности;</a:t>
            </a:r>
          </a:p>
          <a:p>
            <a:pPr lvl="0"/>
            <a:r>
              <a:rPr lang="ru-RU" sz="3600" dirty="0" smtClean="0">
                <a:latin typeface="Times New Roman" panose="02020603050405020304" pitchFamily="18" charset="0"/>
                <a:cs typeface="Times New Roman" panose="02020603050405020304" pitchFamily="18" charset="0"/>
              </a:rPr>
              <a:t>4.Презентация </a:t>
            </a:r>
            <a:r>
              <a:rPr lang="ru-RU" sz="3600" dirty="0">
                <a:latin typeface="Times New Roman" panose="02020603050405020304" pitchFamily="18" charset="0"/>
                <a:cs typeface="Times New Roman" panose="02020603050405020304" pitchFamily="18" charset="0"/>
              </a:rPr>
              <a:t>результатов.</a:t>
            </a:r>
          </a:p>
          <a:p>
            <a:pPr indent="450215" algn="just">
              <a:spcAft>
                <a:spcPts val="0"/>
              </a:spcAft>
            </a:pPr>
            <a:endParaRPr lang="ru-RU" sz="3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4154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3769" y="2147032"/>
            <a:ext cx="10515600" cy="1325563"/>
          </a:xfrm>
        </p:spPr>
        <p:txBody>
          <a:bodyPr>
            <a:normAutofit/>
          </a:bodyPr>
          <a:lstStyle/>
          <a:p>
            <a:pPr algn="ctr"/>
            <a:r>
              <a:rPr lang="ru-RU" sz="4800" dirty="0" smtClean="0">
                <a:solidFill>
                  <a:schemeClr val="tx1"/>
                </a:solidFill>
              </a:rPr>
              <a:t>Этапы создания маршрутов</a:t>
            </a:r>
            <a:endParaRPr lang="ru-RU" sz="4800" dirty="0">
              <a:solidFill>
                <a:schemeClr val="tx1"/>
              </a:solidFill>
            </a:endParaRPr>
          </a:p>
        </p:txBody>
      </p:sp>
    </p:spTree>
    <p:extLst>
      <p:ext uri="{BB962C8B-B14F-4D97-AF65-F5344CB8AC3E}">
        <p14:creationId xmlns:p14="http://schemas.microsoft.com/office/powerpoint/2010/main" val="1672738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0647" y="117693"/>
            <a:ext cx="11969261" cy="6740307"/>
          </a:xfrm>
          <a:prstGeom prst="rect">
            <a:avLst/>
          </a:prstGeom>
        </p:spPr>
        <p:txBody>
          <a:bodyPr wrap="square">
            <a:spAutoFit/>
          </a:bodyPr>
          <a:lstStyle/>
          <a:p>
            <a:r>
              <a:rPr lang="ru-RU" sz="3600" u="sng" dirty="0" smtClean="0">
                <a:latin typeface="Times New Roman" panose="02020603050405020304" pitchFamily="18" charset="0"/>
                <a:ea typeface="Times New Roman" panose="02020603050405020304" pitchFamily="18" charset="0"/>
              </a:rPr>
              <a:t>П</a:t>
            </a:r>
            <a:r>
              <a:rPr lang="ru-RU" sz="3600" u="sng" dirty="0" smtClean="0">
                <a:effectLst/>
                <a:latin typeface="Times New Roman" panose="02020603050405020304" pitchFamily="18" charset="0"/>
                <a:ea typeface="Times New Roman" panose="02020603050405020304" pitchFamily="18" charset="0"/>
              </a:rPr>
              <a:t>ервый этап  </a:t>
            </a:r>
            <a:r>
              <a:rPr lang="ru-RU" sz="3600" dirty="0" smtClean="0">
                <a:effectLst/>
                <a:latin typeface="Times New Roman" panose="02020603050405020304" pitchFamily="18" charset="0"/>
                <a:ea typeface="Times New Roman" panose="02020603050405020304" pitchFamily="18" charset="0"/>
              </a:rPr>
              <a:t>состоит в проектировании нескольких  маршрутов, каждый из которых обеспечивает решение всего комплекса образовательных задач </a:t>
            </a:r>
            <a:r>
              <a:rPr lang="ru-RU" sz="3600" dirty="0" smtClean="0">
                <a:effectLst/>
                <a:latin typeface="Times New Roman" panose="02020603050405020304" pitchFamily="18" charset="0"/>
                <a:ea typeface="Times New Roman" panose="02020603050405020304" pitchFamily="18" charset="0"/>
                <a:cs typeface="Times New Roman" panose="02020603050405020304" pitchFamily="18" charset="0"/>
              </a:rPr>
              <a:t>урока. </a:t>
            </a:r>
            <a:r>
              <a:rPr lang="ru-RU" sz="3600" dirty="0" smtClean="0">
                <a:latin typeface="Times New Roman" panose="02020603050405020304" pitchFamily="18" charset="0"/>
                <a:cs typeface="Times New Roman" panose="02020603050405020304" pitchFamily="18" charset="0"/>
              </a:rPr>
              <a:t>В </a:t>
            </a:r>
            <a:r>
              <a:rPr lang="ru-RU" sz="3600" dirty="0">
                <a:latin typeface="Times New Roman" panose="02020603050405020304" pitchFamily="18" charset="0"/>
                <a:cs typeface="Times New Roman" panose="02020603050405020304" pitchFamily="18" charset="0"/>
              </a:rPr>
              <a:t>любом маршруте должны  быть представлены задания всех трех уровней сложности – репродуктивного, конструктивного и творческого. Каждый маршрут должен задавать четкий  алгоритм деятельности учащегося на уроке от постановки задачи до </a:t>
            </a:r>
            <a:r>
              <a:rPr lang="ru-RU" sz="3600" dirty="0">
                <a:latin typeface="Century Schoolbook" panose="02040604050505020304" pitchFamily="18" charset="0"/>
              </a:rPr>
              <a:t>презентации конечного продукта и рефлексии. Результатом деятельности учителя на данном этапе являются маршрутные листы, включающие формулировку темы урока, цели и </a:t>
            </a:r>
            <a:r>
              <a:rPr lang="ru-RU" sz="3600" dirty="0" smtClean="0">
                <a:latin typeface="Century Schoolbook" panose="02040604050505020304" pitchFamily="18" charset="0"/>
              </a:rPr>
              <a:t>задачи.</a:t>
            </a:r>
            <a:endParaRPr lang="ru-RU" sz="3600" dirty="0">
              <a:latin typeface="Century Schoolbook" panose="02040604050505020304" pitchFamily="18" charset="0"/>
            </a:endParaRPr>
          </a:p>
        </p:txBody>
      </p:sp>
    </p:spTree>
    <p:extLst>
      <p:ext uri="{BB962C8B-B14F-4D97-AF65-F5344CB8AC3E}">
        <p14:creationId xmlns:p14="http://schemas.microsoft.com/office/powerpoint/2010/main" val="2462932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2031" y="213755"/>
            <a:ext cx="10058400" cy="5632311"/>
          </a:xfrm>
          <a:prstGeom prst="rect">
            <a:avLst/>
          </a:prstGeom>
        </p:spPr>
        <p:txBody>
          <a:bodyPr wrap="square">
            <a:spAutoFit/>
          </a:bodyPr>
          <a:lstStyle/>
          <a:p>
            <a:pPr algn="just">
              <a:spcAft>
                <a:spcPts val="0"/>
              </a:spcAft>
            </a:pPr>
            <a:r>
              <a:rPr lang="ru-RU" sz="3600" u="sng" dirty="0" smtClean="0">
                <a:effectLst/>
                <a:latin typeface="Times New Roman" panose="02020603050405020304" pitchFamily="18" charset="0"/>
                <a:ea typeface="Times New Roman" panose="02020603050405020304" pitchFamily="18" charset="0"/>
              </a:rPr>
              <a:t>Второй этап </a:t>
            </a:r>
            <a:r>
              <a:rPr lang="ru-RU" sz="3600" dirty="0" smtClean="0">
                <a:effectLst/>
                <a:latin typeface="Times New Roman" panose="02020603050405020304" pitchFamily="18" charset="0"/>
                <a:ea typeface="Times New Roman" panose="02020603050405020304" pitchFamily="18" charset="0"/>
              </a:rPr>
              <a:t>– этап создания организационных условий для самостоятельного выбора учащимися маршрутов деятельности на уроке. </a:t>
            </a:r>
            <a:r>
              <a:rPr lang="ru-RU" sz="3600" dirty="0">
                <a:latin typeface="Times New Roman" panose="02020603050405020304" pitchFamily="18" charset="0"/>
                <a:ea typeface="Times New Roman" panose="02020603050405020304" pitchFamily="18" charset="0"/>
              </a:rPr>
              <a:t>Н</a:t>
            </a:r>
            <a:r>
              <a:rPr lang="ru-RU" sz="3600" dirty="0" smtClean="0">
                <a:effectLst/>
                <a:latin typeface="Times New Roman" panose="02020603050405020304" pitchFamily="18" charset="0"/>
                <a:ea typeface="Times New Roman" panose="02020603050405020304" pitchFamily="18" charset="0"/>
              </a:rPr>
              <a:t>а данном этапе – обеспечить выбор каждым учащимся собственной траектории образовательной деятельности, учитывающей не только его интересы, но и учебные возможности. Результатом на данном этапе будет оформление рабочих групп учащихся, пар, объединенных общим маршрутом или индивидуальный выбор. </a:t>
            </a:r>
            <a:endParaRPr lang="ru-RU"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3200410"/>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141</TotalTime>
  <Words>746</Words>
  <Application>Microsoft Office PowerPoint</Application>
  <PresentationFormat>Широкоэкранный</PresentationFormat>
  <Paragraphs>43</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Century Schoolbook</vt:lpstr>
      <vt:lpstr>Times New Roman</vt:lpstr>
      <vt:lpstr>Trebuchet MS</vt:lpstr>
      <vt:lpstr>Wingdings 3</vt:lpstr>
      <vt:lpstr>Грань</vt:lpstr>
      <vt:lpstr> Индивидуальный образовательный маршрут учащегося на уроке математики  МБОУ « СОШ №23» </vt:lpstr>
      <vt:lpstr>Презентация PowerPoint</vt:lpstr>
      <vt:lpstr>Презентация PowerPoint</vt:lpstr>
      <vt:lpstr>Презентация PowerPoint</vt:lpstr>
      <vt:lpstr>Презентация PowerPoint</vt:lpstr>
      <vt:lpstr>Презентация PowerPoint</vt:lpstr>
      <vt:lpstr>Этапы создания маршрутов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Индивидуальный образовательный маршрут учащегося на уроке математики</dc:title>
  <dc:creator>Анашкина Зинаида Васильевна</dc:creator>
  <cp:lastModifiedBy>Анашкина Зинаида Васильевна</cp:lastModifiedBy>
  <cp:revision>17</cp:revision>
  <dcterms:created xsi:type="dcterms:W3CDTF">2017-01-03T01:20:17Z</dcterms:created>
  <dcterms:modified xsi:type="dcterms:W3CDTF">2020-11-09T06:42:47Z</dcterms:modified>
</cp:coreProperties>
</file>