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76" r:id="rId4"/>
    <p:sldId id="260" r:id="rId5"/>
    <p:sldId id="261" r:id="rId6"/>
    <p:sldId id="262" r:id="rId7"/>
    <p:sldId id="263" r:id="rId8"/>
    <p:sldId id="264" r:id="rId9"/>
    <p:sldId id="265" r:id="rId10"/>
    <p:sldId id="278" r:id="rId11"/>
    <p:sldId id="277" r:id="rId12"/>
    <p:sldId id="270" r:id="rId13"/>
    <p:sldId id="269" r:id="rId14"/>
    <p:sldId id="266" r:id="rId15"/>
    <p:sldId id="268" r:id="rId16"/>
    <p:sldId id="267" r:id="rId17"/>
    <p:sldId id="272" r:id="rId18"/>
    <p:sldId id="273" r:id="rId19"/>
    <p:sldId id="274" r:id="rId20"/>
    <p:sldId id="275" r:id="rId21"/>
    <p:sldId id="256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1784888-53E4-4C99-B96A-26D7AE873CA4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13E9A85-8357-48BD-8057-062A9C9EF5E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2871" y="321148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Cambria" pitchFamily="18" charset="0"/>
              </a:rPr>
              <a:t>Что такое плод</a:t>
            </a:r>
            <a:r>
              <a:rPr lang="en-US" sz="5400" b="1" dirty="0" smtClean="0">
                <a:solidFill>
                  <a:srgbClr val="FF0000"/>
                </a:solidFill>
                <a:latin typeface="Cambria" pitchFamily="18" charset="0"/>
              </a:rPr>
              <a:t>?</a:t>
            </a:r>
            <a:endParaRPr lang="ru-RU" sz="54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6867" y="1772816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Слово </a:t>
            </a:r>
            <a:r>
              <a:rPr lang="ru-RU" sz="4000" b="1" dirty="0"/>
              <a:t>«плод» в переносном значении означает: результат, итог чего-либо.</a:t>
            </a:r>
          </a:p>
        </p:txBody>
      </p:sp>
    </p:spTree>
    <p:extLst>
      <p:ext uri="{BB962C8B-B14F-4D97-AF65-F5344CB8AC3E}">
        <p14:creationId xmlns:p14="http://schemas.microsoft.com/office/powerpoint/2010/main" val="352514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studychinese.ru/content/dictionary/pictures/27/137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764704"/>
            <a:ext cx="2223386" cy="289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238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20700"/>
            <a:ext cx="1865313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6782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430387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ambria" pitchFamily="18" charset="0"/>
              </a:rPr>
              <a:t>Проблемный вопрос 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Что означает выражение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« труженикам  </a:t>
            </a:r>
            <a:r>
              <a:rPr lang="ru-RU" sz="3600" b="1" dirty="0">
                <a:solidFill>
                  <a:srgbClr val="002060"/>
                </a:solidFill>
                <a:latin typeface="Cambria" pitchFamily="18" charset="0"/>
              </a:rPr>
              <a:t>- слава, только им - венок в веках».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8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70.dou.spb.ru/attachments/article/189/%D1%84%D0%B8%D0%B7%D0%BA%D1%83%D0%BB%D1%8C%D1%82%D0%BC%D0%B8%D0%BD%D1%83%D1%82%D0%BA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90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0.slide-share.ru/s_slide/512b67f2159dc28ec21c163cb2f18212/055bed38-eb52-43b9-979f-8282242df0eb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0.slide-share.ru/s_slide/512b67f2159dc28ec21c163cb2f18212/055bed38-eb52-43b9-979f-8282242df0eb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s0.slide-share.ru/s_slide/512b67f2159dc28ec21c163cb2f18212/055bed38-eb52-43b9-979f-8282242df0eb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1" name="Picture 11" descr="https://ds05.infourok.ru/uploads/ex/0c0c/00125b8b-97efd187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80" y="793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19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3.infourok.ru/uploads/ex/0a6c/0000f4cb-ee38685c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4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71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ds04.infourok.ru/uploads/ex/06d0/000d12a7-d1e140a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2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8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стенд Охрименко\Охрименко Иван Иванович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4810358" cy="45544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01979" y="341393"/>
            <a:ext cx="69098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Cambria" pitchFamily="18" charset="0"/>
              </a:rPr>
              <a:t>Охрименко Иван Иванович</a:t>
            </a:r>
            <a:endParaRPr lang="ru-RU" sz="4000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99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стенд Охрименко\img46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9484"/>
            <a:ext cx="9252520" cy="6966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60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430387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ambria" pitchFamily="18" charset="0"/>
              </a:rPr>
              <a:t>Проблемный вопрос 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Что означает выражение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« труженикам  </a:t>
            </a:r>
            <a:r>
              <a:rPr lang="ru-RU" sz="3600" b="1" dirty="0">
                <a:solidFill>
                  <a:srgbClr val="002060"/>
                </a:solidFill>
                <a:latin typeface="Cambria" pitchFamily="18" charset="0"/>
              </a:rPr>
              <a:t>- слава, только им - венок в веках».</a:t>
            </a: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00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114" y="548680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>
                <a:solidFill>
                  <a:srgbClr val="FF0000"/>
                </a:solidFill>
                <a:latin typeface="+mj-lt"/>
              </a:rPr>
              <a:t>А как вы объясните значение слова «добрый», например, добрый </a:t>
            </a:r>
            <a:r>
              <a:rPr lang="ru-RU" sz="4000" b="1" dirty="0" smtClean="0">
                <a:solidFill>
                  <a:srgbClr val="FF0000"/>
                </a:solidFill>
                <a:latin typeface="+mj-lt"/>
              </a:rPr>
              <a:t>человек, добрый </a:t>
            </a:r>
            <a:r>
              <a:rPr lang="ru-RU" sz="4000" b="1" dirty="0">
                <a:solidFill>
                  <a:srgbClr val="FF0000"/>
                </a:solidFill>
                <a:latin typeface="+mj-lt"/>
              </a:rPr>
              <a:t>поступок?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3429000"/>
            <a:ext cx="74168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Cambria" pitchFamily="18" charset="0"/>
              </a:rPr>
              <a:t>Д</a:t>
            </a:r>
            <a:r>
              <a:rPr lang="ru-RU" sz="4400" dirty="0" smtClean="0">
                <a:latin typeface="Cambria" pitchFamily="18" charset="0"/>
              </a:rPr>
              <a:t>обрый человек</a:t>
            </a:r>
          </a:p>
          <a:p>
            <a:pPr algn="ctr"/>
            <a:r>
              <a:rPr lang="ru-RU" sz="4400" dirty="0" smtClean="0">
                <a:latin typeface="Cambria" pitchFamily="18" charset="0"/>
              </a:rPr>
              <a:t> </a:t>
            </a:r>
            <a:r>
              <a:rPr lang="ru-RU" sz="4400" dirty="0">
                <a:latin typeface="Cambria" pitchFamily="18" charset="0"/>
              </a:rPr>
              <a:t>(дарит добро), </a:t>
            </a:r>
            <a:endParaRPr lang="ru-RU" sz="4400" dirty="0" smtClean="0">
              <a:latin typeface="Cambria" pitchFamily="18" charset="0"/>
            </a:endParaRPr>
          </a:p>
          <a:p>
            <a:pPr algn="ctr"/>
            <a:r>
              <a:rPr lang="ru-RU" sz="4400" dirty="0" smtClean="0">
                <a:latin typeface="Cambria" pitchFamily="18" charset="0"/>
              </a:rPr>
              <a:t>добрый поступок </a:t>
            </a:r>
          </a:p>
          <a:p>
            <a:pPr algn="ctr"/>
            <a:r>
              <a:rPr lang="ru-RU" sz="4400" dirty="0" smtClean="0">
                <a:latin typeface="Cambria" pitchFamily="18" charset="0"/>
              </a:rPr>
              <a:t>(</a:t>
            </a:r>
            <a:r>
              <a:rPr lang="ru-RU" sz="4400" dirty="0">
                <a:latin typeface="Cambria" pitchFamily="18" charset="0"/>
              </a:rPr>
              <a:t>несет людям добро)</a:t>
            </a:r>
          </a:p>
        </p:txBody>
      </p:sp>
    </p:spTree>
    <p:extLst>
      <p:ext uri="{BB962C8B-B14F-4D97-AF65-F5344CB8AC3E}">
        <p14:creationId xmlns:p14="http://schemas.microsoft.com/office/powerpoint/2010/main" val="408473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073" y="332656"/>
            <a:ext cx="842493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Подведение итогов</a:t>
            </a:r>
            <a:endParaRPr lang="en-US" sz="40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endParaRPr lang="en-US" sz="2800" u="sng" dirty="0" smtClean="0"/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Cambria" pitchFamily="18" charset="0"/>
              </a:rPr>
              <a:t>1. А </a:t>
            </a:r>
            <a:r>
              <a:rPr lang="ru-RU" sz="2800" dirty="0">
                <a:latin typeface="Cambria" pitchFamily="18" charset="0"/>
              </a:rPr>
              <a:t>какие добрые дела, поступки совершаете вы, ученики школы, чтобы прославить свою школу и </a:t>
            </a:r>
            <a:r>
              <a:rPr lang="ru-RU" sz="2800" dirty="0" smtClean="0">
                <a:latin typeface="Cambria" pitchFamily="18" charset="0"/>
              </a:rPr>
              <a:t>свою станицу</a:t>
            </a:r>
            <a:r>
              <a:rPr lang="en-US" sz="2800" dirty="0" smtClean="0">
                <a:latin typeface="Cambria" pitchFamily="18" charset="0"/>
              </a:rPr>
              <a:t>?</a:t>
            </a:r>
            <a:r>
              <a:rPr lang="ru-RU" sz="2800" dirty="0" smtClean="0">
                <a:latin typeface="Cambria" pitchFamily="18" charset="0"/>
              </a:rPr>
              <a:t> </a:t>
            </a:r>
            <a:endParaRPr lang="ru-RU" sz="2800" dirty="0">
              <a:latin typeface="Cambria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Cambria" pitchFamily="18" charset="0"/>
              </a:rPr>
              <a:t>2. Ребята</a:t>
            </a:r>
            <a:r>
              <a:rPr lang="ru-RU" sz="2800" dirty="0">
                <a:latin typeface="Cambria" pitchFamily="18" charset="0"/>
              </a:rPr>
              <a:t>, а чем вы, ученики можете прославить себя и школу прежде всего? 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Cambria" pitchFamily="18" charset="0"/>
              </a:rPr>
              <a:t>3.  </a:t>
            </a:r>
            <a:r>
              <a:rPr lang="ru-RU" sz="2800" dirty="0">
                <a:latin typeface="Cambria" pitchFamily="18" charset="0"/>
              </a:rPr>
              <a:t>Каков ваш самый главный труд сегодня? </a:t>
            </a:r>
          </a:p>
          <a:p>
            <a:pPr algn="just">
              <a:lnSpc>
                <a:spcPct val="150000"/>
              </a:lnSpc>
            </a:pPr>
            <a:r>
              <a:rPr lang="ru-RU" sz="2800" dirty="0" smtClean="0">
                <a:latin typeface="Cambria" pitchFamily="18" charset="0"/>
              </a:rPr>
              <a:t>4. Какими </a:t>
            </a:r>
            <a:r>
              <a:rPr lang="ru-RU" sz="2800" dirty="0">
                <a:latin typeface="Cambria" pitchFamily="18" charset="0"/>
              </a:rPr>
              <a:t>качествами вы должны обладать, чтобы ваш труд был успешным</a:t>
            </a:r>
            <a:r>
              <a:rPr lang="ru-RU" sz="2800" dirty="0" smtClean="0">
                <a:latin typeface="Cambria" pitchFamily="18" charset="0"/>
              </a:rPr>
              <a:t>?</a:t>
            </a:r>
            <a:endParaRPr lang="ru-RU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2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Домашнее задание </a:t>
            </a:r>
            <a:endParaRPr lang="ru-RU" sz="4000" dirty="0">
              <a:solidFill>
                <a:srgbClr val="FF0000"/>
              </a:solidFill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 </a:t>
            </a:r>
            <a:endParaRPr lang="ru-RU" sz="4000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Cambria" pitchFamily="18" charset="0"/>
              </a:rPr>
              <a:t>Подготовить сообщение (на выбор) </a:t>
            </a:r>
            <a:endParaRPr lang="ru-RU" sz="32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на </a:t>
            </a:r>
            <a:r>
              <a:rPr lang="ru-RU" sz="3200" b="1" dirty="0">
                <a:solidFill>
                  <a:srgbClr val="FF0000"/>
                </a:solidFill>
                <a:latin typeface="Cambria" pitchFamily="18" charset="0"/>
              </a:rPr>
              <a:t>тему: </a:t>
            </a:r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Cambria" pitchFamily="18" charset="0"/>
              </a:rPr>
              <a:t>«Герои труда  Кубани».</a:t>
            </a:r>
            <a:endParaRPr lang="ru-RU" sz="4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0242" name="Picture 2" descr="https://im0-tub-ru.yandex.net/i?id=e7d20bc55615243581008a18a8ea8603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326663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12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d.multiurok.ru/html/2019/08/02/s_5d441dcc84b96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56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3.infourok.ru/uploads/ex/0d94/000082c3-895e1603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49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79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s://ds05.infourok.ru/uploads/ex/0bac/0004b313-9d1dc514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97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820891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мире слов разнообразных,</a:t>
            </a:r>
          </a:p>
          <a:p>
            <a:pPr algn="ctr"/>
            <a:r>
              <a:rPr lang="ru-RU" dirty="0"/>
              <a:t>Что блестят, горят и жгут, —</a:t>
            </a:r>
          </a:p>
          <a:p>
            <a:pPr algn="ctr"/>
            <a:r>
              <a:rPr lang="ru-RU" dirty="0"/>
              <a:t>Золотых, стальных, алмазных, —</a:t>
            </a:r>
          </a:p>
          <a:p>
            <a:pPr algn="ctr"/>
            <a:r>
              <a:rPr lang="ru-RU" dirty="0"/>
              <a:t>Нет священней слова: «труд!»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Все, что пьем мы полной чашей,</a:t>
            </a:r>
          </a:p>
          <a:p>
            <a:pPr algn="ctr"/>
            <a:r>
              <a:rPr lang="ru-RU" dirty="0"/>
              <a:t>В прошлом создано трудом:</a:t>
            </a:r>
          </a:p>
          <a:p>
            <a:pPr algn="ctr"/>
            <a:r>
              <a:rPr lang="ru-RU" dirty="0"/>
              <a:t>Все довольство жизни нашей,</a:t>
            </a:r>
          </a:p>
          <a:p>
            <a:pPr algn="ctr"/>
            <a:r>
              <a:rPr lang="ru-RU" dirty="0"/>
              <a:t>Все, чем красен каждый дом.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Новой лампы свет победный,</a:t>
            </a:r>
          </a:p>
          <a:p>
            <a:pPr algn="ctr"/>
            <a:r>
              <a:rPr lang="ru-RU" dirty="0"/>
              <a:t>Бег моторов, поездов,</a:t>
            </a:r>
          </a:p>
          <a:p>
            <a:pPr algn="ctr"/>
            <a:r>
              <a:rPr lang="ru-RU" dirty="0"/>
              <a:t>Монопланов лет бесследный,</a:t>
            </a:r>
          </a:p>
          <a:p>
            <a:pPr algn="ctr"/>
            <a:r>
              <a:rPr lang="ru-RU" dirty="0"/>
              <a:t>Все — наследие трудов! ….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Все искусства, знанья, книги —</a:t>
            </a:r>
          </a:p>
          <a:p>
            <a:pPr algn="ctr"/>
            <a:r>
              <a:rPr lang="ru-RU" dirty="0"/>
              <a:t>Воплощенные труды!</a:t>
            </a:r>
          </a:p>
          <a:p>
            <a:pPr algn="ctr"/>
            <a:r>
              <a:rPr lang="ru-RU" dirty="0"/>
              <a:t>В каждом шаге, в каждом миге</a:t>
            </a:r>
          </a:p>
          <a:p>
            <a:pPr algn="ctr"/>
            <a:r>
              <a:rPr lang="ru-RU" dirty="0"/>
              <a:t>Явно видны их следы.</a:t>
            </a:r>
          </a:p>
          <a:p>
            <a:pPr algn="ctr"/>
            <a:r>
              <a:rPr lang="ru-RU" dirty="0"/>
              <a:t>И на место в жизни право</a:t>
            </a:r>
          </a:p>
          <a:p>
            <a:pPr algn="ctr"/>
            <a:r>
              <a:rPr lang="ru-RU" dirty="0"/>
              <a:t>Только тем, чьи дни — в трудах:</a:t>
            </a:r>
          </a:p>
          <a:p>
            <a:pPr algn="ctr"/>
            <a:r>
              <a:rPr lang="ru-RU" dirty="0"/>
              <a:t>Только труженикам — слава,</a:t>
            </a:r>
          </a:p>
          <a:p>
            <a:pPr algn="ctr"/>
            <a:r>
              <a:rPr lang="ru-RU" dirty="0"/>
              <a:t>Только им — венок в веках!</a:t>
            </a:r>
          </a:p>
        </p:txBody>
      </p:sp>
    </p:spTree>
    <p:extLst>
      <p:ext uri="{BB962C8B-B14F-4D97-AF65-F5344CB8AC3E}">
        <p14:creationId xmlns:p14="http://schemas.microsoft.com/office/powerpoint/2010/main" val="221208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052736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Cambria" pitchFamily="18" charset="0"/>
              </a:rPr>
              <a:t>Что </a:t>
            </a:r>
            <a:r>
              <a:rPr lang="ru-RU" sz="4000" b="1" dirty="0">
                <a:latin typeface="Cambria" pitchFamily="18" charset="0"/>
              </a:rPr>
              <a:t>такое труд? </a:t>
            </a:r>
          </a:p>
        </p:txBody>
      </p:sp>
      <p:pic>
        <p:nvPicPr>
          <p:cNvPr id="3074" name="Picture 2" descr="http://900igr.net/up/datas/241087/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004" y="-692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72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latin typeface="Cambria" pitchFamily="18" charset="0"/>
              </a:rPr>
              <a:t>Тру́женик</a:t>
            </a:r>
            <a:endParaRPr lang="ru-RU" sz="4000" b="1" dirty="0">
              <a:latin typeface="Cambria" pitchFamily="18" charset="0"/>
            </a:endParaRPr>
          </a:p>
          <a:p>
            <a:pPr algn="just"/>
            <a:r>
              <a:rPr lang="ru-RU" sz="4000" dirty="0">
                <a:latin typeface="Cambria" pitchFamily="18" charset="0"/>
              </a:rPr>
              <a:t>Тот, кто трудится, работящий человек.</a:t>
            </a:r>
          </a:p>
          <a:p>
            <a:pPr algn="just"/>
            <a:r>
              <a:rPr lang="ru-RU" sz="4000" dirty="0">
                <a:latin typeface="Cambria" pitchFamily="18" charset="0"/>
              </a:rPr>
              <a:t>Тот, кто отличается трудолюбием</a:t>
            </a:r>
            <a:r>
              <a:rPr lang="ru-RU" sz="4000" dirty="0" smtClean="0">
                <a:latin typeface="Cambria" pitchFamily="18" charset="0"/>
              </a:rPr>
              <a:t>.</a:t>
            </a:r>
            <a:endParaRPr lang="ru-RU" sz="4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08972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8000" b="1" dirty="0">
                <a:solidFill>
                  <a:srgbClr val="FF0000"/>
                </a:solidFill>
                <a:latin typeface="Cambria" pitchFamily="18" charset="0"/>
              </a:rPr>
              <a:t>«Плод</a:t>
            </a:r>
            <a:r>
              <a:rPr lang="ru-RU" sz="8000" dirty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8000" b="1" dirty="0">
                <a:solidFill>
                  <a:srgbClr val="FF0000"/>
                </a:solidFill>
                <a:latin typeface="Cambria" pitchFamily="18" charset="0"/>
              </a:rPr>
              <a:t>добрых трудов славен»</a:t>
            </a:r>
            <a:endParaRPr lang="ru-RU" sz="8000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9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zen_doc/1602486/pub_5e1c9f142beb4900b11f3b80_5e1ca8bdddfef600b093ed14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844824"/>
            <a:ext cx="2835934" cy="283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260648"/>
            <a:ext cx="63367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Отношение различных религий к труду</a:t>
            </a:r>
            <a:endParaRPr lang="ru-RU" sz="40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24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</TotalTime>
  <Words>210</Words>
  <Application>Microsoft Office PowerPoint</Application>
  <PresentationFormat>Экран (4:3)</PresentationFormat>
  <Paragraphs>57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ЛВ</cp:lastModifiedBy>
  <cp:revision>9</cp:revision>
  <dcterms:created xsi:type="dcterms:W3CDTF">2020-11-08T14:38:29Z</dcterms:created>
  <dcterms:modified xsi:type="dcterms:W3CDTF">2020-11-10T07:27:33Z</dcterms:modified>
</cp:coreProperties>
</file>