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3" r:id="rId7"/>
    <p:sldId id="265" r:id="rId8"/>
    <p:sldId id="267" r:id="rId9"/>
    <p:sldId id="264" r:id="rId10"/>
    <p:sldId id="268" r:id="rId11"/>
    <p:sldId id="269" r:id="rId12"/>
    <p:sldId id="270" r:id="rId13"/>
    <p:sldId id="271" r:id="rId14"/>
    <p:sldId id="272" r:id="rId15"/>
    <p:sldId id="273" r:id="rId16"/>
    <p:sldId id="26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image" Target="../media/image6.emf"/><Relationship Id="rId4" Type="http://schemas.openxmlformats.org/officeDocument/2006/relationships/oleObject" Target="../embeddings/_________Microsoft_Word_97-20031.doc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Выполнила :</a:t>
            </a:r>
            <a:r>
              <a:rPr lang="ru-RU" dirty="0"/>
              <a:t> </a:t>
            </a:r>
            <a:r>
              <a:rPr lang="ru-RU" dirty="0" err="1" smtClean="0"/>
              <a:t>Мурзабаева</a:t>
            </a:r>
            <a:r>
              <a:rPr lang="ru-RU" dirty="0" smtClean="0"/>
              <a:t> </a:t>
            </a:r>
            <a:r>
              <a:rPr lang="ru-RU" dirty="0" err="1" smtClean="0"/>
              <a:t>Анара</a:t>
            </a:r>
            <a:r>
              <a:rPr lang="ru-RU" dirty="0" smtClean="0"/>
              <a:t> </a:t>
            </a:r>
            <a:r>
              <a:rPr lang="ru-RU" dirty="0" err="1" smtClean="0"/>
              <a:t>БУхарбаевна</a:t>
            </a:r>
            <a:endParaRPr lang="ru-RU" dirty="0" smtClean="0"/>
          </a:p>
          <a:p>
            <a:r>
              <a:rPr lang="ru-RU" dirty="0" smtClean="0"/>
              <a:t>Учитель начальных классов МОУ СОШ </a:t>
            </a:r>
            <a:r>
              <a:rPr lang="ru-RU" dirty="0"/>
              <a:t> </a:t>
            </a:r>
            <a:r>
              <a:rPr lang="ru-RU" dirty="0" smtClean="0"/>
              <a:t>62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905000" y="1412776"/>
            <a:ext cx="6553200" cy="1944216"/>
          </a:xfrm>
        </p:spPr>
        <p:txBody>
          <a:bodyPr/>
          <a:lstStyle/>
          <a:p>
            <a:r>
              <a:rPr lang="ru-RU" sz="6000" b="1" i="1" dirty="0" smtClean="0">
                <a:latin typeface="Arial" pitchFamily="34" charset="0"/>
                <a:cs typeface="Arial" pitchFamily="34" charset="0"/>
              </a:rPr>
              <a:t>Речевая разминка на уроках чтения </a:t>
            </a:r>
            <a:endParaRPr lang="ru-RU" sz="6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Documents and Settings\Змей\Local Settings\Temporary Internet Files\Content.IE5\0JQ1Q2WG\MC9004375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2150" y="204788"/>
            <a:ext cx="1860550" cy="1876425"/>
          </a:xfrm>
          <a:prstGeom prst="rect">
            <a:avLst/>
          </a:prstGeom>
          <a:noFill/>
        </p:spPr>
      </p:pic>
      <p:pic>
        <p:nvPicPr>
          <p:cNvPr id="3075" name="Picture 3" descr="C:\Documents and Settings\Змей\Local Settings\Temporary Internet Files\Content.IE5\K40M4D6H\MC90043825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488" y="4216400"/>
            <a:ext cx="1720850" cy="179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Игры на звукоподражание: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532859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3000" dirty="0" smtClean="0"/>
              <a:t>На птичьем дворе</a:t>
            </a:r>
            <a:r>
              <a:rPr lang="en-US" sz="3000" dirty="0" smtClean="0"/>
              <a:t>.</a:t>
            </a:r>
            <a:endParaRPr lang="ru-RU" sz="3000" dirty="0" smtClean="0"/>
          </a:p>
          <a:p>
            <a:r>
              <a:rPr lang="ru-RU" sz="3000" dirty="0" smtClean="0"/>
              <a:t>Наша уточка с утра... </a:t>
            </a:r>
            <a:r>
              <a:rPr lang="ru-RU" sz="3000" dirty="0" err="1" smtClean="0">
                <a:solidFill>
                  <a:srgbClr val="FF0000"/>
                </a:solidFill>
              </a:rPr>
              <a:t>Кря</a:t>
            </a:r>
            <a:r>
              <a:rPr lang="ru-RU" sz="3000" dirty="0" smtClean="0">
                <a:solidFill>
                  <a:srgbClr val="FF0000"/>
                </a:solidFill>
              </a:rPr>
              <a:t>, </a:t>
            </a:r>
            <a:r>
              <a:rPr lang="ru-RU" sz="3000" dirty="0" err="1" smtClean="0">
                <a:solidFill>
                  <a:srgbClr val="FF0000"/>
                </a:solidFill>
              </a:rPr>
              <a:t>кря</a:t>
            </a:r>
            <a:r>
              <a:rPr lang="ru-RU" sz="3000" dirty="0" smtClean="0">
                <a:solidFill>
                  <a:srgbClr val="FF0000"/>
                </a:solidFill>
              </a:rPr>
              <a:t>, </a:t>
            </a:r>
            <a:r>
              <a:rPr lang="ru-RU" sz="3000" dirty="0" err="1" smtClean="0">
                <a:solidFill>
                  <a:srgbClr val="FF0000"/>
                </a:solidFill>
              </a:rPr>
              <a:t>кря</a:t>
            </a:r>
            <a:r>
              <a:rPr lang="ru-RU" sz="3000" dirty="0" smtClean="0">
                <a:solidFill>
                  <a:srgbClr val="FF0000"/>
                </a:solidFill>
              </a:rPr>
              <a:t>!</a:t>
            </a:r>
          </a:p>
          <a:p>
            <a:r>
              <a:rPr lang="ru-RU" sz="3000" dirty="0" smtClean="0"/>
              <a:t>Наши гуси у пруда... </a:t>
            </a:r>
            <a:r>
              <a:rPr lang="ru-RU" sz="3000" dirty="0" smtClean="0">
                <a:solidFill>
                  <a:srgbClr val="FF0000"/>
                </a:solidFill>
              </a:rPr>
              <a:t>Га, га, га!</a:t>
            </a:r>
          </a:p>
          <a:p>
            <a:r>
              <a:rPr lang="ru-RU" sz="3000" dirty="0" smtClean="0"/>
              <a:t>Наши курочки в </a:t>
            </a:r>
            <a:r>
              <a:rPr lang="ru-RU" sz="3000" dirty="0" err="1" smtClean="0"/>
              <a:t>окно...</a:t>
            </a:r>
            <a:r>
              <a:rPr lang="ru-RU" sz="3000" dirty="0" err="1" smtClean="0">
                <a:solidFill>
                  <a:srgbClr val="FF0000"/>
                </a:solidFill>
              </a:rPr>
              <a:t>Ко</a:t>
            </a:r>
            <a:r>
              <a:rPr lang="ru-RU" sz="3000" dirty="0" smtClean="0">
                <a:solidFill>
                  <a:srgbClr val="FF0000"/>
                </a:solidFill>
              </a:rPr>
              <a:t>, ко, ко!</a:t>
            </a:r>
          </a:p>
          <a:p>
            <a:r>
              <a:rPr lang="ru-RU" sz="3000" dirty="0" smtClean="0"/>
              <a:t>А как Петя-петушок</a:t>
            </a:r>
          </a:p>
          <a:p>
            <a:r>
              <a:rPr lang="ru-RU" sz="3000" dirty="0" err="1" smtClean="0"/>
              <a:t>Ранним-рано</a:t>
            </a:r>
            <a:r>
              <a:rPr lang="ru-RU" sz="3000" dirty="0" smtClean="0"/>
              <a:t> поутру</a:t>
            </a:r>
          </a:p>
          <a:p>
            <a:r>
              <a:rPr lang="ru-RU" sz="3000" dirty="0" smtClean="0"/>
              <a:t>Нам споет..-</a:t>
            </a:r>
            <a:r>
              <a:rPr lang="ru-RU" sz="3000" dirty="0" smtClean="0">
                <a:solidFill>
                  <a:srgbClr val="FF0000"/>
                </a:solidFill>
              </a:rPr>
              <a:t>Ку-ка-ре-ку!</a:t>
            </a:r>
            <a:endParaRPr lang="ru-RU" sz="3000" dirty="0">
              <a:solidFill>
                <a:srgbClr val="FF0000"/>
              </a:solidFill>
            </a:endParaRPr>
          </a:p>
        </p:txBody>
      </p:sp>
      <p:pic>
        <p:nvPicPr>
          <p:cNvPr id="26625" name="Picture 1" descr="C:\Documents and Settings\Змей\Local Settings\Temporary Internet Files\Content.IE5\2N0O8J8H\MC90019228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437112"/>
            <a:ext cx="1894072" cy="198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 </a:t>
            </a:r>
            <a:r>
              <a:rPr lang="ru-RU" sz="2400" b="1" i="1" dirty="0" smtClean="0">
                <a:solidFill>
                  <a:srgbClr val="0070C0"/>
                </a:solidFill>
              </a:rPr>
              <a:t>Скороговорки на проговаривание согласных звуков: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3528" y="1772816"/>
            <a:ext cx="8363272" cy="4353347"/>
          </a:xfrm>
        </p:spPr>
        <p:txBody>
          <a:bodyPr/>
          <a:lstStyle/>
          <a:p>
            <a:endParaRPr lang="ru-RU" dirty="0" smtClean="0"/>
          </a:p>
          <a:p>
            <a:r>
              <a:rPr lang="ru-RU" sz="3200" u="sng" dirty="0" smtClean="0"/>
              <a:t>К</a:t>
            </a:r>
            <a:r>
              <a:rPr lang="ru-RU" sz="3200" dirty="0" smtClean="0"/>
              <a:t>о</a:t>
            </a:r>
            <a:r>
              <a:rPr lang="ru-RU" sz="3200" u="sng" dirty="0" smtClean="0"/>
              <a:t>с</a:t>
            </a:r>
            <a:r>
              <a:rPr lang="ru-RU" sz="3200" dirty="0" smtClean="0"/>
              <a:t>и, </a:t>
            </a:r>
            <a:r>
              <a:rPr lang="ru-RU" sz="3200" u="sng" dirty="0" smtClean="0"/>
              <a:t>к</a:t>
            </a:r>
            <a:r>
              <a:rPr lang="ru-RU" sz="3200" dirty="0" smtClean="0"/>
              <a:t>о</a:t>
            </a:r>
            <a:r>
              <a:rPr lang="ru-RU" sz="3200" u="sng" dirty="0" smtClean="0"/>
              <a:t>с</a:t>
            </a:r>
            <a:r>
              <a:rPr lang="ru-RU" sz="3200" dirty="0" smtClean="0"/>
              <a:t>а, по</a:t>
            </a:r>
            <a:r>
              <a:rPr lang="ru-RU" sz="3200" u="sng" dirty="0" smtClean="0"/>
              <a:t>к</a:t>
            </a:r>
            <a:r>
              <a:rPr lang="ru-RU" sz="3200" dirty="0" smtClean="0"/>
              <a:t>а ро</a:t>
            </a:r>
            <a:r>
              <a:rPr lang="ru-RU" sz="3200" u="sng" dirty="0" smtClean="0"/>
              <a:t>с</a:t>
            </a:r>
            <a:r>
              <a:rPr lang="ru-RU" sz="3200" dirty="0" smtClean="0"/>
              <a:t>а.</a:t>
            </a:r>
          </a:p>
          <a:p>
            <a:r>
              <a:rPr lang="ru-RU" sz="3200" u="sng" dirty="0" smtClean="0"/>
              <a:t>Н</a:t>
            </a:r>
            <a:r>
              <a:rPr lang="ru-RU" sz="3200" dirty="0" smtClean="0"/>
              <a:t>а </a:t>
            </a:r>
            <a:r>
              <a:rPr lang="ru-RU" sz="3200" u="sng" dirty="0" smtClean="0"/>
              <a:t>р</a:t>
            </a:r>
            <a:r>
              <a:rPr lang="ru-RU" sz="3200" dirty="0" smtClean="0"/>
              <a:t>е</a:t>
            </a:r>
            <a:r>
              <a:rPr lang="ru-RU" sz="3200" u="sng" dirty="0" smtClean="0"/>
              <a:t>к</a:t>
            </a:r>
            <a:r>
              <a:rPr lang="ru-RU" sz="3200" dirty="0" smtClean="0"/>
              <a:t>е поймали </a:t>
            </a:r>
            <a:r>
              <a:rPr lang="ru-RU" sz="3200" u="sng" dirty="0" smtClean="0"/>
              <a:t>р</a:t>
            </a:r>
            <a:r>
              <a:rPr lang="ru-RU" sz="3200" dirty="0" smtClean="0"/>
              <a:t>ака, из-за </a:t>
            </a:r>
            <a:r>
              <a:rPr lang="ru-RU" sz="3200" u="sng" dirty="0" smtClean="0"/>
              <a:t>р</a:t>
            </a:r>
            <a:r>
              <a:rPr lang="ru-RU" sz="3200" dirty="0" smtClean="0"/>
              <a:t>ака вышла д</a:t>
            </a:r>
            <a:r>
              <a:rPr lang="ru-RU" sz="3200" u="sng" dirty="0" smtClean="0"/>
              <a:t>р</a:t>
            </a:r>
            <a:r>
              <a:rPr lang="ru-RU" sz="3200" dirty="0" smtClean="0"/>
              <a:t>а</a:t>
            </a:r>
            <a:r>
              <a:rPr lang="ru-RU" sz="3200" u="sng" dirty="0" smtClean="0"/>
              <a:t>к</a:t>
            </a:r>
            <a:r>
              <a:rPr lang="ru-RU" sz="3200" dirty="0" smtClean="0"/>
              <a:t>а.</a:t>
            </a:r>
          </a:p>
          <a:p>
            <a:r>
              <a:rPr lang="ru-RU" sz="3200" u="sng" dirty="0" smtClean="0"/>
              <a:t>Ш</a:t>
            </a:r>
            <a:r>
              <a:rPr lang="ru-RU" sz="3200" dirty="0" smtClean="0"/>
              <a:t>ла </a:t>
            </a:r>
            <a:r>
              <a:rPr lang="ru-RU" sz="3200" u="sng" dirty="0" smtClean="0"/>
              <a:t>С</a:t>
            </a:r>
            <a:r>
              <a:rPr lang="ru-RU" sz="3200" dirty="0" smtClean="0"/>
              <a:t>а</a:t>
            </a:r>
            <a:r>
              <a:rPr lang="ru-RU" sz="3200" u="sng" dirty="0" smtClean="0"/>
              <a:t>ш</a:t>
            </a:r>
            <a:r>
              <a:rPr lang="ru-RU" sz="3200" dirty="0" smtClean="0"/>
              <a:t>а по </a:t>
            </a:r>
            <a:r>
              <a:rPr lang="ru-RU" sz="3200" u="sng" dirty="0" smtClean="0"/>
              <a:t>ш</a:t>
            </a:r>
            <a:r>
              <a:rPr lang="ru-RU" sz="3200" dirty="0" smtClean="0"/>
              <a:t>о</a:t>
            </a:r>
            <a:r>
              <a:rPr lang="ru-RU" sz="3200" u="sng" dirty="0" smtClean="0"/>
              <a:t>сс</a:t>
            </a:r>
            <a:r>
              <a:rPr lang="ru-RU" sz="3200" dirty="0" smtClean="0"/>
              <a:t>е и </a:t>
            </a:r>
            <a:r>
              <a:rPr lang="ru-RU" sz="3200" u="sng" dirty="0" smtClean="0"/>
              <a:t>с</a:t>
            </a:r>
            <a:r>
              <a:rPr lang="ru-RU" sz="3200" dirty="0" smtClean="0"/>
              <a:t>о</a:t>
            </a:r>
            <a:r>
              <a:rPr lang="ru-RU" sz="3200" u="sng" dirty="0" smtClean="0"/>
              <a:t>с</a:t>
            </a:r>
            <a:r>
              <a:rPr lang="ru-RU" sz="3200" dirty="0" smtClean="0"/>
              <a:t>ала </a:t>
            </a:r>
            <a:r>
              <a:rPr lang="ru-RU" sz="3200" u="sng" dirty="0" smtClean="0"/>
              <a:t>с</a:t>
            </a:r>
            <a:r>
              <a:rPr lang="ru-RU" sz="3200" dirty="0" smtClean="0"/>
              <a:t>у</a:t>
            </a:r>
            <a:r>
              <a:rPr lang="ru-RU" sz="3200" u="sng" dirty="0" smtClean="0"/>
              <a:t>ш</a:t>
            </a:r>
            <a:r>
              <a:rPr lang="ru-RU" sz="3200" dirty="0" smtClean="0"/>
              <a:t>ку. </a:t>
            </a:r>
            <a:endParaRPr lang="ru-RU" dirty="0"/>
          </a:p>
        </p:txBody>
      </p:sp>
      <p:pic>
        <p:nvPicPr>
          <p:cNvPr id="25601" name="Picture 1" descr="C:\Documents and Settings\Змей\Local Settings\Temporary Internet Files\Content.IE5\J8D59T47\MC9003616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97152"/>
            <a:ext cx="1827212" cy="170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Чтение слов, записанных разновеликим шрифтом.</a:t>
            </a: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39552" y="2060848"/>
            <a:ext cx="8147248" cy="406531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sz="3200" dirty="0" err="1" smtClean="0"/>
              <a:t>ПЫлеСОС</a:t>
            </a:r>
            <a:r>
              <a:rPr lang="ru-RU" sz="3200" dirty="0" smtClean="0"/>
              <a:t>			</a:t>
            </a:r>
            <a:r>
              <a:rPr lang="ru-RU" sz="3200" dirty="0" err="1" smtClean="0"/>
              <a:t>СнеГИри</a:t>
            </a:r>
            <a:endParaRPr lang="ru-RU" sz="3200" dirty="0" smtClean="0"/>
          </a:p>
          <a:p>
            <a:r>
              <a:rPr lang="ru-RU" sz="3200" dirty="0" err="1" smtClean="0"/>
              <a:t>ВоРОбьИ</a:t>
            </a:r>
            <a:r>
              <a:rPr lang="ru-RU" sz="3200" dirty="0" smtClean="0"/>
              <a:t>			</a:t>
            </a:r>
            <a:r>
              <a:rPr lang="ru-RU" sz="3200" dirty="0" err="1" smtClean="0"/>
              <a:t>ТЕтерЕВочЕК</a:t>
            </a:r>
            <a:endParaRPr lang="ru-RU" sz="3200" dirty="0" smtClean="0"/>
          </a:p>
          <a:p>
            <a:r>
              <a:rPr lang="ru-RU" sz="3200" b="1" i="1" dirty="0" smtClean="0"/>
              <a:t> </a:t>
            </a:r>
            <a:r>
              <a:rPr lang="ru-RU" sz="3200" dirty="0" err="1" smtClean="0"/>
              <a:t>МОлОКо</a:t>
            </a:r>
            <a:r>
              <a:rPr lang="ru-RU" sz="3200" dirty="0" smtClean="0"/>
              <a:t>                            </a:t>
            </a:r>
            <a:r>
              <a:rPr lang="ru-RU" sz="3200" dirty="0" err="1" smtClean="0"/>
              <a:t>шкОЛьНиКИ</a:t>
            </a:r>
            <a:endParaRPr lang="ru-RU" sz="3200" dirty="0" smtClean="0"/>
          </a:p>
          <a:p>
            <a:r>
              <a:rPr lang="ru-RU" sz="3200" dirty="0" err="1" smtClean="0"/>
              <a:t>маТЕМатиКА</a:t>
            </a:r>
            <a:r>
              <a:rPr lang="ru-RU" sz="3200" dirty="0" smtClean="0"/>
              <a:t>                     </a:t>
            </a:r>
            <a:r>
              <a:rPr lang="ru-RU" sz="3200" dirty="0" err="1" smtClean="0"/>
              <a:t>РиСУноК</a:t>
            </a:r>
            <a:endParaRPr lang="ru-RU" sz="3200" dirty="0" smtClean="0"/>
          </a:p>
          <a:p>
            <a:endParaRPr lang="ru-RU" sz="3200" dirty="0" smtClean="0"/>
          </a:p>
          <a:p>
            <a:endParaRPr lang="ru-RU" dirty="0"/>
          </a:p>
        </p:txBody>
      </p:sp>
      <p:pic>
        <p:nvPicPr>
          <p:cNvPr id="24577" name="Picture 1" descr="C:\Documents and Settings\Змей\Local Settings\Temporary Internet Files\Content.IE5\QHWIOIK3\MC9004124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46236">
            <a:off x="6931685" y="4476107"/>
            <a:ext cx="1428170" cy="1894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332656"/>
            <a:ext cx="3024336" cy="43204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Речевая разминка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147248" cy="5217443"/>
          </a:xfrm>
        </p:spPr>
        <p:txBody>
          <a:bodyPr>
            <a:normAutofit/>
          </a:bodyPr>
          <a:lstStyle/>
          <a:p>
            <a:r>
              <a:rPr lang="ru-RU" sz="2800" b="1" dirty="0" err="1" smtClean="0"/>
              <a:t>Са-са-са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са-са-са</a:t>
            </a:r>
            <a:r>
              <a:rPr lang="ru-RU" sz="2800" b="1" dirty="0" smtClean="0"/>
              <a:t> вот бежит лиса.</a:t>
            </a:r>
          </a:p>
          <a:p>
            <a:r>
              <a:rPr lang="ru-RU" sz="2800" b="1" dirty="0" err="1" smtClean="0"/>
              <a:t>Со-со-со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со-со-со</a:t>
            </a:r>
            <a:r>
              <a:rPr lang="ru-RU" sz="2800" b="1" dirty="0" smtClean="0"/>
              <a:t> лиса катит колесо.</a:t>
            </a:r>
            <a:endParaRPr lang="en-US" sz="2800" b="1" dirty="0" smtClean="0"/>
          </a:p>
          <a:p>
            <a:r>
              <a:rPr lang="ru-RU" sz="2800" b="1" dirty="0" smtClean="0"/>
              <a:t> </a:t>
            </a:r>
            <a:r>
              <a:rPr lang="ru-RU" sz="2800" b="1" dirty="0" err="1" smtClean="0"/>
              <a:t>Сы-сы-сы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сы-сы-сы</a:t>
            </a:r>
            <a:r>
              <a:rPr lang="ru-RU" sz="2800" b="1" dirty="0" smtClean="0"/>
              <a:t> хвост красивый у лисы.</a:t>
            </a:r>
            <a:endParaRPr lang="en-US" sz="2800" b="1" dirty="0" smtClean="0"/>
          </a:p>
          <a:p>
            <a:r>
              <a:rPr lang="ru-RU" sz="2800" b="1" dirty="0" smtClean="0"/>
              <a:t>Су-су-су, су-су-су в лесу видел я лису.</a:t>
            </a:r>
            <a:endParaRPr lang="en-US" sz="2800" b="1" dirty="0" smtClean="0"/>
          </a:p>
          <a:p>
            <a:r>
              <a:rPr lang="ru-RU" sz="2800" b="1" dirty="0" err="1" smtClean="0"/>
              <a:t>Ца-са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ца-са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ца-са</a:t>
            </a:r>
            <a:r>
              <a:rPr lang="ru-RU" sz="2800" b="1" dirty="0" smtClean="0"/>
              <a:t> – на цветке сидит оса.</a:t>
            </a:r>
            <a:endParaRPr lang="en-US" sz="2800" b="1" dirty="0" smtClean="0"/>
          </a:p>
          <a:p>
            <a:r>
              <a:rPr lang="ru-RU" sz="2800" b="1" dirty="0" smtClean="0"/>
              <a:t> </a:t>
            </a:r>
            <a:r>
              <a:rPr lang="ru-RU" sz="2800" b="1" dirty="0" err="1" smtClean="0"/>
              <a:t>Цу-су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цу-су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цу-су</a:t>
            </a:r>
            <a:r>
              <a:rPr lang="ru-RU" sz="2800" b="1" dirty="0" smtClean="0"/>
              <a:t> – гони скорей с цветка осу.</a:t>
            </a:r>
            <a:endParaRPr lang="en-US" sz="2800" b="1" dirty="0" smtClean="0"/>
          </a:p>
          <a:p>
            <a:r>
              <a:rPr lang="ru-RU" sz="2800" b="1" dirty="0" err="1" smtClean="0"/>
              <a:t>Ца-ца-ца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ца-ца-ца</a:t>
            </a:r>
            <a:r>
              <a:rPr lang="ru-RU" sz="2800" b="1" dirty="0" smtClean="0"/>
              <a:t> -  у крыльца стоит овца.</a:t>
            </a:r>
            <a:endParaRPr lang="en-US" sz="28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38400" y="548680"/>
            <a:ext cx="4581872" cy="504056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3568" y="1340768"/>
            <a:ext cx="8003232" cy="4785395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 </a:t>
            </a:r>
            <a:r>
              <a:rPr lang="ru-RU" sz="2800" b="1" dirty="0" err="1" smtClean="0"/>
              <a:t>Жи-жи-жи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жи-жи-жи</a:t>
            </a:r>
            <a:r>
              <a:rPr lang="ru-RU" sz="2800" b="1" dirty="0" smtClean="0"/>
              <a:t> яблочки несут ежи.</a:t>
            </a:r>
            <a:endParaRPr lang="en-US" sz="2800" b="1" dirty="0" smtClean="0"/>
          </a:p>
          <a:p>
            <a:r>
              <a:rPr lang="ru-RU" sz="2800" b="1" dirty="0" smtClean="0"/>
              <a:t> </a:t>
            </a:r>
            <a:r>
              <a:rPr lang="ru-RU" sz="2800" b="1" dirty="0" err="1" smtClean="0"/>
              <a:t>Жа-жа-жа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жа-жа-жа</a:t>
            </a:r>
            <a:r>
              <a:rPr lang="ru-RU" sz="2800" b="1" dirty="0" smtClean="0"/>
              <a:t> я нашел в лесу ежа.</a:t>
            </a:r>
            <a:endParaRPr lang="en-US" sz="2800" b="1" dirty="0" smtClean="0"/>
          </a:p>
          <a:p>
            <a:r>
              <a:rPr lang="ru-RU" sz="2800" b="1" dirty="0" smtClean="0"/>
              <a:t> </a:t>
            </a:r>
            <a:r>
              <a:rPr lang="ru-RU" sz="2800" b="1" dirty="0" err="1" smtClean="0"/>
              <a:t>Жу-жу-жу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жу-жу-жу</a:t>
            </a:r>
            <a:r>
              <a:rPr lang="ru-RU" sz="2800" b="1" dirty="0" smtClean="0"/>
              <a:t> молока я дал ежу.</a:t>
            </a:r>
            <a:endParaRPr lang="en-US" sz="2800" b="1" dirty="0" smtClean="0"/>
          </a:p>
          <a:p>
            <a:r>
              <a:rPr lang="ru-RU" sz="2800" b="1" dirty="0" err="1" smtClean="0"/>
              <a:t>Жа-жа-жа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жа-жа-жа</a:t>
            </a:r>
            <a:r>
              <a:rPr lang="ru-RU" sz="2800" b="1" dirty="0" smtClean="0"/>
              <a:t> не обижу я ежа.</a:t>
            </a:r>
            <a:endParaRPr lang="en-US" sz="28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27584" y="1700808"/>
            <a:ext cx="7859216" cy="4425355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 </a:t>
            </a:r>
            <a:r>
              <a:rPr lang="ru-RU" sz="2800" b="1" dirty="0" err="1" smtClean="0"/>
              <a:t>Лы-лы-лы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лы-лы-лы</a:t>
            </a:r>
            <a:r>
              <a:rPr lang="ru-RU" sz="2800" b="1" dirty="0" smtClean="0"/>
              <a:t> стоят в комнате столы.</a:t>
            </a:r>
            <a:endParaRPr lang="en-US" sz="2800" b="1" dirty="0" smtClean="0"/>
          </a:p>
          <a:p>
            <a:r>
              <a:rPr lang="ru-RU" sz="2800" b="1" dirty="0" err="1" smtClean="0"/>
              <a:t>Лу-лу-лу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лу-лу-лу</a:t>
            </a:r>
            <a:r>
              <a:rPr lang="ru-RU" sz="2800" b="1" dirty="0" smtClean="0"/>
              <a:t>  идет Танечка к столу.</a:t>
            </a:r>
          </a:p>
          <a:p>
            <a:r>
              <a:rPr lang="ru-RU" sz="2800" b="1" dirty="0" err="1" smtClean="0"/>
              <a:t>Ла-ла-ла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ла-ла-ла</a:t>
            </a:r>
            <a:r>
              <a:rPr lang="ru-RU" sz="2800" b="1" dirty="0" smtClean="0"/>
              <a:t> наша Леночка мила. </a:t>
            </a:r>
            <a:endParaRPr lang="en-US" sz="2800" b="1" dirty="0" smtClean="0"/>
          </a:p>
          <a:p>
            <a:r>
              <a:rPr lang="ru-RU" sz="2800" b="1" dirty="0" smtClean="0"/>
              <a:t> </a:t>
            </a:r>
            <a:r>
              <a:rPr lang="ru-RU" sz="2800" b="1" dirty="0" err="1" smtClean="0"/>
              <a:t>Ры-ры-ры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ры-ры-ры</a:t>
            </a:r>
            <a:r>
              <a:rPr lang="ru-RU" sz="2800" b="1" dirty="0" smtClean="0"/>
              <a:t> сидит мышка у норы.</a:t>
            </a:r>
            <a:endParaRPr lang="en-US" sz="2800" b="1" dirty="0" smtClean="0"/>
          </a:p>
          <a:p>
            <a:r>
              <a:rPr lang="ru-RU" sz="2800" b="1" dirty="0" err="1" smtClean="0"/>
              <a:t>Ра-ра-ра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ра-ра-ра</a:t>
            </a:r>
            <a:r>
              <a:rPr lang="ru-RU" sz="2800" b="1" dirty="0" smtClean="0"/>
              <a:t> начинается игра.</a:t>
            </a:r>
            <a:endParaRPr lang="en-US" sz="2800" b="1" dirty="0" smtClean="0"/>
          </a:p>
          <a:p>
            <a:r>
              <a:rPr lang="ru-RU" sz="2800" b="1" dirty="0" err="1" smtClean="0"/>
              <a:t>Ру-ру-ру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ру-ру-ру</a:t>
            </a:r>
            <a:r>
              <a:rPr lang="ru-RU" sz="2800" b="1" dirty="0" smtClean="0"/>
              <a:t> очень рад я был шару.</a:t>
            </a:r>
            <a:endParaRPr lang="en-US" sz="2800" b="1" dirty="0" smtClean="0"/>
          </a:p>
          <a:p>
            <a:r>
              <a:rPr lang="ru-RU" sz="2800" b="1" dirty="0" err="1" smtClean="0"/>
              <a:t>Ро-ро-ро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ро-ро-ро</a:t>
            </a:r>
            <a:r>
              <a:rPr lang="ru-RU" sz="2800" b="1" dirty="0" smtClean="0"/>
              <a:t> привязал к шару перо.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692696"/>
            <a:ext cx="1726704" cy="3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2311922"/>
            <a:ext cx="6249601" cy="3789334"/>
          </a:xfrm>
        </p:spPr>
        <p:txBody>
          <a:bodyPr>
            <a:normAutofit/>
          </a:bodyPr>
          <a:lstStyle/>
          <a:p>
            <a:endParaRPr lang="ru-RU" sz="6000" i="1" dirty="0" smtClean="0">
              <a:solidFill>
                <a:srgbClr val="FF0000"/>
              </a:solidFill>
            </a:endParaRPr>
          </a:p>
          <a:p>
            <a:r>
              <a:rPr lang="ru-RU" sz="6000" i="1" dirty="0" smtClean="0">
                <a:solidFill>
                  <a:srgbClr val="FF0000"/>
                </a:solidFill>
              </a:rPr>
              <a:t>Молодцы!</a:t>
            </a:r>
            <a:endParaRPr lang="ru-RU" sz="6000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Змей\Local Settings\Temporary Internet Files\Content.IE5\4BQ0FTRO\MC900438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356992"/>
            <a:ext cx="1863725" cy="1270000"/>
          </a:xfrm>
          <a:prstGeom prst="rect">
            <a:avLst/>
          </a:prstGeom>
          <a:noFill/>
        </p:spPr>
      </p:pic>
      <p:pic>
        <p:nvPicPr>
          <p:cNvPr id="5123" name="Picture 3" descr="C:\Documents and Settings\Змей\Local Settings\Temporary Internet Files\Content.IE5\IPXXZEOH\MC90043800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84984"/>
            <a:ext cx="1839056" cy="1250057"/>
          </a:xfrm>
          <a:prstGeom prst="rect">
            <a:avLst/>
          </a:prstGeom>
          <a:noFill/>
        </p:spPr>
      </p:pic>
      <p:pic>
        <p:nvPicPr>
          <p:cNvPr id="5125" name="Picture 5" descr="C:\Documents and Settings\Змей\Local Settings\Temporary Internet Files\Content.IE5\KVXYZZ4G\MC90044042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44938" y="4705350"/>
            <a:ext cx="1827212" cy="1506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9"/>
            <a:ext cx="5400600" cy="2839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692692"/>
          <a:ext cx="7776864" cy="5544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/>
                <a:gridCol w="1296144"/>
                <a:gridCol w="1296144"/>
                <a:gridCol w="1296144"/>
                <a:gridCol w="1367881"/>
                <a:gridCol w="1224407"/>
              </a:tblGrid>
              <a:tr h="5544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А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О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У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Ы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Э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Б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ба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бо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бы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В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во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вы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Г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га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го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гу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гы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гэ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Д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да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до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Ж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жа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жо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жу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жэ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З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за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жу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зэ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К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ка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ко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ку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ла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ло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лу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лы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М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ма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мо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му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мы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мэ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Змей\Local Settings\Temporary Internet Files\Content.IE5\KVXYZZ4G\MC9004404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20951" cy="10891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60648"/>
            <a:ext cx="3168352" cy="28391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692692"/>
          <a:ext cx="7776864" cy="5544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/>
                <a:gridCol w="1296144"/>
                <a:gridCol w="1296144"/>
                <a:gridCol w="1296144"/>
                <a:gridCol w="1367881"/>
                <a:gridCol w="1224407"/>
              </a:tblGrid>
              <a:tr h="5544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Я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Ё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Ю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И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Е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БЬ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</a:t>
                      </a:r>
                      <a:r>
                        <a:rPr lang="ru-RU" sz="24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бя</a:t>
                      </a:r>
                      <a:endParaRPr lang="ru-RU" sz="24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бе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ВЬ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ве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ГЬ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  </a:t>
                      </a:r>
                      <a:r>
                        <a:rPr lang="ru-RU" sz="2400" b="1" baseline="0" dirty="0" err="1" smtClean="0"/>
                        <a:t>гё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ги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ге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ДЬ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дё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ди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де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ЖЬ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жё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жи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же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ЗЬ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зе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КЬ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кю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  </a:t>
                      </a:r>
                      <a:r>
                        <a:rPr lang="ru-RU" sz="2400" b="1" baseline="0" dirty="0" err="1" smtClean="0"/>
                        <a:t>ки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  </a:t>
                      </a:r>
                      <a:r>
                        <a:rPr lang="ru-RU" sz="2400" b="1" baseline="0" dirty="0" err="1" smtClean="0"/>
                        <a:t>ке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ЛЬ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ля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лё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лю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ли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  </a:t>
                      </a:r>
                      <a:r>
                        <a:rPr lang="ru-RU" sz="2400" b="1" baseline="0" dirty="0" err="1" smtClean="0"/>
                        <a:t>ле</a:t>
                      </a:r>
                      <a:endParaRPr lang="ru-RU" sz="2400" b="1" dirty="0"/>
                    </a:p>
                  </a:txBody>
                  <a:tcPr/>
                </a:tc>
              </a:tr>
              <a:tr h="55446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МЬ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мя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dirty="0" err="1" smtClean="0"/>
                        <a:t>мё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мю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ми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</a:t>
                      </a:r>
                      <a:r>
                        <a:rPr lang="ru-RU" sz="2400" b="1" dirty="0" err="1" smtClean="0"/>
                        <a:t>ме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Змей\Local Settings\Temporary Internet Files\Content.IE5\KVXYZZ4G\MC9004404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20951" cy="1089125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5400600" cy="330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0" y="1196747"/>
          <a:ext cx="8147250" cy="5168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7875"/>
                <a:gridCol w="1357875"/>
                <a:gridCol w="1357875"/>
                <a:gridCol w="1357875"/>
                <a:gridCol w="1357875"/>
                <a:gridCol w="1357875"/>
              </a:tblGrid>
              <a:tr h="4698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Ы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Э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ны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пэ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са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сы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сэ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тэ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фо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фы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ху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Ц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Ч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ча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чо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чу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</a:t>
                      </a:r>
                      <a:endParaRPr lang="ru-RU" sz="2400" b="1" dirty="0"/>
                    </a:p>
                  </a:txBody>
                  <a:tcPr/>
                </a:tc>
              </a:tr>
              <a:tr h="46986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Ш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ша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шо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шу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--------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Documents and Settings\Змей\Local Settings\Temporary Internet Files\Content.IE5\CINYG2VH\MC90043438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932483" cy="1469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28600"/>
            <a:ext cx="3096344" cy="5036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052740"/>
          <a:ext cx="7920882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0147"/>
                <a:gridCol w="1320147"/>
                <a:gridCol w="1320147"/>
                <a:gridCol w="1320147"/>
                <a:gridCol w="1320147"/>
                <a:gridCol w="1320147"/>
              </a:tblGrid>
              <a:tr h="444049"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Я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 Ё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Ю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И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</a:rPr>
                        <a:t>     Е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НЬ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ня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ПЬ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пе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РЬ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ри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СЬ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ся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сю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ТЬ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тя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тю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ти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те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ФЬ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фё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фе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ХЬ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хи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хе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ЦЬ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це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ЧЬ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чё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чи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че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ШЬ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шё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ши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ше</a:t>
                      </a:r>
                      <a:endParaRPr lang="ru-RU" sz="2400" b="1" dirty="0"/>
                    </a:p>
                  </a:txBody>
                  <a:tcPr/>
                </a:tc>
              </a:tr>
              <a:tr h="44404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ЩЬ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щё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-----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щи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err="1" smtClean="0"/>
                        <a:t>ще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Documents and Settings\Змей\Local Settings\Temporary Internet Files\Content.IE5\KVXYZZ4G\MC90043799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60648"/>
            <a:ext cx="1224136" cy="943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400600" cy="288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703601"/>
              </p:ext>
            </p:extLst>
          </p:nvPr>
        </p:nvGraphicFramePr>
        <p:xfrm>
          <a:off x="161814" y="0"/>
          <a:ext cx="8977313" cy="662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4" imgW="6475838" imgH="7003353" progId="Word.Document.8">
                  <p:embed/>
                </p:oleObj>
              </mc:Choice>
              <mc:Fallback>
                <p:oleObj name="Document" r:id="rId4" imgW="6475838" imgH="7003353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814" y="0"/>
                        <a:ext cx="8977313" cy="662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 descr="C:\Documents and Settings\Змей\Local Settings\Temporary Internet Files\Content.IE5\94MQGGOW\MC90036165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61021" y="5569943"/>
            <a:ext cx="1382979" cy="1288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Чтение шепотом в медленно</a:t>
            </a:r>
            <a:r>
              <a:rPr lang="ru-RU" b="1" i="1" dirty="0" smtClean="0">
                <a:latin typeface="Arial" pitchFamily="34" charset="0"/>
                <a:ea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395536" y="620688"/>
            <a:ext cx="8026088" cy="5357501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200" b="1" i="1" dirty="0" smtClean="0">
                <a:latin typeface="Arial" pitchFamily="34" charset="0"/>
                <a:ea typeface="Times New Roman" pitchFamily="18" charset="0"/>
              </a:rPr>
              <a:t>1</a:t>
            </a:r>
            <a:endParaRPr lang="en-US" sz="2400" b="1" i="1" dirty="0" smtClean="0">
              <a:latin typeface="Arial" pitchFamily="34" charset="0"/>
              <a:ea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4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err="1" smtClean="0">
                <a:latin typeface="Arial" pitchFamily="34" charset="0"/>
                <a:ea typeface="Times New Roman" pitchFamily="18" charset="0"/>
              </a:rPr>
              <a:t>Ра-ра-ра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 - начинается игра.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err="1" smtClean="0">
                <a:latin typeface="Arial" pitchFamily="34" charset="0"/>
                <a:ea typeface="Times New Roman" pitchFamily="18" charset="0"/>
              </a:rPr>
              <a:t>Ры-ры-ры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 - у нас в руках шары.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err="1" smtClean="0">
                <a:latin typeface="Arial" pitchFamily="34" charset="0"/>
                <a:ea typeface="Times New Roman" pitchFamily="18" charset="0"/>
              </a:rPr>
              <a:t>Ру-ру-ру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 - бью рукою по шару.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Да-да-да - из трубы бежит вода.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До-до-до - на дереве гнездо.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err="1" smtClean="0">
                <a:latin typeface="Arial" pitchFamily="34" charset="0"/>
                <a:ea typeface="Times New Roman" pitchFamily="18" charset="0"/>
              </a:rPr>
              <a:t>Ды-ды-ды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 - мы пошли по ягоды.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err="1" smtClean="0">
                <a:latin typeface="Arial" pitchFamily="34" charset="0"/>
                <a:ea typeface="Times New Roman" pitchFamily="18" charset="0"/>
              </a:rPr>
              <a:t>Ду-ду-ду</a:t>
            </a: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 - с мамой я домой иду.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Та-та-та - в нашем классе чистота.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Ту-ту-ту - наводим сами красоту. </a:t>
            </a:r>
            <a:endParaRPr lang="ru-RU" sz="32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200" dirty="0" smtClean="0">
                <a:latin typeface="Arial" pitchFamily="34" charset="0"/>
                <a:ea typeface="Times New Roman" pitchFamily="18" charset="0"/>
              </a:rPr>
              <a:t>Ты-ты-ты - нами политы цветы. </a:t>
            </a:r>
            <a:endParaRPr lang="ru-RU" sz="3200" dirty="0" smtClean="0"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3" descr="C:\Documents and Settings\Змей\Local Settings\Temporary Internet Files\Content.IE5\94MQGGOW\MC9003616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6788" y="4941168"/>
            <a:ext cx="1827212" cy="170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552728" cy="3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92696"/>
            <a:ext cx="8363272" cy="5433467"/>
          </a:xfrm>
        </p:spPr>
        <p:txBody>
          <a:bodyPr/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Ту-ту-ту - наводим сами красоту.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Ты-ты-ты - нами политы цветы.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err="1" smtClean="0">
                <a:latin typeface="Arial" pitchFamily="34" charset="0"/>
                <a:ea typeface="Times New Roman" pitchFamily="18" charset="0"/>
              </a:rPr>
              <a:t>Ят-ят-ят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 - парты ровненько стоят.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Ют-ют-ют — очень любим мы уют.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err="1" smtClean="0">
                <a:latin typeface="Arial" pitchFamily="34" charset="0"/>
                <a:ea typeface="Times New Roman" pitchFamily="18" charset="0"/>
              </a:rPr>
              <a:t>Ло-ло-ло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 — на улице тепло.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err="1" smtClean="0">
                <a:latin typeface="Arial" pitchFamily="34" charset="0"/>
                <a:ea typeface="Times New Roman" pitchFamily="18" charset="0"/>
              </a:rPr>
              <a:t>Лу-лу-лу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 - стол стоит в углу.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err="1" smtClean="0">
                <a:latin typeface="Arial" pitchFamily="34" charset="0"/>
                <a:ea typeface="Times New Roman" pitchFamily="18" charset="0"/>
              </a:rPr>
              <a:t>Ул-ул-ул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 - у нас сломался стул. </a:t>
            </a:r>
            <a:endParaRPr lang="ru-RU" sz="40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dirty="0" err="1" smtClean="0">
                <a:latin typeface="Arial" pitchFamily="34" charset="0"/>
                <a:ea typeface="Times New Roman" pitchFamily="18" charset="0"/>
              </a:rPr>
              <a:t>Оль-оль-оль</a:t>
            </a:r>
            <a:r>
              <a:rPr lang="ru-RU" sz="4000" dirty="0" smtClean="0">
                <a:latin typeface="Arial" pitchFamily="34" charset="0"/>
                <a:ea typeface="Times New Roman" pitchFamily="18" charset="0"/>
              </a:rPr>
              <a:t> - мы купили соль.</a:t>
            </a:r>
            <a:endParaRPr lang="ru-RU" sz="4000" dirty="0" smtClean="0">
              <a:latin typeface="Arial" pitchFamily="34" charset="0"/>
            </a:endParaRPr>
          </a:p>
          <a:p>
            <a:endParaRPr lang="ru-RU" dirty="0"/>
          </a:p>
        </p:txBody>
      </p:sp>
      <p:pic>
        <p:nvPicPr>
          <p:cNvPr id="23554" name="Picture 2" descr="C:\Documents and Settings\Змей\Local Settings\Temporary Internet Files\Content.IE5\94MQGGOW\MC9003616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6788" y="5156200"/>
            <a:ext cx="1827212" cy="170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Чтение громко и уверенно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dirty="0" smtClean="0">
                <a:latin typeface="Arial" pitchFamily="34" charset="0"/>
                <a:ea typeface="Times New Roman" pitchFamily="18" charset="0"/>
              </a:rPr>
              <a:t>Моль – соль – толь – боль  </a:t>
            </a:r>
            <a:endParaRPr lang="ru-RU" sz="36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dirty="0" smtClean="0">
                <a:latin typeface="Arial" pitchFamily="34" charset="0"/>
                <a:ea typeface="Times New Roman" pitchFamily="18" charset="0"/>
              </a:rPr>
              <a:t>Почка – почва – почта </a:t>
            </a:r>
            <a:endParaRPr lang="ru-RU" sz="3600" dirty="0" smtClean="0">
              <a:latin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3600" dirty="0" smtClean="0">
                <a:latin typeface="Arial" pitchFamily="34" charset="0"/>
                <a:ea typeface="Times New Roman" pitchFamily="18" charset="0"/>
              </a:rPr>
              <a:t> Дверь – зверь – червь </a:t>
            </a:r>
            <a:endParaRPr lang="ru-RU" sz="3600" dirty="0" smtClean="0">
              <a:latin typeface="Arial" pitchFamily="34" charset="0"/>
            </a:endParaRPr>
          </a:p>
        </p:txBody>
      </p:sp>
      <p:pic>
        <p:nvPicPr>
          <p:cNvPr id="2054" name="Picture 6" descr="C:\Documents and Settings\Змей\Local Settings\Temporary Internet Files\Content.IE5\94MQGGOW\MC9004124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868423">
            <a:off x="6533410" y="3993094"/>
            <a:ext cx="2200275" cy="291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_Mod_theme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Theme_Mod_theme</Template>
  <TotalTime>118</TotalTime>
  <Words>799</Words>
  <Application>Microsoft Office PowerPoint</Application>
  <PresentationFormat>Экран (4:3)</PresentationFormat>
  <Paragraphs>331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Theme_Mod_theme</vt:lpstr>
      <vt:lpstr>Document</vt:lpstr>
      <vt:lpstr>Речевая разминка на уроках чтения </vt:lpstr>
      <vt:lpstr> </vt:lpstr>
      <vt:lpstr>  </vt:lpstr>
      <vt:lpstr>   </vt:lpstr>
      <vt:lpstr> </vt:lpstr>
      <vt:lpstr>  </vt:lpstr>
      <vt:lpstr>Чтение шепотом в медленно:</vt:lpstr>
      <vt:lpstr>  </vt:lpstr>
      <vt:lpstr>Чтение громко и уверенно</vt:lpstr>
      <vt:lpstr>Игры на звукоподражание: </vt:lpstr>
      <vt:lpstr> Скороговорки на проговаривание согласных звуков:</vt:lpstr>
      <vt:lpstr>Чтение слов, записанных разновеликим шрифтом. </vt:lpstr>
      <vt:lpstr>Речевая разминка</vt:lpstr>
      <vt:lpstr>   </vt:lpstr>
      <vt:lpstr>Презентация PowerPoint</vt:lpstr>
      <vt:lpstr>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Речевая разминка на уроках чтения </dc:title>
  <dc:creator>Змей</dc:creator>
  <cp:lastModifiedBy>Lenovo</cp:lastModifiedBy>
  <cp:revision>23</cp:revision>
  <dcterms:created xsi:type="dcterms:W3CDTF">2011-10-18T05:31:58Z</dcterms:created>
  <dcterms:modified xsi:type="dcterms:W3CDTF">2020-11-10T07:35:22Z</dcterms:modified>
</cp:coreProperties>
</file>