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3" r:id="rId5"/>
    <p:sldId id="273" r:id="rId6"/>
    <p:sldId id="264" r:id="rId7"/>
    <p:sldId id="275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4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A0000"/>
    <a:srgbClr val="6C0000"/>
    <a:srgbClr val="005000"/>
    <a:srgbClr val="007A00"/>
    <a:srgbClr val="194B32"/>
    <a:srgbClr val="0066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4CD6-CC70-4585-8E69-99B3B34AB859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FB6AE-18B2-40C8-842B-D6F4FF06F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F2704-315C-44CD-B9C7-5C67A7F250C2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B253-3A51-47AF-836C-7964EFC6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0BA0-E979-47FA-9CD6-93632026985A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3E1B3-AFB1-4A38-86B0-4BE9236FB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58E0B-CB9E-4587-B480-ACA0AE7EAB7F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41A9B-79FE-4862-923E-C7F267500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643C2-B04A-4A52-86E7-B4913CF444F5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88E4-4081-4DA7-9B56-983CD20E0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72D5C-7541-4B49-9C53-120D55D6602D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147E9-5EA6-4D0D-A25A-61E5C275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8AEF-7646-4B56-B0DC-A886FD57C6D2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DE76-C748-41AE-827D-2E8A4CE0D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6BCA-1D13-44C1-A6BC-C81E9B086195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9214-6E77-4DAD-BADE-8279D08AB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2D43-6313-4DDC-87D2-DC519AAF97A9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51C9-C884-4C97-B33C-BBAB67B9E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D734-179C-4080-B8D5-9545FE5794E9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4603-CC15-4949-863C-044923684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D0276-840F-4AC0-B625-F395CC974B90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40F2A-386D-4BF1-9B47-EB48B6E7B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551E9B-6354-44F8-8B85-8B1BE09BD919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20F678-A2A0-4685-91A6-4594A9E57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6048375" cy="25209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352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Синичкин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день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32363" y="38084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284663" y="3789363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>
            <a:off x="4211960" y="2996952"/>
            <a:ext cx="4032448" cy="15841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12 </a:t>
            </a:r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/>
                <a:cs typeface="Arial"/>
              </a:rPr>
              <a:t>ноября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70C0"/>
              </a:solidFill>
              <a:latin typeface="Arial"/>
              <a:cs typeface="Arial"/>
            </a:endParaRPr>
          </a:p>
        </p:txBody>
      </p:sp>
      <p:pic>
        <p:nvPicPr>
          <p:cNvPr id="17410" name="Picture 2" descr="https://im0-tub-ru.yandex.net/i?id=a65e4908084405ebf8e9db9a14daf1b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3488204" cy="2691026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779912" y="5661248"/>
            <a:ext cx="5364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sz="3200" b="1" smtClean="0">
                <a:latin typeface="Times New Roman" pitchFamily="18" charset="0"/>
                <a:ea typeface="Calibri" pitchFamily="34" charset="0"/>
              </a:rPr>
              <a:t>Васяева М.В.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850900"/>
          </a:xfrm>
        </p:spPr>
        <p:txBody>
          <a:bodyPr/>
          <a:lstStyle/>
          <a:p>
            <a:r>
              <a:rPr lang="ru-RU" dirty="0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8229600" cy="4929188"/>
          </a:xfrm>
        </p:spPr>
        <p:txBody>
          <a:bodyPr/>
          <a:lstStyle/>
          <a:p>
            <a:r>
              <a:rPr lang="ru-RU" dirty="0" smtClean="0"/>
              <a:t>Кстати, название «синица» произошло вовсе не от синего оперения этих птиц, как многие могут подумать. Свое имя они получили за звонкие песни, напоминающие перезвон колокольчика: «</a:t>
            </a:r>
            <a:r>
              <a:rPr lang="ru-RU" dirty="0" err="1" smtClean="0"/>
              <a:t>Зинь-зинь</a:t>
            </a:r>
            <a:r>
              <a:rPr lang="ru-RU" dirty="0" smtClean="0"/>
              <a:t>!» или «Синь-синь!».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8194" name="Picture 2" descr="https://im0-tub-ru.yandex.net/i?id=dbd5dbcd287b9503768b0350dc9abd63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05064"/>
            <a:ext cx="3116820" cy="2604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 XVII века царскими указами запрещалось убивать синиц. А тому, кто убьет это пернатое, полагалось суровое наказание — могли либо высечь,                                   либо взять                                                 крупный штраф. </a:t>
            </a:r>
          </a:p>
        </p:txBody>
      </p:sp>
      <p:pic>
        <p:nvPicPr>
          <p:cNvPr id="7170" name="Picture 2" descr="http://22.r.photoshare.ru/00221/0021dd196781cbd77e331ee08a1ed3e9cf4392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645024"/>
            <a:ext cx="390951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smtClean="0"/>
              <a:t>Специалисты-орнитологи утверждают, что именно полет синицы — это яркий пример экономного расхода сил и энергии. Именно поэтому птички-синички летают с огромной скоростью, но при этом довольно редко взмахивают крыльями. </a:t>
            </a:r>
          </a:p>
        </p:txBody>
      </p:sp>
      <p:pic>
        <p:nvPicPr>
          <p:cNvPr id="27654" name="Picture 6" descr="Взмах крыль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628775"/>
            <a:ext cx="3546475" cy="417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8A0000"/>
                </a:solidFill>
              </a:rPr>
              <a:t>Интересные факты о синицах</a:t>
            </a:r>
          </a:p>
        </p:txBody>
      </p:sp>
      <p:sp>
        <p:nvSpPr>
          <p:cNvPr id="30725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 dirty="0" smtClean="0"/>
              <a:t>за сутки синица кормит своих птенцов тысячу раз (до 60 раз в час);</a:t>
            </a:r>
          </a:p>
          <a:p>
            <a:r>
              <a:rPr lang="ru-RU" sz="2400" b="1" dirty="0" smtClean="0">
                <a:solidFill>
                  <a:srgbClr val="CC0000"/>
                </a:solidFill>
              </a:rPr>
              <a:t>- без дополнительной подкормки человеком из 10 синиц к весне выживают только две</a:t>
            </a:r>
            <a:r>
              <a:rPr lang="ru-RU" sz="2400" b="1" dirty="0" smtClean="0"/>
              <a:t>;</a:t>
            </a:r>
          </a:p>
          <a:p>
            <a:r>
              <a:rPr lang="ru-RU" sz="2400" b="1" dirty="0" smtClean="0"/>
              <a:t>- синица за сутки съедает столько насекомых, сколько весит сама;</a:t>
            </a:r>
          </a:p>
          <a:p>
            <a:endParaRPr lang="ru-RU" sz="2400" dirty="0" smtClean="0"/>
          </a:p>
        </p:txBody>
      </p:sp>
      <p:pic>
        <p:nvPicPr>
          <p:cNvPr id="5126" name="Picture 6" descr="http://isbirds.ru/images/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628800"/>
            <a:ext cx="4343810" cy="4231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6C0000"/>
                </a:solidFill>
              </a:rPr>
              <a:t>Синица считается одной из самых популярных птиц в нашей стране.</a:t>
            </a:r>
            <a:endParaRPr lang="ru-RU" sz="2800" dirty="0" smtClean="0">
              <a:solidFill>
                <a:srgbClr val="6C0000"/>
              </a:solidFill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sz="half" idx="1"/>
          </p:nvPr>
        </p:nvSpPr>
        <p:spPr>
          <a:xfrm>
            <a:off x="611560" y="1268760"/>
            <a:ext cx="7632848" cy="3989040"/>
          </a:xfrm>
        </p:spPr>
        <p:txBody>
          <a:bodyPr/>
          <a:lstStyle/>
          <a:p>
            <a:r>
              <a:rPr lang="ru-RU" sz="2400" dirty="0" smtClean="0"/>
              <a:t>Достаточно вспомнить пословицу: Лучше синица в руках, чем журавль в небе. Впрочем, синички не любят тесных контактов с людьми и предпочитают держаться на расстоянии. Даже во время больших холодов синички стараются брать еду из рук человека на лету. </a:t>
            </a:r>
          </a:p>
        </p:txBody>
      </p:sp>
      <p:pic>
        <p:nvPicPr>
          <p:cNvPr id="4098" name="Picture 2" descr="http://raboteda.ru/photos/t2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01008"/>
            <a:ext cx="4666822" cy="295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1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500438"/>
            <a:ext cx="226060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Grp="1"/>
          </p:cNvSpPr>
          <p:nvPr>
            <p:ph type="title"/>
          </p:nvPr>
        </p:nvSpPr>
        <p:spPr>
          <a:xfrm>
            <a:off x="755650" y="476250"/>
            <a:ext cx="6911975" cy="1296988"/>
          </a:xfrm>
        </p:spPr>
        <p:txBody>
          <a:bodyPr/>
          <a:lstStyle/>
          <a:p>
            <a:r>
              <a:rPr lang="ru-RU" sz="3600" b="1" smtClean="0">
                <a:solidFill>
                  <a:srgbClr val="8A0000"/>
                </a:solidFill>
              </a:rPr>
              <a:t>Покормите птиц</a:t>
            </a:r>
            <a:r>
              <a:rPr lang="ru-RU" sz="4000" b="1" smtClean="0">
                <a:solidFill>
                  <a:srgbClr val="8A0000"/>
                </a:solidFill>
              </a:rPr>
              <a:t/>
            </a:r>
            <a:br>
              <a:rPr lang="ru-RU" sz="4000" b="1" smtClean="0">
                <a:solidFill>
                  <a:srgbClr val="8A0000"/>
                </a:solidFill>
              </a:rPr>
            </a:br>
            <a:r>
              <a:rPr lang="ru-RU" sz="2800" i="1" smtClean="0">
                <a:solidFill>
                  <a:srgbClr val="8A0000"/>
                </a:solidFill>
              </a:rPr>
              <a:t>Александр Яшин</a:t>
            </a:r>
            <a:r>
              <a:rPr lang="ru-RU" sz="4000" i="1" smtClean="0">
                <a:solidFill>
                  <a:srgbClr val="8A0000"/>
                </a:solidFill>
              </a:rPr>
              <a:t/>
            </a:r>
            <a:br>
              <a:rPr lang="ru-RU" sz="4000" i="1" smtClean="0">
                <a:solidFill>
                  <a:srgbClr val="8A0000"/>
                </a:solidFill>
              </a:rPr>
            </a:br>
            <a:endParaRPr lang="ru-RU" sz="4000" i="1" smtClean="0">
              <a:solidFill>
                <a:srgbClr val="8A0000"/>
              </a:solidFill>
            </a:endParaRPr>
          </a:p>
        </p:txBody>
      </p:sp>
      <p:sp>
        <p:nvSpPr>
          <p:cNvPr id="38917" name="Rectangle 5"/>
          <p:cNvSpPr>
            <a:spLocks noGrp="1"/>
          </p:cNvSpPr>
          <p:nvPr>
            <p:ph type="body" sz="half" idx="1"/>
          </p:nvPr>
        </p:nvSpPr>
        <p:spPr>
          <a:xfrm>
            <a:off x="323850" y="1557338"/>
            <a:ext cx="4464050" cy="42481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rgbClr val="8A0000"/>
                </a:solidFill>
              </a:rPr>
              <a:t>Покормите птиц зимой!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Пусть со всех концов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К вам слетятся, как домой стайки на крыльцо.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Не богаты их корма: горсть зерна нужна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Горсть одна – и не страшна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Будет им зима.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Сколько гибнет их – не счесть,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Видеть тяжело,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ведь в нашем сердце есть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И для птиц тепло.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Разве можно забывать -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smtClean="0">
                <a:solidFill>
                  <a:srgbClr val="8A0000"/>
                </a:solidFill>
              </a:rPr>
              <a:t>       Улететь могли,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А остались зимовать заодно с людьми.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Приучите птиц в мороз к своему окну,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Чтоб без песен не пришлось </a:t>
            </a:r>
            <a:br>
              <a:rPr lang="ru-RU" sz="1600" b="1" smtClean="0">
                <a:solidFill>
                  <a:srgbClr val="8A0000"/>
                </a:solidFill>
              </a:rPr>
            </a:br>
            <a:r>
              <a:rPr lang="ru-RU" sz="1600" b="1" smtClean="0">
                <a:solidFill>
                  <a:srgbClr val="8A0000"/>
                </a:solidFill>
              </a:rPr>
              <a:t>Нам встречать весну.</a:t>
            </a:r>
            <a:r>
              <a:rPr lang="ru-RU" sz="1200" smtClean="0"/>
              <a:t>  </a:t>
            </a:r>
          </a:p>
        </p:txBody>
      </p:sp>
      <p:pic>
        <p:nvPicPr>
          <p:cNvPr id="38919" name="Picture 2" descr="C:\Documents and Settings\Administrator\Мои документы\Мои рисунки\79699955_large_p86_56888990_0_3e428_37319f0d_1l1.jpg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688" y="549275"/>
            <a:ext cx="2243137" cy="2117725"/>
          </a:xfrm>
          <a:noFill/>
          <a:ln/>
        </p:spPr>
      </p:pic>
      <p:pic>
        <p:nvPicPr>
          <p:cNvPr id="38920" name="Picture 2" descr="N_Baryshev - &amp;Ncy;&amp;iecy;&amp;mcy;&amp;ncy;&amp;ocy;&amp;gcy;&amp;ocy; &amp;zcy;&amp;icy;&amp;mcy;&amp;ncy;&amp;iecy;&amp;gcy;&amp;o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989138"/>
            <a:ext cx="21431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6C0000"/>
                </a:solidFill>
              </a:rPr>
              <a:t>А еще Зиновий Синичник считался праздником охотников и рыбаков</a:t>
            </a:r>
            <a:r>
              <a:rPr lang="ru-RU" sz="4000" smtClean="0"/>
              <a:t> </a:t>
            </a:r>
          </a:p>
        </p:txBody>
      </p:sp>
      <p:sp>
        <p:nvSpPr>
          <p:cNvPr id="34821" name="Rectangle 5"/>
          <p:cNvSpPr>
            <a:spLocks noGrp="1"/>
          </p:cNvSpPr>
          <p:nvPr>
            <p:ph type="body" sz="half" idx="2"/>
          </p:nvPr>
        </p:nvSpPr>
        <p:spPr>
          <a:xfrm>
            <a:off x="4427538" y="1600200"/>
            <a:ext cx="4259262" cy="4525963"/>
          </a:xfrm>
        </p:spPr>
        <p:txBody>
          <a:bodyPr/>
          <a:lstStyle/>
          <a:p>
            <a:r>
              <a:rPr lang="ru-RU" sz="2400" smtClean="0"/>
              <a:t>Как правило, с 12 ноября открывался пушной сезон и сезон зимней рыбалки. Если улов был богатым, то рыбаки готовили уху прямо на берегу реки или озера. А для того чтобы всю зиму охота была удачной, охотник должен был добыть в этот день хотя бы одного зверя. </a:t>
            </a:r>
          </a:p>
        </p:txBody>
      </p:sp>
      <p:pic>
        <p:nvPicPr>
          <p:cNvPr id="2050" name="Picture 2" descr="https://im0-tub-ru.yandex.net/i?id=3e5243315edc9dbd0ec44b653403c5b0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5042" y="1340768"/>
            <a:ext cx="350093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Grp="1"/>
          </p:cNvSpPr>
          <p:nvPr>
            <p:ph type="body" sz="half" idx="2"/>
          </p:nvPr>
        </p:nvSpPr>
        <p:spPr>
          <a:xfrm>
            <a:off x="4644008" y="1052736"/>
            <a:ext cx="4182616" cy="439261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Несколько лет назад в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России появился еще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один экологический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праздник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C0000"/>
                </a:solidFill>
              </a:rPr>
              <a:t>        Синичкин день</a:t>
            </a:r>
            <a:r>
              <a:rPr lang="ru-RU" b="1" dirty="0" smtClean="0"/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Он создан по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инициативе Союза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охраны птиц России и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отмечается </a:t>
            </a:r>
            <a:r>
              <a:rPr lang="ru-RU" b="1" dirty="0" smtClean="0">
                <a:solidFill>
                  <a:srgbClr val="CC0000"/>
                </a:solidFill>
              </a:rPr>
              <a:t>12ноября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pic>
        <p:nvPicPr>
          <p:cNvPr id="17415" name="Picture 7" descr="синица с шишками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916832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5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 typeface="Arial" charset="0"/>
              <a:buNone/>
            </a:pPr>
            <a:r>
              <a:rPr lang="ru-RU" smtClean="0"/>
              <a:t> В этот день жители разных населенных пунктов страны готовятся к встрече «зимних гостей» – птиц, остающихся на зимовку в наших краях: синиц, щеглов, снегирей, соек, чечеток, свиристелей. </a:t>
            </a:r>
          </a:p>
        </p:txBody>
      </p:sp>
      <p:pic>
        <p:nvPicPr>
          <p:cNvPr id="14344" name="Picture 3" descr="C:\Documents and Settings\Administrator\Мои документы\Мои рисунки\п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57563"/>
            <a:ext cx="225266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3429000"/>
            <a:ext cx="266382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три на ел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4076700"/>
            <a:ext cx="2847975" cy="189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r>
              <a:rPr lang="ru-RU" smtClean="0"/>
              <a:t>Люди заготавливают для них подкормку, в том числе и «синичкины лакомства»: несоленое сало, нежареные семечки тыквы, подсолнечника или арахиса, – делают и развешивают кормушки. </a:t>
            </a:r>
          </a:p>
        </p:txBody>
      </p:sp>
      <p:pic>
        <p:nvPicPr>
          <p:cNvPr id="14338" name="Picture 2" descr="https://im0-tub-ru.yandex.net/i?id=9c938d2c68f9b9bf326d742f800ee48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356992"/>
            <a:ext cx="3419872" cy="2562273"/>
          </a:xfrm>
          <a:prstGeom prst="rect">
            <a:avLst/>
          </a:prstGeom>
          <a:noFill/>
        </p:spPr>
      </p:pic>
      <p:pic>
        <p:nvPicPr>
          <p:cNvPr id="14340" name="Picture 4" descr="http://vedomosti-ua.com/uploads/posts/2017-02/1487401253_sinic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356992"/>
            <a:ext cx="3240360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8A0000"/>
                </a:solidFill>
              </a:rPr>
              <a:t/>
            </a:r>
            <a:br>
              <a:rPr lang="ru-RU" sz="4000" b="1" dirty="0" smtClean="0">
                <a:solidFill>
                  <a:srgbClr val="8A0000"/>
                </a:solidFill>
              </a:rPr>
            </a:br>
            <a:r>
              <a:rPr lang="ru-RU" sz="4000" b="1" dirty="0" smtClean="0">
                <a:solidFill>
                  <a:srgbClr val="8A0000"/>
                </a:solidFill>
              </a:rPr>
              <a:t>Почему именно Синичкин день?</a:t>
            </a:r>
            <a:br>
              <a:rPr lang="ru-RU" sz="4000" b="1" dirty="0" smtClean="0">
                <a:solidFill>
                  <a:srgbClr val="8A0000"/>
                </a:solidFill>
              </a:rPr>
            </a:br>
            <a:endParaRPr lang="ru-RU" sz="4000" b="1" dirty="0" smtClean="0">
              <a:solidFill>
                <a:srgbClr val="8A0000"/>
              </a:solidFill>
            </a:endParaRPr>
          </a:p>
        </p:txBody>
      </p:sp>
      <p:sp>
        <p:nvSpPr>
          <p:cNvPr id="36869" name="Rectangl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/>
              <a:t>Да потому что синица – для Руси божья птица. Раньше в старину на неё гадали: бросали крошки хлеба, кусочки сала и наблюдали: если синичка сначала станет клевать сало, то в доме будет вестись живность, если станет клевать крошки хлеба, то будет в доме достаток.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    В народе говорили «Невелика птичка синичка, а свой праздник знает».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36870" name="Picture 6" descr="pt_sinit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3"/>
            <a:ext cx="3449513" cy="2299178"/>
          </a:xfrm>
          <a:prstGeom prst="rect">
            <a:avLst/>
          </a:prstGeom>
          <a:noFill/>
        </p:spPr>
      </p:pic>
      <p:pic>
        <p:nvPicPr>
          <p:cNvPr id="36871" name="Picture 7" descr="pt_sinitca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05064"/>
            <a:ext cx="334912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mtClean="0"/>
              <a:t>Несмотря на то, что в качестве экологического праздника Синичкин день отмечается относительно недавно, его история уходит корнями в далекое прошлое. </a:t>
            </a:r>
          </a:p>
        </p:txBody>
      </p:sp>
      <p:sp>
        <p:nvSpPr>
          <p:cNvPr id="23558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4" descr="с яблок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205038"/>
            <a:ext cx="3968750" cy="271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8A0000"/>
                </a:solidFill>
              </a:rPr>
              <a:t>Почему именно Синичкин день?</a:t>
            </a:r>
          </a:p>
        </p:txBody>
      </p:sp>
      <p:sp>
        <p:nvSpPr>
          <p:cNvPr id="41990" name="Rectangle 6"/>
          <p:cNvSpPr>
            <a:spLocks noGrp="1"/>
          </p:cNvSpPr>
          <p:nvPr>
            <p:ph type="body" sz="half" idx="2"/>
          </p:nvPr>
        </p:nvSpPr>
        <p:spPr>
          <a:xfrm>
            <a:off x="4211638" y="1268413"/>
            <a:ext cx="4475162" cy="4465637"/>
          </a:xfrm>
        </p:spPr>
        <p:txBody>
          <a:bodyPr/>
          <a:lstStyle/>
          <a:p>
            <a:r>
              <a:rPr lang="ru-RU" sz="2400" smtClean="0"/>
              <a:t>В народном календаре 12 ноября значится как день памяти православного святого Зиновия Синичника. По народным приметам, именно к этому времени синицы, предчувствуя скорые холода, перелетали из лесов ближе к человеческому жилью и ждали помощи от людей</a:t>
            </a:r>
          </a:p>
        </p:txBody>
      </p:sp>
      <p:pic>
        <p:nvPicPr>
          <p:cNvPr id="41991" name="Picture 7" descr="Cвященномученик Зиновий, епископ Егей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125538"/>
            <a:ext cx="2705100" cy="522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63341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8A0000"/>
                </a:solidFill>
              </a:rPr>
              <a:t>12 ноября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5051425" cy="4464050"/>
          </a:xfrm>
        </p:spPr>
        <p:txBody>
          <a:bodyPr/>
          <a:lstStyle/>
          <a:p>
            <a:r>
              <a:rPr lang="ru-RU" sz="2400" smtClean="0"/>
              <a:t>В этот день отмечается память 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священномученика Зиновия, 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епископа Егейского,     и его сестры — мученицы Зиновии.  Брат и сестра рано    остались сиротами и решили раздать свое наследство бедным, посвятив жизнь служению Богу.  В награду за такой поступок Зиновий получил дар чудотворения – он мог молитвой исцелять больных.    </a:t>
            </a:r>
          </a:p>
        </p:txBody>
      </p:sp>
      <p:pic>
        <p:nvPicPr>
          <p:cNvPr id="24583" name="Picture 7" descr="с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908050"/>
            <a:ext cx="2035175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41767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smtClean="0"/>
              <a:t>Наши предки замечали: если птицы целыми стайками появлялись у дома, значит, вот-вот грянут морозы. А еще</a:t>
            </a:r>
            <a:r>
              <a:rPr lang="ru-RU" sz="2800" dirty="0" smtClean="0">
                <a:solidFill>
                  <a:srgbClr val="CC0000"/>
                </a:solidFill>
              </a:rPr>
              <a:t>12 ноября наши наблюдательные предки предсказывали погоду по особым приметам: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если синица свистит – быть ясному дню,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если пищит – быть ночному морозу,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собирается много синиц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/>
              <a:t>    на кормушках – к метели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dirty="0" smtClean="0"/>
              <a:t>     и снегопаду.</a:t>
            </a: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  <p:pic>
        <p:nvPicPr>
          <p:cNvPr id="9218" name="Picture 2" descr="http://s4.fotokto.ru/photo/full/124/12498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429000"/>
            <a:ext cx="3456384" cy="2903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</TotalTime>
  <Words>641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Почему именно Синичкин день? </vt:lpstr>
      <vt:lpstr>Почему именно Синичкин день?</vt:lpstr>
      <vt:lpstr>Почему именно Синичкин день?</vt:lpstr>
      <vt:lpstr>12 ноября</vt:lpstr>
      <vt:lpstr>Презентация PowerPoint</vt:lpstr>
      <vt:lpstr>Интересные факты о синицах</vt:lpstr>
      <vt:lpstr>Интересные факты о синицах</vt:lpstr>
      <vt:lpstr>Интересные факты о синицах</vt:lpstr>
      <vt:lpstr>Интересные факты о синицах</vt:lpstr>
      <vt:lpstr>Синица считается одной из самых популярных птиц в нашей стране.</vt:lpstr>
      <vt:lpstr>Покормите птиц Александр Яшин </vt:lpstr>
      <vt:lpstr>А еще Зиновий Синичник считался праздником охотников и рыбаков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Rainbow</cp:lastModifiedBy>
  <cp:revision>30</cp:revision>
  <dcterms:created xsi:type="dcterms:W3CDTF">2014-08-08T16:01:14Z</dcterms:created>
  <dcterms:modified xsi:type="dcterms:W3CDTF">2020-11-10T12:55:27Z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445446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