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8" r:id="rId1"/>
  </p:sldMasterIdLst>
  <p:notesMasterIdLst>
    <p:notesMasterId r:id="rId27"/>
  </p:notesMasterIdLst>
  <p:sldIdLst>
    <p:sldId id="347" r:id="rId2"/>
    <p:sldId id="346" r:id="rId3"/>
    <p:sldId id="345" r:id="rId4"/>
    <p:sldId id="348" r:id="rId5"/>
    <p:sldId id="344" r:id="rId6"/>
    <p:sldId id="305" r:id="rId7"/>
    <p:sldId id="323" r:id="rId8"/>
    <p:sldId id="327" r:id="rId9"/>
    <p:sldId id="304" r:id="rId10"/>
    <p:sldId id="319" r:id="rId11"/>
    <p:sldId id="332" r:id="rId12"/>
    <p:sldId id="289" r:id="rId13"/>
    <p:sldId id="325" r:id="rId14"/>
    <p:sldId id="326" r:id="rId15"/>
    <p:sldId id="291" r:id="rId16"/>
    <p:sldId id="294" r:id="rId17"/>
    <p:sldId id="301" r:id="rId18"/>
    <p:sldId id="302" r:id="rId19"/>
    <p:sldId id="262" r:id="rId20"/>
    <p:sldId id="328" r:id="rId21"/>
    <p:sldId id="336" r:id="rId22"/>
    <p:sldId id="335" r:id="rId23"/>
    <p:sldId id="339" r:id="rId24"/>
    <p:sldId id="338" r:id="rId25"/>
    <p:sldId id="310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82" autoAdjust="0"/>
    <p:restoredTop sz="98526" autoAdjust="0"/>
  </p:normalViewPr>
  <p:slideViewPr>
    <p:cSldViewPr>
      <p:cViewPr varScale="1">
        <p:scale>
          <a:sx n="59" d="100"/>
          <a:sy n="59" d="100"/>
        </p:scale>
        <p:origin x="-3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10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3.bin"/><Relationship Id="rId2" Type="http://schemas.microsoft.com/office/2006/relationships/legacyDiagramText" Target="legacyDiagramText12.bin"/><Relationship Id="rId1" Type="http://schemas.microsoft.com/office/2006/relationships/legacyDiagramText" Target="legacyDiagramText1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77B6B00-1922-4988-B14C-BBD460BEDBD8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BF76BA8-9218-4618-A135-5401B85FD7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F0A7F-6473-42BE-A47A-DDB761699A16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D09BF-40AF-47AD-B186-0C5021E01E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779D0-29C7-4E80-B9D3-E5C700331A5A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EF941-1AAC-49A0-AC0B-D5CDC2B580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A167E-0786-45A8-BB7F-61B23235FF2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D8BBB-CE19-48A7-B902-5CD752F032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92E1D-138C-4395-BBD9-DF4F8B4AE0B0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5F640-098B-46DE-975C-2483EB7D41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F0DE-7757-48CB-9AF9-87C279D611CE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9BDA1-A372-4767-8126-A2FA75FAE1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EDC0B-9A1A-4CC1-9067-F0E4E405FEDA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5675B-E407-47D3-8CDA-4DE7CA7840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8BE1-C664-4E48-91D2-682B9B36CF2E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03A4D-A6CC-4C00-AD4A-4690678DA1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5D304-D9CB-47DA-8B42-7CF324E30D7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01F03-0FFC-467E-89FF-0BBAA52AF8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13AA0-F270-4297-B9FF-E466AA628856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5532-B87A-4B56-9EA2-DB11B7EF4E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ADD6C-4A5F-403C-896B-59757D706547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C13BB-08AA-428E-B4F7-91F836F6C3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A7D3E-ACBB-4592-AFA9-26CBB1E01DAF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84DE2-01A2-44BF-8184-F81BC3195B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95E2C35-A10E-4A22-B383-0C95F703BCD4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780F5E9C-BA39-40FD-BE8A-805989A754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</p:sldLayoutIdLst>
  <p:transition spd="med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Муниципальное дошкольное  образовательное  автономное учреждение</a:t>
            </a:r>
            <a:br>
              <a:rPr lang="ru-RU" alt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детский сад «Родничок» комбинированного вида</a:t>
            </a:r>
            <a:r>
              <a:rPr lang="ru-RU" altLang="ru-RU" sz="5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54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2306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ЭЛЕКТРОННОЕ ПОРТФОЛИО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ВОСПИТАТЕЛЯ</a:t>
            </a:r>
          </a:p>
          <a:p>
            <a:pPr algn="ctr"/>
            <a:endParaRPr lang="ru-RU" altLang="ru-RU" b="1" smtClean="0">
              <a:solidFill>
                <a:srgbClr val="7030A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СТЕПАНЮК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ТАТЬЯНЫ ВИКТОРОВНЫ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altLang="ru-RU" sz="2800" smtClean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altLang="ru-RU" sz="2800" smtClean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altLang="ru-RU" sz="2800" smtClean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ПЫТЬ-ЯХ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2020г.</a:t>
            </a:r>
          </a:p>
          <a:p>
            <a:pPr algn="ctr"/>
            <a:endParaRPr lang="ru-RU" altLang="ru-RU" smtClean="0">
              <a:ea typeface="BatangChe" pitchFamily="49" charset="-127"/>
              <a:cs typeface="Times New Roman" pitchFamily="18" charset="0"/>
            </a:endParaRPr>
          </a:p>
        </p:txBody>
      </p:sp>
      <p:pic>
        <p:nvPicPr>
          <p:cNvPr id="16388" name="Picture 4" descr="http://vsh2.ucoz.ru/Kartinki/knigi-12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3644900"/>
            <a:ext cx="239236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6"/>
          <p:cNvGraphicFramePr>
            <a:graphicFrameLocks/>
          </p:cNvGraphicFramePr>
          <p:nvPr/>
        </p:nvGraphicFramePr>
        <p:xfrm>
          <a:off x="357188" y="285750"/>
          <a:ext cx="8569325" cy="157162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35" name="Picture 16" descr="D:\Desktop\IMG-683e0fc04d099ef4c368ce64ba7a9a70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25"/>
            <a:ext cx="27336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7" descr="D:\Desktop\20191025_0924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4572000"/>
            <a:ext cx="307181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8" descr="D:\Desktop\IMG-0ebdead640e7edd955716f4afe04230b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2000250"/>
            <a:ext cx="19240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9" descr="D:\Desktop\IMG-7f5836e5c6e5bd79508228cc52a63712-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13" y="2143125"/>
            <a:ext cx="29908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20" descr="D:\Desktop\20190808_11110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0" y="4500563"/>
            <a:ext cx="34734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1000125"/>
            <a:ext cx="1714500" cy="34464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Будто мы лежим на травке… На зеленой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 мягкой травке…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Греет солнышко сейчас, руки теплые у нас.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Жарче солнышко пригрело – и ногам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тепло, и телу.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Дышится легко, вольно и глубоко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sym typeface="+mn-ea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en-US" dirty="0"/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785938" y="500063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  <a:endParaRPr lang="ru-RU" altLang="ru-RU"/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500063" y="3929063"/>
            <a:ext cx="4429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Проводятся в любом подходящем помещении. Используется для работы спокойная классическая музыка, звуки природы. Выполнение таких упражнений очень нравится детям, т. к. в них есть элемент игры. Они быстро обучаются этому непростому умению расслабляться.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86375" y="458788"/>
            <a:ext cx="3500438" cy="5200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Используется спокойная классическая музыка (Чайковский, Рахманинов),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звуки природы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Тише, тише тишина. Разговаривать нельзя!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  <a:sym typeface="+mn-ea"/>
              </a:rPr>
              <a:t>Мы устали – надо спать- ляжем тихо на кровать, и тихонько будем спать!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altLang="en-US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важнейших факторов гармоничного развития ребенка является дневной сон, который способствует восстановлению физиологического равновесия организма. Потребность у ребенка во сне значительно больше, чем у взрослого. Чем меньше малыш, тем больше он должен спать</a:t>
            </a:r>
            <a:r>
              <a:rPr lang="ru-RU" altLang="en-US" sz="1600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endParaRPr lang="ru-RU" dirty="0"/>
          </a:p>
        </p:txBody>
      </p:sp>
      <p:pic>
        <p:nvPicPr>
          <p:cNvPr id="25606" name="Picture 14" descr="D:\Desktop\20190225_160629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000125"/>
            <a:ext cx="3500438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6"/>
          <p:cNvGraphicFramePr>
            <a:graphicFrameLocks/>
          </p:cNvGraphicFramePr>
          <p:nvPr/>
        </p:nvGraphicFramePr>
        <p:xfrm>
          <a:off x="285750" y="404813"/>
          <a:ext cx="8496300" cy="1881187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pic>
        <p:nvPicPr>
          <p:cNvPr id="2063" name="Picture 19" descr="D:\Desktop\20200313_1733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428875"/>
            <a:ext cx="2928937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20" descr="D:\Desktop\20200325_1709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500563"/>
            <a:ext cx="4429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1" descr="D:\Desktop\20191025_0904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2428875"/>
            <a:ext cx="324326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22" descr="D:\Desktop\20190426_1004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4500563"/>
            <a:ext cx="39878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4" descr="D:\Desktop\20190425_16014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428875"/>
            <a:ext cx="2032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214313" y="571500"/>
            <a:ext cx="35718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Индивидуально или с подгруппой детей ежедневно, проводятся в любой отрезок времени</a:t>
            </a:r>
          </a:p>
          <a:p>
            <a:pPr algn="ctr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Пальчиковая гимнастика Тренирует мелкую моторику, стимулирует речь, пространственное мышление, внимание, кровообращение, воображение, быстроту реакции. Полезна всем детям, особенно с речевыми проблемами.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214313"/>
            <a:ext cx="3214688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«Кулак – ребро - ладонь»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43625" y="1143000"/>
            <a:ext cx="3000375" cy="56324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ctr" eaLnBrk="1" hangingPunct="1"/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 всем </a:t>
            </a:r>
            <a:r>
              <a:rPr lang="ru-RU" altLang="ru-RU" b="1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классическим артикуляционным упражнениям </a:t>
            </a:r>
            <a:r>
              <a:rPr lang="ru-RU" alt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добавляем движение кисти</a:t>
            </a:r>
            <a:r>
              <a:rPr lang="ru-RU" altLang="ru-RU" b="1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28600" algn="ctr" eaLnBrk="1" hangingPunct="1"/>
            <a:r>
              <a:rPr lang="ru-RU" altLang="ru-RU" b="1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Динамические упражнения</a:t>
            </a:r>
            <a:r>
              <a:rPr lang="ru-RU" altLang="ru-RU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i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нормализуют мышечный тонус, переключаемость движений, делают их точными, легкими, ритмичными: </a:t>
            </a:r>
            <a:endParaRPr lang="ru-RU" altLang="ru-RU" i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indent="228600" algn="ctr" eaLnBrk="1" hangingPunct="1"/>
            <a:r>
              <a:rPr lang="ru-RU" altLang="ru-RU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    </a:t>
            </a:r>
            <a:r>
              <a:rPr lang="ru-RU" altLang="ru-RU" b="1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Статические упражнения</a:t>
            </a:r>
            <a:r>
              <a:rPr lang="ru-RU" altLang="ru-RU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lang="ru-RU" altLang="ru-RU" i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способствуют развитию мышечной силы, динамической организации движения, помогают ребенку принять правильную артикуляционную и пальчиковую позу.</a:t>
            </a:r>
            <a:endParaRPr lang="ru-RU" altLang="ru-RU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5500688" y="428625"/>
            <a:ext cx="3214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 С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ВЕСЁЛЫЙ </a:t>
            </a:r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ЯЗЫЧОК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altLang="ru-RU" sz="140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6630" name="Picture 7" descr="D:\Desktop\20191225_1137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714750"/>
            <a:ext cx="585787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00438" y="1000125"/>
            <a:ext cx="2143125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Разотру ладошки сильно,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Каждый пальчик покручу.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Поздороваюсь со всеми,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Никого не обойду.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304925"/>
            <a:ext cx="2500312" cy="33861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008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человека.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Она считается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ПРАВИЛЬНОЙ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если человек:</a:t>
            </a:r>
          </a:p>
          <a:p>
            <a:pPr marL="514350" indent="-342900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держит голову прямо и свободно, </a:t>
            </a:r>
          </a:p>
          <a:p>
            <a:pPr marL="514350" indent="-342900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FF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плечи находятся на одном уровне, слегка опущены назад, </a:t>
            </a:r>
          </a:p>
          <a:p>
            <a:pPr marL="514350" indent="-342900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8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туловище выпрямлено, </a:t>
            </a:r>
          </a:p>
          <a:p>
            <a:pPr marL="514350" indent="-342900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живот подтянут, </a:t>
            </a:r>
          </a:p>
          <a:p>
            <a:pPr marL="514350" indent="-342900"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FF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Грудь слегка выступает вперед</a:t>
            </a:r>
            <a:r>
              <a:rPr lang="ru-RU" sz="1400" b="1" dirty="0">
                <a:solidFill>
                  <a:srgbClr val="0000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51435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b="1" dirty="0">
                <a:solidFill>
                  <a:srgbClr val="008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колени выпрямлены.</a:t>
            </a:r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-571500" y="8572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altLang="ru-RU" b="1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это привычное положение       тела  </a:t>
            </a:r>
          </a:p>
        </p:txBody>
      </p:sp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214313" y="357188"/>
            <a:ext cx="3357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008000"/>
                </a:solidFill>
                <a:latin typeface="Arial Black" pitchFamily="34" charset="0"/>
                <a:ea typeface="Calibri" pitchFamily="34" charset="0"/>
                <a:cs typeface="Cambria" pitchFamily="18" charset="0"/>
              </a:rPr>
              <a:t>Что такое «ОСАНКА» ?</a:t>
            </a:r>
            <a:endParaRPr lang="ru-RU" altLang="ru-RU">
              <a:ea typeface="Calibri" pitchFamily="34" charset="0"/>
              <a:cs typeface="Cambr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0" y="4712959"/>
            <a:ext cx="2598618" cy="2145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2" descr="http://img0.liveinternet.ru/images/attach/c/0/47/257/47257496_1249716917_1_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91283">
            <a:off x="7500938" y="1143000"/>
            <a:ext cx="1944687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Прямоугольник 7"/>
          <p:cNvSpPr>
            <a:spLocks noChangeArrowheads="1"/>
          </p:cNvSpPr>
          <p:nvPr/>
        </p:nvSpPr>
        <p:spPr bwMode="auto">
          <a:xfrm>
            <a:off x="4000500" y="357188"/>
            <a:ext cx="450056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Гимнастика для глаз </a:t>
            </a:r>
          </a:p>
          <a:p>
            <a:pPr algn="ctr" eaLnBrk="1" hangingPunct="1"/>
            <a:r>
              <a:rPr lang="ru-RU" altLang="ru-RU" sz="1600">
                <a:latin typeface="Times New Roman" pitchFamily="18" charset="0"/>
                <a:cs typeface="Times New Roman" pitchFamily="18" charset="0"/>
                <a:sym typeface="+mn-ea"/>
              </a:rPr>
              <a:t>Способствует снятию статического напряжения мышц глаз, кровообращения. Во время её проведения используется наглядный материал, показ Воспитателя</a:t>
            </a:r>
            <a:endParaRPr lang="ru-RU" altLang="ru-RU" sz="16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600">
                <a:latin typeface="Times New Roman" pitchFamily="18" charset="0"/>
                <a:cs typeface="Times New Roman" pitchFamily="18" charset="0"/>
              </a:rPr>
              <a:t>Ежедневно по 3-5 минут в любое свободное время, в зависимости от интенсивности зрительной нагрузки</a:t>
            </a:r>
          </a:p>
        </p:txBody>
      </p:sp>
      <p:sp>
        <p:nvSpPr>
          <p:cNvPr id="27656" name="Прямоугольник 8"/>
          <p:cNvSpPr>
            <a:spLocks noChangeArrowheads="1"/>
          </p:cNvSpPr>
          <p:nvPr/>
        </p:nvSpPr>
        <p:spPr bwMode="auto">
          <a:xfrm>
            <a:off x="6643688" y="3000375"/>
            <a:ext cx="22145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 algn="ctr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Проводится в различных формах</a:t>
            </a:r>
          </a:p>
          <a:p>
            <a:pPr algn="ctr" eaLnBrk="1" hangingPunct="1"/>
            <a:r>
              <a:rPr lang="ru-RU" altLang="ru-RU" b="1" i="1">
                <a:latin typeface="Times New Roman" pitchFamily="18" charset="0"/>
                <a:cs typeface="Times New Roman" pitchFamily="18" charset="0"/>
                <a:sym typeface="+mn-ea"/>
              </a:rPr>
              <a:t>Активизируется кислородный обмен во всех тканях организма, что способствует нормализации и оптимизации его работы в целом.</a:t>
            </a:r>
            <a:endParaRPr lang="ru-RU" alt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7" name="Picture 6" descr="D:\Desktop\20190426_0913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2571750"/>
            <a:ext cx="2857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пальчиковая</a:t>
            </a:r>
            <a:r>
              <a:rPr lang="ru-RU" alt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рекомендуется всем детям, особенно с речевыми проблемами. Проводиться в любой удобный отрезок времени.</a:t>
            </a:r>
            <a:endParaRPr lang="ru-RU" altLang="ru-RU" sz="18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0" y="4857750"/>
            <a:ext cx="3857625" cy="2000250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разрезными картинками и пазлами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мелким конструктором, мозаика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Дорисовывайте узор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крупами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Пескотерапия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8676" name="Picture 9" descr="D:\Desktop\20190513_0957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14500"/>
            <a:ext cx="4143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0" descr="D:\Desktop\20200115_1703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714500"/>
            <a:ext cx="40719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143372" y="5500702"/>
            <a:ext cx="4714908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>
                <a:ln>
                  <a:solidFill>
                    <a:srgbClr val="7030A0"/>
                  </a:solidFill>
                </a:ln>
                <a:latin typeface="Times New Roman" pitchFamily="18" charset="0"/>
                <a:cs typeface="Times New Roman" pitchFamily="18" charset="0"/>
              </a:rPr>
              <a:t>Развитие мелкой моторики рук, которое повышает уровень организации мышления   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001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000" b="1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могут быть включены  ОД в качестве познавательного характера</a:t>
            </a:r>
            <a:endParaRPr lang="ru-RU" altLang="ru-RU" sz="20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500188"/>
            <a:ext cx="2928938" cy="2357437"/>
          </a:xfrm>
        </p:spPr>
        <p:txBody>
          <a:bodyPr>
            <a:normAutofit fontScale="925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Занятия проводятся в режиме смены динамических поз: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Стоя, сидя они могут слушать, рассматривать тем самым сохраняется и укрепляется позвоночник, формируется осанка.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1600" dirty="0"/>
          </a:p>
        </p:txBody>
      </p:sp>
      <p:sp>
        <p:nvSpPr>
          <p:cNvPr id="38" name="Rectangle 7"/>
          <p:cNvSpPr txBox="1">
            <a:spLocks noChangeArrowheads="1"/>
          </p:cNvSpPr>
          <p:nvPr/>
        </p:nvSpPr>
        <p:spPr bwMode="auto">
          <a:xfrm>
            <a:off x="250825" y="304800"/>
            <a:ext cx="86423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Здоровьесберегающие образовательные технологии </a:t>
            </a:r>
          </a:p>
        </p:txBody>
      </p:sp>
      <p:pic>
        <p:nvPicPr>
          <p:cNvPr id="29701" name="Picture 8" descr="D:\Desktop\IMG-3a2a1aba27196c28fe33f5e6843b0845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571625"/>
            <a:ext cx="442912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9" descr="D:\Desktop\IMG-a9eb2eafcd997a9621e28e06f69ecd65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4357688"/>
            <a:ext cx="2490788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0" descr="D:\Desktop\IMG-3cab75f47bc11fe4c291675c2a0f9170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" y="4429125"/>
            <a:ext cx="321468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9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785813"/>
          </a:xfrm>
          <a:prstGeom prst="cloudCallout">
            <a:avLst>
              <a:gd name="adj1" fmla="val -36120"/>
              <a:gd name="adj2" fmla="val 70042"/>
            </a:avLst>
          </a:prstGeom>
          <a:solidFill>
            <a:srgbClr val="CCFFFF"/>
          </a:solidFill>
          <a:ln>
            <a:solidFill>
              <a:schemeClr val="tx1"/>
            </a:solidFill>
            <a:round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en-US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en-US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здоровому образу жизни</a:t>
            </a:r>
            <a:r>
              <a:rPr lang="ru-RU" sz="24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b="1" u="sng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6" name="AutoShape 15"/>
          <p:cNvSpPr>
            <a:spLocks noGrp="1" noChangeArrowheads="1"/>
          </p:cNvSpPr>
          <p:nvPr>
            <p:ph sz="half" idx="1"/>
          </p:nvPr>
        </p:nvSpPr>
        <p:spPr>
          <a:xfrm rot="20520297">
            <a:off x="-171450" y="-92075"/>
            <a:ext cx="2416175" cy="2324100"/>
          </a:xfrm>
          <a:prstGeom prst="sun">
            <a:avLst>
              <a:gd name="adj" fmla="val 25000"/>
            </a:avLst>
          </a:prstGeom>
          <a:solidFill>
            <a:srgbClr val="00B0F0"/>
          </a:solidFill>
          <a:ln w="25400">
            <a:solidFill>
              <a:srgbClr val="FF6600"/>
            </a:solidFill>
          </a:ln>
        </p:spPr>
        <p:txBody>
          <a:bodyPr wrap="none" anchor="ctr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Физкультурное 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занятие</a:t>
            </a:r>
          </a:p>
        </p:txBody>
      </p:sp>
      <p:sp>
        <p:nvSpPr>
          <p:cNvPr id="9" name="AutoShape 18"/>
          <p:cNvSpPr>
            <a:spLocks noGrp="1" noChangeArrowheads="1"/>
          </p:cNvSpPr>
          <p:nvPr>
            <p:ph sz="half" idx="2"/>
          </p:nvPr>
        </p:nvSpPr>
        <p:spPr>
          <a:xfrm rot="1487267">
            <a:off x="6413500" y="-252413"/>
            <a:ext cx="2693988" cy="2430463"/>
          </a:xfrm>
          <a:prstGeom prst="sun">
            <a:avLst>
              <a:gd name="adj" fmla="val 25000"/>
            </a:avLst>
          </a:prstGeom>
          <a:solidFill>
            <a:schemeClr val="bg2">
              <a:lumMod val="25000"/>
            </a:schemeClr>
          </a:solidFill>
          <a:ln w="25400">
            <a:solidFill>
              <a:srgbClr val="FF6600"/>
            </a:solidFill>
          </a:ln>
        </p:spPr>
        <p:txBody>
          <a:bodyPr wrap="none" anchor="ctr"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кативные</a:t>
            </a: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игры</a:t>
            </a:r>
          </a:p>
        </p:txBody>
      </p:sp>
      <p:pic>
        <p:nvPicPr>
          <p:cNvPr id="30725" name="Picture 9" descr="D:\Desktop\20190416_0819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3643313"/>
            <a:ext cx="2484438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1" descr="D:\Desktop\20191031_0917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3"/>
            <a:ext cx="30861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12" descr="D:\Desktop\20190823_1602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643313"/>
            <a:ext cx="307181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3" descr="D:\Desktop\20200127_1615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1428750"/>
            <a:ext cx="37861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5" descr="D:\Desktop\20200228_1518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1500188"/>
            <a:ext cx="3987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rganization Chart 8"/>
          <p:cNvGraphicFramePr>
            <a:graphicFrameLocks/>
          </p:cNvGraphicFramePr>
          <p:nvPr/>
        </p:nvGraphicFramePr>
        <p:xfrm>
          <a:off x="71438" y="80963"/>
          <a:ext cx="8786812" cy="145415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pic>
        <p:nvPicPr>
          <p:cNvPr id="3081" name="Picture 10" descr="D:\Desktop\20190426_0722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3860800"/>
            <a:ext cx="17859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5" descr="D:\Desktop\IMG-21dcd9f345556285a956ce2a97580128-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1071563"/>
            <a:ext cx="250031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6" descr="D:\Desktop\IMG-a0a806dc6feb9caff6c6c74802c385c7-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1928813"/>
            <a:ext cx="2571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7" descr="D:\Desktop\20191031_09593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4410075"/>
            <a:ext cx="19954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8" descr="D:\Desktop\IMG-1fc0ab5b1a0b9b86480e11cf1f33092f-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13" y="1714500"/>
            <a:ext cx="27527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D:\Desktop\20191025_10322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28938" y="4429125"/>
            <a:ext cx="32766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154113" y="260350"/>
            <a:ext cx="7989887" cy="954088"/>
          </a:xfrm>
          <a:extLst>
            <a:ext uri="{909E8E84-426E-40DD-AFC4-6F175D3DCCD1}"/>
            <a:ext uri="{91240B29-F687-4F45-9708-019B960494DF}"/>
          </a:extLst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> </a:t>
            </a:r>
            <a:b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</a:br>
            <a: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главное создать предметно-развивающую среду и положительный психологический настрой.</a:t>
            </a:r>
            <a:b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работы.</a:t>
            </a:r>
            <a:b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773238"/>
            <a:ext cx="3455988" cy="4679950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31748" name="Picture 10" descr="D:\Desktop\20190828_0942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714375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2" descr="D:\Desktop\20190902_1316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357438"/>
            <a:ext cx="19288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3" descr="D:\Desktop\20190902_1347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2438" y="428625"/>
            <a:ext cx="812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4" descr="D:\Desktop\20190902_1347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85750"/>
            <a:ext cx="8509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5" descr="D:\Desktop\20200228_14153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715000"/>
            <a:ext cx="203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16" descr="D:\Desktop\20200228_14165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4429125"/>
            <a:ext cx="203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7" descr="D:\Desktop\20200228_17295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50" y="4572000"/>
            <a:ext cx="14859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8" descr="D:\Desktop\20190910_09484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50" y="2500313"/>
            <a:ext cx="2928938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9" descr="D:\Desktop\20200228_141725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688" y="571500"/>
            <a:ext cx="13843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20" descr="D:\Desktop\20200304_06561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14813" y="1000125"/>
            <a:ext cx="19939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21" descr="D:\Desktop\20190920_15382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14813" y="4572000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9" name="Picture 22" descr="D:\Desktop\20200326_110349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572125" y="2500313"/>
            <a:ext cx="32146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16" descr="D:\Desktop\20190919_183639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00813" y="4572000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923925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b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4294967295"/>
          </p:nvPr>
        </p:nvSpPr>
        <p:spPr>
          <a:xfrm>
            <a:off x="0" y="1855788"/>
            <a:ext cx="3322638" cy="658812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Степанюк </a:t>
            </a:r>
            <a:endParaRPr lang="ru-RU" sz="2000" dirty="0">
              <a:ln>
                <a:solidFill>
                  <a:srgbClr val="7030A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Татьяна </a:t>
            </a: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Викторовна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4294967295"/>
          </p:nvPr>
        </p:nvSpPr>
        <p:spPr>
          <a:xfrm>
            <a:off x="4427984" y="1855788"/>
            <a:ext cx="4041775" cy="4732338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работы: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МДОАУ д</a:t>
            </a:r>
            <a:r>
              <a:rPr lang="en-US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/c </a:t>
            </a: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«Родничок»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Образование: высшее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Стаж общий -30лет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стаж- </a:t>
            </a:r>
            <a:r>
              <a:rPr lang="ru-RU" sz="20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20лет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 smtClean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категория: 1</a:t>
            </a: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достижения: имею благодарственные письма , почетные грамоты.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Увлечения: животные,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0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люблю готовить, вязать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7413" name="Picture 7" descr="D:\Desktop\20151104_1318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741613"/>
            <a:ext cx="2716213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http://vsh2.ucoz.ru/Kartinki/knigi-12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714625"/>
            <a:ext cx="2392363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3"/>
          <p:cNvSpPr>
            <a:spLocks noChangeArrowheads="1"/>
          </p:cNvSpPr>
          <p:nvPr/>
        </p:nvSpPr>
        <p:spPr bwMode="auto">
          <a:xfrm>
            <a:off x="214313" y="993775"/>
            <a:ext cx="4429125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eaLnBrk="1" hangingPunct="1">
              <a:lnSpc>
                <a:spcPct val="115000"/>
              </a:lnSpc>
            </a:pPr>
            <a:r>
              <a:rPr lang="ru-RU" alt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 в родительских уголках, в папках- передвижках;</a:t>
            </a:r>
          </a:p>
          <a:p>
            <a:pPr indent="449263" eaLnBrk="1" hangingPunct="1">
              <a:lnSpc>
                <a:spcPct val="115000"/>
              </a:lnSpc>
            </a:pP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различные консультации, </a:t>
            </a:r>
          </a:p>
          <a:p>
            <a:pPr indent="449263" eaLnBrk="1" hangingPunct="1">
              <a:lnSpc>
                <a:spcPct val="115000"/>
              </a:lnSpc>
            </a:pP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«открытые дни» с проведением разнообразных занятий, </a:t>
            </a:r>
          </a:p>
          <a:p>
            <a:pPr indent="449263" eaLnBrk="1" hangingPunct="1">
              <a:lnSpc>
                <a:spcPct val="115000"/>
              </a:lnSpc>
            </a:pP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совместные физкультурные досуги, праздники;</a:t>
            </a:r>
          </a:p>
          <a:p>
            <a:pPr indent="449263" eaLnBrk="1" hangingPunct="1">
              <a:lnSpc>
                <a:spcPct val="115000"/>
              </a:lnSpc>
              <a:buFontTx/>
              <a:buChar char="-"/>
            </a:pPr>
            <a:r>
              <a:rPr lang="ru-RU" alt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 и тестирование родителей по вопросу воспитания здорового ребенка. </a:t>
            </a:r>
          </a:p>
          <a:p>
            <a:pPr indent="449263" eaLnBrk="1" hangingPunct="1">
              <a:lnSpc>
                <a:spcPct val="115000"/>
              </a:lnSpc>
              <a:buFontTx/>
              <a:buChar char="-"/>
            </a:pPr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49263" eaLnBrk="1" hangingPunct="1">
              <a:lnSpc>
                <a:spcPct val="115000"/>
              </a:lnSpc>
              <a:buFontTx/>
              <a:buChar char="-"/>
            </a:pPr>
            <a:endParaRPr lang="ru-RU" altLang="ru-RU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785813" y="642938"/>
            <a:ext cx="34655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родителями:</a:t>
            </a:r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32773" name="Прямоугольник 4"/>
          <p:cNvSpPr>
            <a:spLocks noChangeArrowheads="1"/>
          </p:cNvSpPr>
          <p:nvPr/>
        </p:nvSpPr>
        <p:spPr bwMode="auto">
          <a:xfrm>
            <a:off x="642938" y="428625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педагогами ДОУ</a:t>
            </a:r>
            <a:endParaRPr lang="ru-RU" altLang="ru-RU"/>
          </a:p>
        </p:txBody>
      </p:sp>
      <p:sp>
        <p:nvSpPr>
          <p:cNvPr id="32774" name="Прямоугольник 5"/>
          <p:cNvSpPr>
            <a:spLocks noChangeArrowheads="1"/>
          </p:cNvSpPr>
          <p:nvPr/>
        </p:nvSpPr>
        <p:spPr bwMode="auto">
          <a:xfrm>
            <a:off x="428625" y="4714875"/>
            <a:ext cx="3786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Совместные мероприятия со специалистами.</a:t>
            </a:r>
          </a:p>
          <a:p>
            <a:pPr>
              <a:buFontTx/>
              <a:buChar char="•"/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Проведение открытого занятия к педагогическому  совету в ДОУ.</a:t>
            </a:r>
          </a:p>
        </p:txBody>
      </p:sp>
      <p:pic>
        <p:nvPicPr>
          <p:cNvPr id="32775" name="Picture 7" descr="D:\Desktop\IMG-2d8b55156ad8a12a2a2bc729db3f1da2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14500"/>
            <a:ext cx="4286250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3035300" y="528638"/>
            <a:ext cx="4273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endParaRPr lang="ru-RU" alt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Замещающее содержимо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807243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копилка, публикации расположены на сайте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сообщества: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en-US" sz="2000" dirty="0" smtClean="0"/>
              <a:t>https://nsportal.ru/tatyana-viktorovna-stepanyuk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 сайт Татьяны Викторовны Степанюк.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0" y="0"/>
            <a:ext cx="8572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altLang="ru-RU" sz="2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alt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285750" y="785813"/>
            <a:ext cx="807243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marL="285750" indent="-28575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Здоровьесберегающее  пространство дошкольного образовательного учреждения: проектирование, тренинги, занятия/сост. Крылова Н.И. – Волгоград. Учитель, 2009.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Харченко Т.Е. Бодрящая гимнастика для дошкольников – СПб. ООО «Издательство «Детство – ПРЕСС», 2010.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dirty="0" smtClean="0">
              <a:latin typeface="Arial" panose="020B0604020202020204" pitchFamily="34" charset="0"/>
            </a:endParaRP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1071563" y="2000250"/>
            <a:ext cx="6643687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Здоровячек». Система оздоровления дошкольников. Авт. – Составитель Т.Е. Никанорова, Е.Н. Сергиенко.</a:t>
            </a: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 Кузнецов, Г.А.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Колодницкий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«Развивающие игры для детей дошкольного возраста»,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Горькова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Л.Г., Обухова  Л.А 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«Занятия физической культурой в ДОУ»;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И.М.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Воротилкина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–оздоровительная работа в дошкольном образовательном учреждении;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М.Ю. </a:t>
            </a:r>
            <a:r>
              <a:rPr lang="ru-RU" alt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Картушина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«Растем здоровыми» 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К.К.Утробина</a:t>
            </a:r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«Занимательная физкультура для дошкольников» </a:t>
            </a:r>
          </a:p>
          <a:p>
            <a:pPr algn="ctr">
              <a:spcBef>
                <a:spcPct val="0"/>
              </a:spcBef>
              <a:buClrTx/>
              <a:buSzTx/>
              <a:buFontTx/>
              <a:buChar char="•"/>
              <a:defRPr/>
            </a:pPr>
            <a:endParaRPr lang="ru-RU" altLang="ru-RU" sz="1600" i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Char char="•"/>
              <a:defRPr/>
            </a:pPr>
            <a:endParaRPr lang="ru-RU" altLang="ru-RU" sz="1300" i="1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Char char="•"/>
              <a:defRPr/>
            </a:pPr>
            <a:endParaRPr lang="ru-RU" altLang="ru-RU" sz="18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3133725" y="785813"/>
            <a:ext cx="2876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3071813" y="654050"/>
            <a:ext cx="55006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 :</a:t>
            </a:r>
          </a:p>
          <a:p>
            <a:pPr algn="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«Чтобы быть здоровым, нужно овладеть искусством его сохранения и укрепления. Этому искусству и должно уделяться как можно больше внимания в дошкольном учреждении». /З.И.Береснева/.</a:t>
            </a:r>
          </a:p>
          <a:p>
            <a:pPr algn="r"/>
            <a:endParaRPr lang="ru-RU" altLang="ru-RU" b="1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i="1">
                <a:latin typeface="Times New Roman" pitchFamily="18" charset="0"/>
                <a:cs typeface="Times New Roman" pitchFamily="18" charset="0"/>
              </a:rPr>
              <a:t> Использование здоровьесберегающих технологий в дошкольном учреждении имеет огромное значение в процессе  оптимизации двигательной активности, способствует разностороннему развитию, укреплению здоровья детей, овладению навыками само оздоровления.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i="1">
                <a:latin typeface="Times New Roman" pitchFamily="18" charset="0"/>
                <a:cs typeface="Times New Roman" pitchFamily="18" charset="0"/>
              </a:rPr>
              <a:t>Поэтому в ДОУ необходим поиск, изучение и внедрение  эффективных технологий и методик оздоровления.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2" descr="D:\Desktop\20191015_0836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21590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/>
          </p:cNvSpPr>
          <p:nvPr/>
        </p:nvSpPr>
        <p:spPr bwMode="auto">
          <a:xfrm>
            <a:off x="1428750" y="1249363"/>
            <a:ext cx="7175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altLang="ru-RU" sz="20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социо-игровой технологии </a:t>
            </a:r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Которая способствует реализации потребности детей в движении, сохранению их психологического здоровья.</a:t>
            </a:r>
          </a:p>
          <a:p>
            <a:r>
              <a:rPr lang="ru-RU" alt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Социо-игровая технология</a:t>
            </a:r>
            <a:r>
              <a:rPr lang="ru-RU" alt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–</a:t>
            </a:r>
          </a:p>
          <a:p>
            <a:pPr algn="ctr"/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это развитие ребёнка в игровом общении со сверстниками.</a:t>
            </a:r>
          </a:p>
          <a:p>
            <a:r>
              <a:rPr lang="ru-RU" alt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Она направлена на развитие социальных качеств личности, формирования коммуникативной культуры детей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642938" y="4214813"/>
            <a:ext cx="8072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современная педагогическая </a:t>
            </a: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технология как социо-игровая</a:t>
            </a: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авторами которой </a:t>
            </a:r>
            <a:r>
              <a:rPr lang="ru-RU" altLang="ru-RU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Евгений Евгеньевич Шулешко, Александра Петровна Ершова и Вячеслав Михайлович Букатов.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Прямоугольник 3"/>
          <p:cNvSpPr>
            <a:spLocks noChangeArrowheads="1"/>
          </p:cNvSpPr>
          <p:nvPr/>
        </p:nvSpPr>
        <p:spPr bwMode="auto">
          <a:xfrm>
            <a:off x="1785938" y="714375"/>
            <a:ext cx="5357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Перспективы развития</a:t>
            </a:r>
            <a:endParaRPr lang="ru-RU" alt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Владелец\Desktop\рамки\1352139294_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5775" y="0"/>
            <a:ext cx="9629775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3714752"/>
            <a:ext cx="8305800" cy="2714644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2286000" y="1857375"/>
            <a:ext cx="40719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/>
              <a:t> 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«Не мало нужно каждому, сделать в жизни важного,</a:t>
            </a:r>
          </a:p>
          <a:p>
            <a:pPr algn="ct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Может не заметного, но доброго и светлого»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539750" y="1274763"/>
            <a:ext cx="8135938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ЭССЕ </a:t>
            </a:r>
            <a:b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«Призвание – воспитатель детского сада»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Каким должен быть воспитатель?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Конечно , добрым должен быть!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Любить детей, любить ученье,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Свою профессию любить!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Конечно, щедрым должен быть,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 себя без сожаленья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должен детям подарить!</a:t>
            </a:r>
          </a:p>
          <a:p>
            <a:pPr algn="ctr" eaLnBrk="1" hangingPunct="1"/>
            <a:endParaRPr lang="ru-RU" altLang="ru-RU" sz="20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стремлюсь , чтоб в моей педагогической жизни , распускались лишь яркие , красивые «цветы»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9323" y="770268"/>
            <a:ext cx="8229600" cy="1143000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Мой девиз                          </a:t>
            </a: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принципы работы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459" name="Объект 4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С детьми всегда должна быть рядом,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Даря тепло и согревая взглядом.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Их в мир прекрасного вести,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И помнить заповедь «Не навреди».</a:t>
            </a:r>
          </a:p>
          <a:p>
            <a:endParaRPr lang="ru-RU" altLang="ru-RU" smtClean="0"/>
          </a:p>
        </p:txBody>
      </p:sp>
      <p:pic>
        <p:nvPicPr>
          <p:cNvPr id="19460" name="Picture 5" descr="D:\Desktop\20190918_1146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3644900"/>
            <a:ext cx="3987800" cy="2082800"/>
          </a:xfrm>
          <a:noFill/>
        </p:spPr>
      </p:pic>
      <p:sp>
        <p:nvSpPr>
          <p:cNvPr id="11" name="Прямоугольник 10"/>
          <p:cNvSpPr/>
          <p:nvPr/>
        </p:nvSpPr>
        <p:spPr>
          <a:xfrm>
            <a:off x="4643438" y="1997075"/>
            <a:ext cx="4392612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быть назойливой:  у каждого свой мир интересов  и увлечений;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детям  давать   больше самостоятельности   и права выбора;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уметь вставать на позицию ребенка, видеть в нем личность, индивидуальность;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предоставляя требования к воспитанникам, необходимо проверить, соответствуешь ли им сам;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04088"/>
            <a:ext cx="8229600" cy="420656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 я работаю в детском саду?»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1124744"/>
            <a:ext cx="2370137" cy="5230181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«… Быть может, труд </a:t>
            </a:r>
            <a:r>
              <a:rPr lang="ru-RU" sz="1800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наш </a:t>
            </a: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800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виду неприметен</a:t>
            </a: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лишь одно я знаю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Малыши, спешат к нам в сад.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утра торопят маму -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 быстрее, мама, побежим!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Наверное – это вот и есть ответ –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ценнее нашего труда на </a:t>
            </a:r>
            <a:r>
              <a:rPr lang="ru-RU" sz="1800" dirty="0" smtClean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свете </a:t>
            </a:r>
            <a:r>
              <a:rPr lang="ru-RU" sz="18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нет! </a:t>
            </a:r>
            <a:endParaRPr lang="ru-RU" sz="1800" dirty="0" smtClean="0">
              <a:ln>
                <a:solidFill>
                  <a:srgbClr val="7030A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ru-RU" sz="1800" dirty="0">
              <a:ln>
                <a:solidFill>
                  <a:srgbClr val="7030A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827338" y="1125538"/>
            <a:ext cx="5859462" cy="52292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Окончив педагогическое училище, я по воле судьбы стала воспитателем. Наверное, не случайно так распорядилась судьба и привела меня в детский сад. Теперь это мой дом, в котором меня ждут, любят, ценят; в который я спешу с интересными идеями, хорошим настроением.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Я думаю, что только профессия педагога даёт волю буре чувств и эмоций, почву для размышления и творчества.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Мне хочется стать для своих малышей самым близким другом, хочется отдать им все свои знания и умения, показать им как красив и приветлив окружающий мир.  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Основанием своей профессии я считаю именно Любовь и Доброта. В таком случае , в моей работе на первом плане стоит: приласкать, посочувствовать, поговорить по душам. Потому что, самая большая ценность на земле это – дети. Я считаю, своим призванием найти и развить в каждом ребенке способности, которые обязательно есть в каждом маленьком человечке, ввести его в окружающий мир, дав знания о мире, о его природе, о человеке как главной составляющей этого мира. Я думаю, что смогу сделать все, чтобы в двадцать первом веке оценили не только меня, но и моих воспитанников.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Закончить свое эссе я хочу словами В. А Сухомлинского: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«Наш важнейший педагогический инструмент - умение глубоко уважать человеческую личность в своём воспитаннике. Мы этим инструментом призваны творить очень нежную, тонкую, вещь: желание быть хорошим, стать сегодня лучше, чем вчера. Это желание не возникает само по себе, его можно только воспитать».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5" name="Picture 6" descr="C:\Documents and Settings\usr\Мои документы\Мои рисунки\p43_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5300663"/>
            <a:ext cx="136683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714375" y="642938"/>
            <a:ext cx="8105775" cy="578643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19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r" eaLnBrk="1" hangingPunct="1">
              <a:defRPr/>
            </a:pPr>
            <a:endParaRPr lang="ru-RU" sz="1900" b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3200" b="1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моего педагогического опыта работы.</a:t>
            </a:r>
            <a:r>
              <a:rPr lang="ru-RU" sz="32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3200" dirty="0">
                <a:ln>
                  <a:solidFill>
                    <a:srgbClr val="7030A0"/>
                  </a:solidFill>
                </a:ln>
                <a:solidFill>
                  <a:srgbClr val="FF0000"/>
                </a:solidFill>
              </a:rPr>
            </a:br>
            <a:r>
              <a:rPr lang="ru-RU" sz="1600" dirty="0">
                <a:solidFill>
                  <a:schemeClr val="tx2"/>
                </a:solidFill>
              </a:rPr>
              <a:t/>
            </a:r>
            <a:br>
              <a:rPr lang="ru-RU" sz="1600" dirty="0">
                <a:solidFill>
                  <a:schemeClr val="tx2"/>
                </a:solidFill>
              </a:rPr>
            </a:br>
            <a:endParaRPr lang="ru-RU" sz="1600" dirty="0">
              <a:solidFill>
                <a:schemeClr val="tx2"/>
              </a:solidFill>
            </a:endParaRPr>
          </a:p>
          <a:p>
            <a:pPr marL="274320" indent="-274320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«Здоровьесберегающие технологии в образовательном  процессе».</a:t>
            </a: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 algn="r" eaLnBrk="1" hangingPunct="1">
              <a:defRPr/>
            </a:pPr>
            <a:endParaRPr lang="ru-RU" sz="2900" b="1" dirty="0">
              <a:solidFill>
                <a:srgbClr val="0000FF"/>
              </a:solidFill>
              <a:latin typeface="Arial Black" pitchFamily="34" charset="0"/>
            </a:endParaRPr>
          </a:p>
          <a:p>
            <a:pPr marL="274320" indent="-274320" algn="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r" eaLnBrk="1" hangingPunct="1">
              <a:defRPr/>
            </a:pPr>
            <a:r>
              <a:rPr lang="ru-RU" sz="2100" b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Забота о здоровье</a:t>
            </a:r>
            <a:r>
              <a:rPr lang="ru-RU" sz="2100" b="1" dirty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—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lvl="1" algn="r" eaLnBrk="1" hangingPunct="1">
              <a:defRPr/>
            </a:pPr>
            <a:r>
              <a:rPr lang="ru-RU" sz="21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В. А. Сухомлинский</a:t>
            </a:r>
          </a:p>
          <a:p>
            <a:pPr marL="274320" indent="-274320"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600" dirty="0">
                <a:latin typeface="+mn-lt"/>
              </a:rPr>
              <a:t>                                                                  </a:t>
            </a:r>
          </a:p>
        </p:txBody>
      </p:sp>
      <p:pic>
        <p:nvPicPr>
          <p:cNvPr id="2150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724400"/>
            <a:ext cx="19113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285750" y="1714500"/>
            <a:ext cx="83581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2000">
                <a:solidFill>
                  <a:srgbClr val="FF0000"/>
                </a:solidFill>
              </a:rPr>
              <a:t> 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Создать  условия для сохранение и совершенствования здоровья ребенка</a:t>
            </a:r>
          </a:p>
          <a:p>
            <a:pPr algn="ctr" eaLnBrk="1" hangingPunct="1">
              <a:lnSpc>
                <a:spcPct val="80000"/>
              </a:lnSpc>
            </a:pPr>
            <a:endParaRPr lang="ru-RU" altLang="ru-RU" sz="36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alt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altLang="ru-RU" sz="200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- сформировать  необходимые знания для   здорового образа жизни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- научить использовать полученные знания и     навыки в повседневной жизни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- создание положительного эмоционального настроя и снятие психоэмоционального напряжения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b="1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b="1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357188"/>
            <a:ext cx="8072438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algn="ctr" eaLnBrk="1" fontAlgn="auto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Давно доказано, что каждый ребенок от рождения наделен огромным умственным потенциалом, который при благоприятных условиях эффективно развивается и дает возможность ребенку достигать больших высот в своем развитии.</a:t>
            </a:r>
          </a:p>
        </p:txBody>
      </p:sp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642938" y="4786313"/>
            <a:ext cx="7000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здоровьесберегающая технология в образовательном процессе»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эффективный  способ воздействия на ребёнка, в котором ярко проявляется принцип обучения «УЧИТЬ- ИГРАЯ»  ,</a:t>
            </a:r>
          </a:p>
          <a:p>
            <a:pPr algn="ctr" eaLnBrk="1" hangingPunct="1"/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игра  - пронизывает всю жизнь ребёнка. </a:t>
            </a:r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214313" y="857250"/>
            <a:ext cx="8715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соблюдать режим дня;</a:t>
            </a:r>
          </a:p>
          <a:p>
            <a:pPr algn="ctr" eaLnBrk="1" hangingPunct="1">
              <a:buFont typeface="Arial" pitchFamily="34" charset="0"/>
              <a:buChar char="•"/>
            </a:pPr>
            <a:r>
              <a:rPr lang="ru-RU" altLang="ru-RU" sz="2000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регулярно и правильно питаться;</a:t>
            </a:r>
          </a:p>
          <a:p>
            <a:pPr algn="ctr" eaLnBrk="1" hangingPunct="1">
              <a:buFont typeface="Arial" pitchFamily="34" charset="0"/>
              <a:buChar char="•"/>
            </a:pPr>
            <a:r>
              <a:rPr lang="ru-RU" altLang="ru-RU" sz="2000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учитывать нагрузку в ходе совместной образовательной и свободной деятельности детей в детском саду и дома – необходимо соответствие нагрузки физическим и умственным способностям детей; </a:t>
            </a:r>
          </a:p>
          <a:p>
            <a:pPr algn="ctr" eaLnBrk="1" hangingPunct="1">
              <a:buFont typeface="Arial" pitchFamily="34" charset="0"/>
              <a:buChar char="•"/>
            </a:pPr>
            <a:r>
              <a:rPr lang="ru-RU" altLang="ru-RU" sz="2000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чаще находиться на свежем воздухе; </a:t>
            </a:r>
          </a:p>
          <a:p>
            <a:pPr algn="ctr" eaLnBrk="1" hangingPunct="1">
              <a:buFont typeface="Arial" pitchFamily="34" charset="0"/>
              <a:buChar char="•"/>
            </a:pPr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создавать и поддерживать благоприятную, доброжелательную и спокойную атмосфера в детском саду и дома ;</a:t>
            </a:r>
          </a:p>
          <a:p>
            <a:pPr algn="ctr" eaLnBrk="1" hangingPunct="1"/>
            <a:r>
              <a:rPr lang="ru-RU" altLang="ru-RU" sz="2000" b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давать возможность заниматься любимым делом – увлечением, спортом. </a:t>
            </a: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2382838" y="214313"/>
            <a:ext cx="4378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 И НУЖНО ВЫПОЛНЯТЬ: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7" descr="D:\Desktop\20191223_1129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719513"/>
            <a:ext cx="5256212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85750" y="2357438"/>
            <a:ext cx="2270125" cy="128746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Элементы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медико-профилактической технологии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85750" y="3860800"/>
            <a:ext cx="2270125" cy="2520950"/>
          </a:xfrm>
          <a:prstGeom prst="rect">
            <a:avLst/>
          </a:prstGeom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мониторинга здоровья дошкольников 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рекомендаций по оптимизации детского здоровья; </a:t>
            </a:r>
          </a:p>
          <a:p>
            <a:pPr marL="273050" indent="-273050" eaLnBrk="1" hangingPunct="1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None/>
              <a:defRPr/>
            </a:pPr>
            <a:endParaRPr lang="ru-RU" sz="2400" dirty="0">
              <a:solidFill>
                <a:srgbClr val="66FFFF"/>
              </a:solidFill>
              <a:latin typeface="+mn-lt"/>
            </a:endParaRPr>
          </a:p>
        </p:txBody>
      </p:sp>
      <p:sp>
        <p:nvSpPr>
          <p:cNvPr id="24580" name="AutoShape 5"/>
          <p:cNvSpPr>
            <a:spLocks noChangeArrowheads="1"/>
          </p:cNvSpPr>
          <p:nvPr/>
        </p:nvSpPr>
        <p:spPr bwMode="auto">
          <a:xfrm>
            <a:off x="285750" y="549275"/>
            <a:ext cx="8286750" cy="1079500"/>
          </a:xfrm>
          <a:prstGeom prst="downArrowCallout">
            <a:avLst>
              <a:gd name="adj1" fmla="val 166963"/>
              <a:gd name="adj2" fmla="val 178158"/>
              <a:gd name="adj3" fmla="val 11569"/>
              <a:gd name="adj4" fmla="val 62949"/>
            </a:avLst>
          </a:prstGeom>
          <a:solidFill>
            <a:schemeClr val="accent1"/>
          </a:solidFill>
          <a:ln w="38100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</a:p>
          <a:p>
            <a:pPr algn="ctr" eaLnBrk="1" hangingPunct="1"/>
            <a:r>
              <a:rPr lang="ru-RU" altLang="ru-RU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Здоровьесберегающих технологий, </a:t>
            </a:r>
          </a:p>
          <a:p>
            <a:pPr algn="ctr" eaLnBrk="1" hangingPunct="1"/>
            <a:r>
              <a:rPr lang="ru-RU" altLang="ru-RU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которые я использую</a:t>
            </a:r>
          </a:p>
          <a:p>
            <a:pPr algn="ctr" eaLnBrk="1" hangingPunct="1"/>
            <a:r>
              <a:rPr lang="ru-RU" altLang="ru-RU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 своей работе</a:t>
            </a:r>
          </a:p>
        </p:txBody>
      </p:sp>
      <p:pic>
        <p:nvPicPr>
          <p:cNvPr id="24581" name="Picture 6" descr="D:\Desktop\20191025_112258(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4400" y="2714625"/>
            <a:ext cx="56896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3257</TotalTime>
  <Words>1437</Words>
  <Application>Microsoft Office PowerPoint</Application>
  <PresentationFormat>Экран (4:3)</PresentationFormat>
  <Paragraphs>272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8" baseType="lpstr">
      <vt:lpstr>Arial</vt:lpstr>
      <vt:lpstr>Calibri</vt:lpstr>
      <vt:lpstr>Constantia</vt:lpstr>
      <vt:lpstr>Wingdings 2</vt:lpstr>
      <vt:lpstr>Times New Roman</vt:lpstr>
      <vt:lpstr>BatangChe</vt:lpstr>
      <vt:lpstr>Wingdings</vt:lpstr>
      <vt:lpstr>Monotype Corsiva</vt:lpstr>
      <vt:lpstr>Tahoma</vt:lpstr>
      <vt:lpstr>+mn-ea</vt:lpstr>
      <vt:lpstr>Arial Black</vt:lpstr>
      <vt:lpstr>Cambria</vt:lpstr>
      <vt:lpstr>Поток</vt:lpstr>
      <vt:lpstr>Муниципальное дошкольное  образовательное  автономное учреждение детский сад «Родничок» комбинированного вида </vt:lpstr>
      <vt:lpstr>Моя  визитная карточка</vt:lpstr>
      <vt:lpstr>Слайд 3</vt:lpstr>
      <vt:lpstr>               Мой девиз                          Мои принципы работы</vt:lpstr>
      <vt:lpstr>«Почему я работаю в детском саду?»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Гимнастика пальчиковая рекомендуется всем детям, особенно с речевыми проблемами. Проводиться в любой удобный отрезок времени.</vt:lpstr>
      <vt:lpstr> могут быть включены  ОД в качестве познавательного характера</vt:lpstr>
      <vt:lpstr>Технологии обучения здоровому образу жизни </vt:lpstr>
      <vt:lpstr>Слайд 18</vt:lpstr>
      <vt:lpstr>  Самое главное создать предметно-развивающую среду и положительный психологический настрой. Наши работы. </vt:lpstr>
      <vt:lpstr>Слайд 20</vt:lpstr>
      <vt:lpstr>Слайд 21</vt:lpstr>
      <vt:lpstr>Слайд 22</vt:lpstr>
      <vt:lpstr>Слайд 23</vt:lpstr>
      <vt:lpstr>Слайд 24</vt:lpstr>
      <vt:lpstr>    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Светлана</dc:creator>
  <cp:lastModifiedBy>Админ</cp:lastModifiedBy>
  <cp:revision>336</cp:revision>
  <dcterms:modified xsi:type="dcterms:W3CDTF">2020-11-10T15:41:48Z</dcterms:modified>
</cp:coreProperties>
</file>