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37.xml" ContentType="application/vnd.openxmlformats-officedocument.presentationml.tags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35.xml" ContentType="application/vnd.openxmlformats-officedocument.presentationml.tags+xml"/>
  <Override PartName="/ppt/notesSlides/notesSlide33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33.xml" ContentType="application/vnd.openxmlformats-officedocument.presentationml.tags+xml"/>
  <Override PartName="/ppt/notesSlides/notesSlide31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Default Extension="jpeg" ContentType="image/jpeg"/>
  <Override PartName="/ppt/notesSlides/notesSlide3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07" autoAdjust="0"/>
    <p:restoredTop sz="96323" autoAdjust="0"/>
  </p:normalViewPr>
  <p:slideViewPr>
    <p:cSldViewPr snapToGrid="0">
      <p:cViewPr varScale="1">
        <p:scale>
          <a:sx n="103" d="100"/>
          <a:sy n="103" d="100"/>
        </p:scale>
        <p:origin x="-96" y="-6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5" Type="http://schemas.openxmlformats.org/officeDocument/2006/relationships/image" Target="../media/image7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6" Type="http://schemas.openxmlformats.org/officeDocument/2006/relationships/image" Target="../media/image9.jpeg"/><Relationship Id="rId5" Type="http://schemas.openxmlformats.org/officeDocument/2006/relationships/slide" Target="slide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5" Type="http://schemas.openxmlformats.org/officeDocument/2006/relationships/image" Target="../media/image10.jpe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6" Type="http://schemas.openxmlformats.org/officeDocument/2006/relationships/image" Target="../media/image11.jpeg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6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5" Type="http://schemas.openxmlformats.org/officeDocument/2006/relationships/image" Target="../media/image12.jpe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6" Type="http://schemas.openxmlformats.org/officeDocument/2006/relationships/image" Target="../media/image13.jpeg"/><Relationship Id="rId5" Type="http://schemas.openxmlformats.org/officeDocument/2006/relationships/slide" Target="slide2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5" Type="http://schemas.openxmlformats.org/officeDocument/2006/relationships/image" Target="../media/image14.jpe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slide" Target="slide2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5" Type="http://schemas.openxmlformats.org/officeDocument/2006/relationships/image" Target="../media/image15.jpe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6" Type="http://schemas.openxmlformats.org/officeDocument/2006/relationships/image" Target="../media/image16.jpeg"/><Relationship Id="rId5" Type="http://schemas.openxmlformats.org/officeDocument/2006/relationships/slide" Target="slide26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5" Type="http://schemas.openxmlformats.org/officeDocument/2006/relationships/image" Target="../media/image17.jpe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6" Type="http://schemas.openxmlformats.org/officeDocument/2006/relationships/image" Target="../media/image18.jpeg"/><Relationship Id="rId5" Type="http://schemas.openxmlformats.org/officeDocument/2006/relationships/slide" Target="slide2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5" Type="http://schemas.openxmlformats.org/officeDocument/2006/relationships/image" Target="../media/image19.jpeg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5" Type="http://schemas.openxmlformats.org/officeDocument/2006/relationships/image" Target="../media/image20.jpe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5" Type="http://schemas.openxmlformats.org/officeDocument/2006/relationships/image" Target="../media/image21.jpe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4.jpeg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6" Type="http://schemas.openxmlformats.org/officeDocument/2006/relationships/image" Target="../media/image5.jpeg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7315" y="1470738"/>
            <a:ext cx="5469626" cy="27217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40239" y="4162699"/>
            <a:ext cx="548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ИСТОРИЯ</a:t>
            </a:r>
            <a:endParaRPr lang="ru-RU" sz="6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2457" y="358239"/>
            <a:ext cx="1036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СПб ГБ ПОУ «Российский колледж традиционной культуры»</a:t>
            </a:r>
            <a:endParaRPr lang="ru-RU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6685" y="5413828"/>
            <a:ext cx="6212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Преподаватель – А.С.Елисеева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9759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1504" y="6240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3347812" y="2606945"/>
            <a:ext cx="55929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Σπασιβο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9788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3086" y="1605641"/>
            <a:ext cx="100293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44 г. до н.э в римском Сенате произошло убийство Юлия Цезаря. Его убийцами стало сразу около 20 человек, но при этом кто именно убил – неизвестно. </a:t>
            </a:r>
          </a:p>
          <a:p>
            <a:pPr algn="just"/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 такое возможно?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81846" y="449865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2107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88327" y="6111436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5389" y="232150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122" name="Picture 2" descr="C:\Users\Анна\Desktop\Новая папка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71073" y="948741"/>
            <a:ext cx="9200149" cy="519562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124894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0627" y="1546679"/>
            <a:ext cx="91154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480 г до н.э на пути в Грецию персидском царю по имени Ксеркс предстояло пересечь пролив </a:t>
            </a:r>
            <a:r>
              <a:rPr lang="ru-RU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Геллеспонт</a:t>
            </a:r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(ныне: </a:t>
            </a:r>
            <a:r>
              <a:rPr lang="ru-RU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Дарденеллы</a:t>
            </a:r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). Для этого был сделан понтонный деревянный мост, но как только переправа была закончена – поднялся сильный шторм и полностью разрушил мост. Ксеркс был в ярости и приказал наказать море. Как именно?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81846" y="449865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970890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515795" y="1668197"/>
            <a:ext cx="5356891" cy="2519628"/>
          </a:xfrm>
        </p:spPr>
        <p:txBody>
          <a:bodyPr>
            <a:noAutofit/>
          </a:bodyPr>
          <a:lstStyle/>
          <a:p>
            <a:r>
              <a:rPr lang="ru-RU" sz="4000" cap="none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Несколько тысяч солдат высекли море плетьми. На следующий день море было спокойным.</a:t>
            </a:r>
            <a:endParaRPr lang="ru-RU" sz="4000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81846" y="449865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146" name="Picture 2" descr="C:\Users\Анна\Desktop\Новая папка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567" y="1388643"/>
            <a:ext cx="6176209" cy="402556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3758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4056" y="1781311"/>
            <a:ext cx="100293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 907 г. князь Вещий Олег отправился военным походом  на кораблях на Царьград (так на Руси называли Константинополь). Но византийцы перегородили цепями пролив Босфор. Но корабли всё же оказались прямо у самых стен города. Как?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81846" y="449865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0529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344229" y="1190171"/>
            <a:ext cx="4586514" cy="4136572"/>
          </a:xfrm>
        </p:spPr>
        <p:txBody>
          <a:bodyPr>
            <a:noAutofit/>
          </a:bodyPr>
          <a:lstStyle/>
          <a:p>
            <a:r>
              <a:rPr lang="ru-RU" b="1" cap="none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Повесть Временных лет рассказывает о том, что Олег придумал поставить корабли на колёса. Так они преодолели часть пути по суше, а потом снова встали на воду и осадили Царьград.</a:t>
            </a:r>
            <a:endParaRPr lang="ru-RU" b="1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170" name="Picture 2" descr="C:\Users\Анна\Desktop\Новая папка\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242" y="1199398"/>
            <a:ext cx="6738974" cy="392605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32834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905906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6096853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9275" y="1170124"/>
            <a:ext cx="7315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Александр Македонский во время завоевательных походов назвал более 70 городов в честь себя: Александрия. И один город назвал Буцефал (ныне: </a:t>
            </a:r>
            <a:r>
              <a:rPr lang="ru-RU" sz="28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Джалалпур</a:t>
            </a:r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на территории Пакистана). В честь кого?</a:t>
            </a:r>
          </a:p>
          <a:p>
            <a:endParaRPr lang="ru-RU" sz="28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учителя		В: коня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друга			Г: отца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194" name="Picture 2" descr="C:\Users\Анна\Desktop\Новая папка\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32" y="862262"/>
            <a:ext cx="3639552" cy="550851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50637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206042" y="6082407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5820229" y="414338"/>
            <a:ext cx="6109834" cy="5414962"/>
          </a:xfrm>
        </p:spPr>
        <p:txBody>
          <a:bodyPr>
            <a:noAutofit/>
          </a:bodyPr>
          <a:lstStyle/>
          <a:p>
            <a: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учителя		</a:t>
            </a:r>
            <a:r>
              <a:rPr lang="ru-RU" b="1" cap="none" dirty="0" smtClean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В: коня</a:t>
            </a:r>
            <a: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друга			Г: отца</a:t>
            </a:r>
            <a:br>
              <a:rPr lang="ru-RU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Личности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218" name="Picture 2" descr="C:\Users\Анна\Desktop\Новая папка\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7489" y="910389"/>
            <a:ext cx="3691689" cy="5300887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149241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905906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6096853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7219496" y="2036231"/>
            <a:ext cx="43291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Правда ли то, что Кёльнский собор строился более 600 лет?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42" name="Picture 2" descr="C:\Users\Анна\Desktop\Новая папка\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747" y="1289636"/>
            <a:ext cx="5951621" cy="442386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1679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988372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Древность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рядом с нами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1</a:t>
                      </a:r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2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3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4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Личности</a:t>
                      </a:r>
                      <a:r>
                        <a:rPr lang="en-US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                 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1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2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3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4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Верю/ не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верю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1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2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3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4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Что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означает?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1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2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3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4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Удивительные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факты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1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2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3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4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1326491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430282" y="1403124"/>
            <a:ext cx="5400674" cy="2949461"/>
          </a:xfrm>
        </p:spPr>
        <p:txBody>
          <a:bodyPr>
            <a:normAutofit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ДА! </a:t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строили в 13-15 вв. и затем ещё в 19 в. Суммарно 632 года!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266" name="Picture 2" descr="C:\Users\Анна\Desktop\Новая папка\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989" y="1346534"/>
            <a:ext cx="5971522" cy="4212056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6100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6448652" y="1241652"/>
            <a:ext cx="52006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Правда ли то, что для создания скульптур на готических соборах живых людей покрывали гипсом, чтобы сделать с них слепки?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290" name="Picture 2" descr="C:\Users\Анна\Desktop\Новая папка\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0327" y="1082841"/>
            <a:ext cx="5461084" cy="4160826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69109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88328" y="6082408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183538" y="807358"/>
            <a:ext cx="5819775" cy="5549900"/>
          </a:xfrm>
        </p:spPr>
        <p:txBody>
          <a:bodyPr>
            <a:normAutofit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НЕТ!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Такую технику использовал архитектор Антонио </a:t>
            </a:r>
            <a:r>
              <a:rPr lang="ru-RU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Гауди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во время строительства собора </a:t>
            </a:r>
            <a:r>
              <a:rPr lang="ru-RU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Саграда</a:t>
            </a: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Фамилия в Барселоне. А этот собор строится до сих пор, т.е. он не средневековый.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314" name="Picture 2" descr="C:\Users\Анна\Desktop\Новая папка\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543" y="1034716"/>
            <a:ext cx="5186362" cy="493659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97918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886632" y="1837417"/>
            <a:ext cx="87010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Правда ли то, что в Средние века у инквизиции существовала пытка лишением сна?</a:t>
            </a:r>
            <a:endParaRPr lang="ru-RU" sz="36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8030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5543" y="1233715"/>
            <a:ext cx="4702628" cy="3468914"/>
          </a:xfrm>
        </p:spPr>
        <p:txBody>
          <a:bodyPr>
            <a:normAutofit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ДА!</a:t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 пытка называлась «охрана колыбели». 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4338" name="Picture 2" descr="C:\Users\Анна\Desktop\Новая папка\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3" y="1155032"/>
            <a:ext cx="5754353" cy="432542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797614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7029676" y="2122184"/>
            <a:ext cx="42206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Правда ли то, что в Египте делали мумии не только людей, но и животных?</a:t>
            </a:r>
            <a:endParaRPr lang="ru-RU" sz="36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5362" name="Picture 2" descr="C:\Users\Анна\Desktop\Новая папка\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863" y="1832810"/>
            <a:ext cx="6537158" cy="326857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624374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4017356" y="5951780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6618514" y="2506630"/>
            <a:ext cx="5089060" cy="2137941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Да!</a:t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Делали мумии кошек и крокодилов!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Верю</a:t>
            </a:r>
            <a:r>
              <a:rPr lang="en-US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 верю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6386" name="Picture 2" descr="C:\Users\Анна\Desktop\Новая папка\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258" y="1203157"/>
            <a:ext cx="5730289" cy="430733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4447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065486" y="1324576"/>
            <a:ext cx="61424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Правда ли то, что в Библии в «Послании филистимлянам» есть точное описание внешности Иисуса Христа? Поэтому его обычно изображают одинаково?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7410" name="Picture 2" descr="C:\Users\Анна\Desktop\Новая папка\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316" y="1107157"/>
            <a:ext cx="4022558" cy="523172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214541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26514" y="2060996"/>
            <a:ext cx="4760686" cy="3483461"/>
          </a:xfrm>
        </p:spPr>
        <p:txBody>
          <a:bodyPr>
            <a:normAutofit fontScale="90000"/>
          </a:bodyPr>
          <a:lstStyle/>
          <a:p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НЕТ! 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В Библии нигде нет описания внешности Христа. Каноны его изображения восходят к Туринской плащанице.</a:t>
            </a:r>
            <a:endParaRPr lang="ru-RU" sz="2000" b="1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8434" name="Picture 2" descr="C:\Users\Анна\Desktop\Новая папка\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" y="2188995"/>
            <a:ext cx="6230111" cy="312896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008555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2309588" y="2423580"/>
            <a:ext cx="7456882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Что означает латинская фраза </a:t>
            </a: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800" b="1" dirty="0" err="1" smtClean="0"/>
              <a:t>panem</a:t>
            </a:r>
            <a:r>
              <a:rPr lang="en-US" sz="4800" b="1" dirty="0" smtClean="0"/>
              <a:t> et </a:t>
            </a:r>
            <a:r>
              <a:rPr lang="en-US" sz="4800" b="1" dirty="0" err="1" smtClean="0"/>
              <a:t>circenses</a:t>
            </a:r>
            <a:r>
              <a:rPr lang="ru-RU" sz="4800" b="1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55368" y="674479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227995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85047" y="580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72627" y="1421186"/>
            <a:ext cx="3886198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Сколько лет этим скульптурам?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200 лет		</a:t>
            </a:r>
          </a:p>
          <a:p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2000 лет</a:t>
            </a:r>
          </a:p>
          <a:p>
            <a:pPr marL="514350" indent="-514350"/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В: 1000 лет		</a:t>
            </a:r>
          </a:p>
          <a:p>
            <a:pPr marL="514350" indent="-514350"/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Г: 3500 лет				</a:t>
            </a:r>
          </a:p>
          <a:p>
            <a:pPr marL="742950" indent="-742950" algn="ctr">
              <a:buAutoNum type="arabicPeriod"/>
            </a:pPr>
            <a:endParaRPr lang="ru-RU" sz="36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6" name="Picture 2" descr="C:\Users\Анна\Desktop\Новая папка\Безымянный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1999" y="1389899"/>
            <a:ext cx="5446295" cy="385374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83771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15628" y="1297896"/>
            <a:ext cx="4784724" cy="4188504"/>
          </a:xfrm>
        </p:spPr>
        <p:txBody>
          <a:bodyPr>
            <a:normAutofit fontScale="90000"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</a:rPr>
              <a:t>«ХЛЕБА  И  ЗРЕЛИЩ!»</a:t>
            </a:r>
            <a:br>
              <a:rPr lang="ru-RU" sz="3500" b="1" cap="none" dirty="0" smtClean="0">
                <a:solidFill>
                  <a:schemeClr val="bg1"/>
                </a:solidFill>
              </a:rPr>
            </a:br>
            <a:r>
              <a:rPr lang="ru-RU" sz="3500" b="1" cap="none" dirty="0" smtClean="0">
                <a:solidFill>
                  <a:schemeClr val="bg1"/>
                </a:solidFill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</a:rPr>
            </a:br>
            <a:r>
              <a:rPr lang="ru-RU" sz="3500" b="1" cap="none" dirty="0" smtClean="0">
                <a:solidFill>
                  <a:schemeClr val="bg1"/>
                </a:solidFill>
              </a:rPr>
              <a:t>Автор этой фразы – римский сатирик Ювенал. Это фраза из стихотворения 1 в до н.э., обличающего упадок римской культуры.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9458" name="Picture 2" descr="C:\Users\Анна\Desktop\Новая папка\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241" y="1264820"/>
            <a:ext cx="5879583" cy="4173454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475330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086699" y="1238625"/>
            <a:ext cx="97439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Что означает греческое слово КАЛОКАГАТИЯ?</a:t>
            </a:r>
          </a:p>
          <a:p>
            <a:pPr algn="ctr"/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одна из форм демократии		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сочетание внутренней и внешней красоты человека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В: название города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Г: название формы вазы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70518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140733" y="1436914"/>
            <a:ext cx="9927544" cy="4165599"/>
          </a:xfrm>
        </p:spPr>
        <p:txBody>
          <a:bodyPr>
            <a:noAutofit/>
          </a:bodyPr>
          <a:lstStyle/>
          <a:p>
            <a:r>
              <a:rPr lang="ru-RU" sz="3600" b="1" cap="none" dirty="0" smtClean="0">
                <a:solidFill>
                  <a:schemeClr val="bg1"/>
                </a:solidFill>
              </a:rPr>
              <a:t>Что означает греческое слово КАЛОКАГАТИЯ?</a:t>
            </a:r>
            <a:br>
              <a:rPr lang="ru-RU" sz="3600" b="1" cap="none" dirty="0" smtClean="0">
                <a:solidFill>
                  <a:schemeClr val="bg1"/>
                </a:solidFill>
              </a:rPr>
            </a:br>
            <a:r>
              <a:rPr lang="ru-RU" sz="3600" b="1" cap="none" dirty="0" smtClean="0">
                <a:solidFill>
                  <a:schemeClr val="bg1"/>
                </a:solidFill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одна из форм демократии		</a:t>
            </a:r>
            <a:b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b="1" cap="none" dirty="0" smtClean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сочетание внутренней и внешней красоты человека</a:t>
            </a:r>
            <a: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В: название города</a:t>
            </a:r>
            <a:b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Г: название формы вазы</a:t>
            </a:r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3600" b="1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67661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204686" y="1401457"/>
            <a:ext cx="9724571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Что означает латинское выражение «</a:t>
            </a:r>
            <a:r>
              <a:rPr lang="en-US" sz="3600" b="1" dirty="0" smtClean="0">
                <a:solidFill>
                  <a:schemeClr val="bg1"/>
                </a:solidFill>
              </a:rPr>
              <a:t>a priori</a:t>
            </a:r>
            <a:r>
              <a:rPr lang="ru-RU" sz="3600" b="1" dirty="0" smtClean="0">
                <a:solidFill>
                  <a:schemeClr val="bg1"/>
                </a:solidFill>
              </a:rPr>
              <a:t>»?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А: свободный гражданин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Б: частная собственность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В: ложное утверждение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Г: вне опыта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1826" y="210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66987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393371" y="1536894"/>
            <a:ext cx="10000343" cy="344150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>Что означает латинское выражение «</a:t>
            </a:r>
            <a:r>
              <a:rPr lang="en-US" sz="4000" b="1" cap="none" dirty="0" smtClean="0">
                <a:solidFill>
                  <a:schemeClr val="bg1"/>
                </a:solidFill>
                <a:latin typeface="+mn-lt"/>
              </a:rPr>
              <a:t>a priori</a:t>
            </a: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>»?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>А: свободный гражданин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>Б: частная собственность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</a:rPr>
              <a:t>В: ложное утверждение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4000" b="1" cap="none" dirty="0" smtClean="0">
                <a:solidFill>
                  <a:srgbClr val="00B050"/>
                </a:solidFill>
                <a:latin typeface="+mn-lt"/>
              </a:rPr>
              <a:t>Г: вне опыта</a:t>
            </a:r>
            <a:endParaRPr lang="ru-RU" sz="4000" b="1" cap="none" dirty="0">
              <a:solidFill>
                <a:srgbClr val="00B05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55369" y="456764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означает?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289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175658" y="1283529"/>
            <a:ext cx="1040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Какое из этих слов негреческого происхождения?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а) Керамика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б) Демократия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в) Театр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г) Актер</a:t>
            </a:r>
          </a:p>
          <a:p>
            <a:r>
              <a:rPr lang="ru-RU" sz="3600" b="1" dirty="0" err="1" smtClean="0">
                <a:solidFill>
                  <a:schemeClr val="bg1"/>
                </a:solidFill>
              </a:rPr>
              <a:t>д</a:t>
            </a:r>
            <a:r>
              <a:rPr lang="ru-RU" sz="3600" b="1" dirty="0" smtClean="0">
                <a:solidFill>
                  <a:schemeClr val="bg1"/>
                </a:solidFill>
              </a:rPr>
              <a:t>) Цирк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1893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074056" y="996498"/>
            <a:ext cx="10508343" cy="4606018"/>
          </a:xfrm>
        </p:spPr>
        <p:txBody>
          <a:bodyPr>
            <a:normAutofit/>
          </a:bodyPr>
          <a:lstStyle/>
          <a:p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Какое из этих слов негреческого происхождения?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cap="none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3600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а) Керамика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б) Демократия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в) Театр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г) Актер</a:t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</a:rPr>
            </a:br>
            <a:r>
              <a:rPr lang="ru-RU" sz="3600" b="1" cap="none" dirty="0" err="1" smtClean="0">
                <a:solidFill>
                  <a:schemeClr val="bg1"/>
                </a:solidFill>
                <a:latin typeface="+mn-lt"/>
              </a:rPr>
              <a:t>д</a:t>
            </a: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) </a:t>
            </a:r>
            <a:r>
              <a:rPr lang="ru-RU" sz="3600" b="1" cap="none" dirty="0" smtClean="0">
                <a:solidFill>
                  <a:srgbClr val="92D050"/>
                </a:solidFill>
                <a:latin typeface="+mn-lt"/>
              </a:rPr>
              <a:t>Цирк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773731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653142" y="1269922"/>
            <a:ext cx="1079862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из этого делали средневековые женщины, чтобы быть красивыми? (несколько вариантов)</a:t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А: сбривали брови</a:t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Б: забинтовывали грудь</a:t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В: закапывали в глаза специальные капли, чтобы зрачки были расширены</a:t>
            </a:r>
            <a:b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Г: использовали специальные белила для лица</a:t>
            </a:r>
            <a:endParaRPr lang="ru-RU" sz="3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068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01242" y="6169494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085035" y="1303755"/>
            <a:ext cx="2359921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ВСЁ!!!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0482" name="Picture 2" descr="C:\Users\Анна\Desktop\Новая папка\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0139" y="1027948"/>
            <a:ext cx="7660106" cy="507824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72382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20653" y="1293961"/>
            <a:ext cx="727800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До Петра Великого на Руси не было картошки. Что выполняло ее роль?</a:t>
            </a:r>
          </a:p>
          <a:p>
            <a:endParaRPr lang="ru-RU" sz="3600" b="1" dirty="0" smtClean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А: репа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Б: свекла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В: редис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Г: греча</a:t>
            </a:r>
            <a:endParaRPr lang="ru-RU" sz="36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03142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6019" y="580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- 1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58113" y="1320800"/>
            <a:ext cx="3886198" cy="5174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Сколько лет этим скульптурам?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А: 200 лет		</a:t>
            </a:r>
          </a:p>
          <a:p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Б: 2000 лет</a:t>
            </a:r>
          </a:p>
          <a:p>
            <a:pPr marL="514350" indent="-514350"/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В: 1000 лет		</a:t>
            </a:r>
          </a:p>
          <a:p>
            <a:pPr marL="514350" indent="-514350"/>
            <a:r>
              <a:rPr lang="ru-RU" sz="3500" b="1" dirty="0" smtClean="0">
                <a:solidFill>
                  <a:srgbClr val="00B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Г: 3500 лет</a:t>
            </a:r>
            <a:r>
              <a:rPr lang="ru-RU" sz="3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		</a:t>
            </a:r>
          </a:p>
          <a:p>
            <a:pPr marL="742950" indent="-742950" algn="ctr">
              <a:buAutoNum type="arabicPeriod"/>
            </a:pPr>
            <a:endParaRPr lang="ru-RU" sz="36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050" name="Picture 2" descr="C:\Users\Анна\Desktop\Новая папка\Безымянны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684" y="1486151"/>
            <a:ext cx="5422232" cy="3836713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82972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04522" y="1588408"/>
            <a:ext cx="8574983" cy="3771900"/>
          </a:xfrm>
        </p:spPr>
        <p:txBody>
          <a:bodyPr>
            <a:normAutofit fontScale="90000"/>
          </a:bodyPr>
          <a:lstStyle/>
          <a:p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До Петра Великого на Руси не было картошки. Что выполняло ее роль?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00B050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А: репа</a:t>
            </a: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Б: свекла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В: редис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Г: греча</a:t>
            </a:r>
            <a:r>
              <a:rPr lang="ru-RU" sz="20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43788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814864" y="1801054"/>
            <a:ext cx="65352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Откуда родом грецкий орех?</a:t>
            </a:r>
          </a:p>
          <a:p>
            <a:endParaRPr lang="ru-RU" sz="3600" b="1" dirty="0" smtClean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А: из Ирака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Б: из Турции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В: из Китая</a:t>
            </a:r>
          </a:p>
          <a:p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Г: из Греции</a:t>
            </a:r>
            <a:endParaRPr lang="ru-RU" sz="36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7599" y="7180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51296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358345" y="1617889"/>
            <a:ext cx="6603307" cy="3092450"/>
          </a:xfrm>
        </p:spPr>
        <p:txBody>
          <a:bodyPr>
            <a:normAutofit fontScale="90000"/>
          </a:bodyPr>
          <a:lstStyle/>
          <a:p>
            <a:r>
              <a:rPr lang="ru-RU" sz="36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36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Откуда родом грецкий орех?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rgbClr val="00B050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А: из Ирака</a:t>
            </a: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Б: из Турции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В: из Китая</a:t>
            </a:r>
            <a:b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Г: из Греции</a:t>
            </a:r>
            <a:endParaRPr lang="ru-RU" sz="4000" cap="none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73084" y="326136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Удивительные факты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91905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600203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617799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34887" y="3876110"/>
            <a:ext cx="1122168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 древнерусских городах для записей использовали </a:t>
            </a:r>
            <a:r>
              <a:rPr lang="ru-RU" sz="3200" b="1" i="1" u="sng" dirty="0" smtClean="0">
                <a:solidFill>
                  <a:schemeClr val="bg1"/>
                </a:solidFill>
              </a:rPr>
              <a:t>бересту</a:t>
            </a:r>
            <a:r>
              <a:rPr lang="ru-RU" sz="3200" b="1" dirty="0" smtClean="0">
                <a:solidFill>
                  <a:schemeClr val="bg1"/>
                </a:solidFill>
              </a:rPr>
              <a:t>. 80% берестяных грамот это (выбрать 2 варианта):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А: долговые расписки	      Б: любовные послания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В: хроники войн		      Г: судебные документы</a:t>
            </a:r>
            <a:endParaRPr lang="ru-RU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6647" y="246665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074" name="Picture 2" descr="C:\Users\Анна\Desktop\Новая папка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80146" y="1087606"/>
            <a:ext cx="8767011" cy="279839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39179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30270" y="6111436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650" y="4009345"/>
            <a:ext cx="112730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В древнерусских городах для записей использовали </a:t>
            </a:r>
            <a:r>
              <a:rPr lang="ru-RU" sz="3200" b="1" i="1" u="sng" dirty="0" smtClean="0">
                <a:solidFill>
                  <a:schemeClr val="bg1"/>
                </a:solidFill>
              </a:rPr>
              <a:t>бересту</a:t>
            </a:r>
            <a:r>
              <a:rPr lang="ru-RU" sz="3200" b="1" dirty="0" smtClean="0">
                <a:solidFill>
                  <a:schemeClr val="bg1"/>
                </a:solidFill>
              </a:rPr>
              <a:t>. 80 % берестяных грамот это (выбрать 2):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А: долговые расписки</a:t>
            </a:r>
            <a:r>
              <a:rPr lang="ru-RU" sz="3200" b="1" dirty="0" smtClean="0">
                <a:solidFill>
                  <a:schemeClr val="bg1"/>
                </a:solidFill>
              </a:rPr>
              <a:t>	Б: любовные послания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В: хроники войн		</a:t>
            </a:r>
            <a:r>
              <a:rPr lang="ru-RU" sz="3200" b="1" dirty="0" smtClean="0">
                <a:solidFill>
                  <a:srgbClr val="00B050"/>
                </a:solidFill>
              </a:rPr>
              <a:t>Г: судебные документы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99562" y="304722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- 2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2" descr="C:\Users\Анна\Desktop\Новая папка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0146" y="1087606"/>
            <a:ext cx="8767011" cy="279839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81528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8314" y="5920427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41173" y="6111374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6647543" y="1117600"/>
            <a:ext cx="50117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 1820 г. </a:t>
            </a:r>
            <a:r>
              <a:rPr lang="ru-RU" sz="3600" b="1" dirty="0" err="1" smtClean="0">
                <a:solidFill>
                  <a:schemeClr val="bg1"/>
                </a:solidFill>
              </a:rPr>
              <a:t>Ходаковский</a:t>
            </a:r>
            <a:r>
              <a:rPr lang="ru-RU" sz="3600" b="1" dirty="0" smtClean="0">
                <a:solidFill>
                  <a:schemeClr val="bg1"/>
                </a:solidFill>
              </a:rPr>
              <a:t> произвел раскопки «</a:t>
            </a:r>
            <a:r>
              <a:rPr lang="ru-RU" sz="3600" b="1" dirty="0" err="1" smtClean="0">
                <a:solidFill>
                  <a:schemeClr val="bg1"/>
                </a:solidFill>
              </a:rPr>
              <a:t>Олеговой</a:t>
            </a:r>
            <a:r>
              <a:rPr lang="ru-RU" sz="3600" b="1" dirty="0" smtClean="0">
                <a:solidFill>
                  <a:schemeClr val="bg1"/>
                </a:solidFill>
              </a:rPr>
              <a:t> могилы» в Старой Ладоге. Что он там обнаружил?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0226" y="4132489"/>
            <a:ext cx="109299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А: Несколько обгорелых костей и наконечник копья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Б: Захоронение в стиле викингов -  в ладье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В: Вообще ничего. Это оказался просто холм, а не курган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В: Человеческие кости и лошадиные кости, захороненные вместе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38303" y="188608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098" name="Picture 2" descr="C:\Users\Анна\Desktop\Новая папк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621" y="1012657"/>
            <a:ext cx="4796590" cy="299786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709855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30271" y="6111436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511925" y="1016002"/>
            <a:ext cx="5143500" cy="3400424"/>
          </a:xfrm>
        </p:spPr>
        <p:txBody>
          <a:bodyPr>
            <a:normAutofit/>
          </a:bodyPr>
          <a:lstStyle/>
          <a:p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В 1820 г. </a:t>
            </a:r>
            <a:r>
              <a:rPr lang="ru-RU" sz="3600" b="1" cap="none" dirty="0" err="1" smtClean="0">
                <a:solidFill>
                  <a:schemeClr val="bg1"/>
                </a:solidFill>
                <a:latin typeface="+mn-lt"/>
              </a:rPr>
              <a:t>Ходаковский</a:t>
            </a: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 произвел раскопки «</a:t>
            </a:r>
            <a:r>
              <a:rPr lang="ru-RU" sz="3600" b="1" cap="none" dirty="0" err="1" smtClean="0">
                <a:solidFill>
                  <a:schemeClr val="bg1"/>
                </a:solidFill>
                <a:latin typeface="+mn-lt"/>
              </a:rPr>
              <a:t>Олеговой</a:t>
            </a:r>
            <a:r>
              <a:rPr lang="ru-RU" sz="3600" b="1" cap="none" dirty="0" smtClean="0">
                <a:solidFill>
                  <a:schemeClr val="bg1"/>
                </a:solidFill>
                <a:latin typeface="+mn-lt"/>
              </a:rPr>
              <a:t> могилы» в Старой Ладоге. Что он там обнаружил?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7461" y="4353809"/>
            <a:ext cx="111966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А: Несколько обгорелых костей и наконечник копья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Б: Захоронение в стиле викингов -  в ладье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В: Вообще ничего. Это оказался просто холм, а не курган 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В: Человеческие кости и лошадиные кости, захороненные вместе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38303" y="188608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- 3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2" descr="C:\Users\Анна\Desktop\Новая папка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6379" y="988594"/>
            <a:ext cx="4796590" cy="299786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6303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086019" y="1799771"/>
            <a:ext cx="1017706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Кирилл и </a:t>
            </a:r>
            <a:r>
              <a:rPr lang="ru-RU" sz="3200" b="1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Мефодий</a:t>
            </a:r>
            <a:r>
              <a:rPr lang="ru-RU" sz="32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для создания русской азбуки кириллицы использовали некоторые буквы греческого алфавита. Прочитаете русское слово, написанное греческими буквами:</a:t>
            </a:r>
          </a:p>
          <a:p>
            <a:pPr algn="ctr"/>
            <a:r>
              <a:rPr lang="ru-RU" sz="6600" b="1" dirty="0" err="1" smtClean="0"/>
              <a:t>Σπασιβο</a:t>
            </a:r>
            <a:endParaRPr lang="ru-RU" sz="35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85047" y="580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Древность рядом с нами - 4</a:t>
            </a:r>
            <a:endParaRPr lang="ru-RU" sz="3500" u="sng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45743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6595</TotalTime>
  <Words>1127</Words>
  <Application>Microsoft Office PowerPoint</Application>
  <PresentationFormat>Произвольный</PresentationFormat>
  <Paragraphs>290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Слайд 3</vt:lpstr>
      <vt:lpstr>Слайд 4</vt:lpstr>
      <vt:lpstr> </vt:lpstr>
      <vt:lpstr>Слайд 6</vt:lpstr>
      <vt:lpstr>Слайд 7</vt:lpstr>
      <vt:lpstr>В 1820 г. Ходаковский произвел раскопки «Олеговой могилы» в Старой Ладоге. Что он там обнаружил? </vt:lpstr>
      <vt:lpstr>Слайд 9</vt:lpstr>
      <vt:lpstr>Слайд 10</vt:lpstr>
      <vt:lpstr>Слайд 11</vt:lpstr>
      <vt:lpstr>Слайд 12</vt:lpstr>
      <vt:lpstr>Слайд 13</vt:lpstr>
      <vt:lpstr>Несколько тысяч солдат высекли море плетьми. На следующий день море было спокойным.</vt:lpstr>
      <vt:lpstr>Слайд 15</vt:lpstr>
      <vt:lpstr>Повесть Временных лет рассказывает о том, что Олег придумал поставить корабли на колёса. Так они преодолели часть пути по суше, а потом снова встали на воду и осадили Царьград.</vt:lpstr>
      <vt:lpstr>Слайд 17</vt:lpstr>
      <vt:lpstr>  А: учителя  В: коня Б: друга   Г: отца </vt:lpstr>
      <vt:lpstr>Слайд 19</vt:lpstr>
      <vt:lpstr>ДА!   Его строили в 13-15 вв. и затем ещё в 19 в. Суммарно 632 года!</vt:lpstr>
      <vt:lpstr>Слайд 21</vt:lpstr>
      <vt:lpstr>НЕТ!  Такую технику использовал архитектор Антонио Гауди во время строительства собора Саграда Фамилия в Барселоне. А этот собор строится до сих пор, т.е. он не средневековый.</vt:lpstr>
      <vt:lpstr>Слайд 23</vt:lpstr>
      <vt:lpstr>ДА!  Эта пытка называлась «охрана колыбели». </vt:lpstr>
      <vt:lpstr>Слайд 25</vt:lpstr>
      <vt:lpstr>Да!  Делали мумии кошек и крокодилов!</vt:lpstr>
      <vt:lpstr>Слайд 27</vt:lpstr>
      <vt:lpstr>НЕТ!   В Библии нигде нет описания внешности Христа. Каноны его изображения восходят к Туринской плащанице.</vt:lpstr>
      <vt:lpstr>Слайд 29</vt:lpstr>
      <vt:lpstr>«ХЛЕБА  И  ЗРЕЛИЩ!»  Автор этой фразы – римский сатирик Ювенал. Это фраза из стихотворения 1 в до н.э., обличающего упадок римской культуры. </vt:lpstr>
      <vt:lpstr>Слайд 31</vt:lpstr>
      <vt:lpstr>Что означает греческое слово КАЛОКАГАТИЯ?  А: одна из форм демократии   Б: сочетание внутренней и внешней красоты человека В: название города Г: название формы вазы </vt:lpstr>
      <vt:lpstr>Слайд 33</vt:lpstr>
      <vt:lpstr> Что означает латинское выражение «a priori»?  А: свободный гражданин Б: частная собственность В: ложное утверждение Г: вне опыта</vt:lpstr>
      <vt:lpstr>Слайд 35</vt:lpstr>
      <vt:lpstr>Какое из этих слов негреческого происхождения?  а) Керамика б) Демократия в) Театр г) Актер д) Цирк</vt:lpstr>
      <vt:lpstr>Слайд 37</vt:lpstr>
      <vt:lpstr>ВСЁ!!!</vt:lpstr>
      <vt:lpstr>Слайд 39</vt:lpstr>
      <vt:lpstr>  До Петра Великого на Руси не было картошки. Что выполняло ее роль?  А: репа Б: свекла В: редис Г: греча </vt:lpstr>
      <vt:lpstr>Слайд 41</vt:lpstr>
      <vt:lpstr>   Откуда родом грецкий орех?  А: из Ирака Б: из Турции В: из Китая Г: из Греции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Teacher</cp:lastModifiedBy>
  <cp:revision>139</cp:revision>
  <dcterms:created xsi:type="dcterms:W3CDTF">2017-04-04T07:27:35Z</dcterms:created>
  <dcterms:modified xsi:type="dcterms:W3CDTF">2020-11-10T10:06:52Z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