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90" r:id="rId3"/>
    <p:sldId id="291" r:id="rId4"/>
    <p:sldId id="293" r:id="rId5"/>
    <p:sldId id="292" r:id="rId6"/>
    <p:sldId id="295" r:id="rId7"/>
    <p:sldId id="257" r:id="rId8"/>
    <p:sldId id="284" r:id="rId9"/>
    <p:sldId id="259" r:id="rId10"/>
    <p:sldId id="260" r:id="rId11"/>
    <p:sldId id="261" r:id="rId12"/>
    <p:sldId id="285" r:id="rId13"/>
    <p:sldId id="286" r:id="rId14"/>
    <p:sldId id="262" r:id="rId15"/>
    <p:sldId id="263" r:id="rId16"/>
    <p:sldId id="264" r:id="rId17"/>
    <p:sldId id="287" r:id="rId18"/>
    <p:sldId id="294" r:id="rId19"/>
    <p:sldId id="266" r:id="rId20"/>
    <p:sldId id="289" r:id="rId21"/>
    <p:sldId id="296" r:id="rId22"/>
    <p:sldId id="277" r:id="rId23"/>
    <p:sldId id="297" r:id="rId24"/>
    <p:sldId id="298" r:id="rId25"/>
    <p:sldId id="299" r:id="rId26"/>
    <p:sldId id="300" r:id="rId27"/>
    <p:sldId id="301" r:id="rId28"/>
    <p:sldId id="302" r:id="rId29"/>
    <p:sldId id="303" r:id="rId30"/>
    <p:sldId id="304" r:id="rId31"/>
    <p:sldId id="305" r:id="rId32"/>
    <p:sldId id="270" r:id="rId33"/>
    <p:sldId id="306" r:id="rId34"/>
    <p:sldId id="309" r:id="rId35"/>
    <p:sldId id="308" r:id="rId36"/>
    <p:sldId id="271" r:id="rId37"/>
    <p:sldId id="278" r:id="rId38"/>
    <p:sldId id="279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FFFF66"/>
    <a:srgbClr val="FF9900"/>
    <a:srgbClr val="FF0066"/>
    <a:srgbClr val="66CCFF"/>
    <a:srgbClr val="FF9933"/>
    <a:srgbClr val="FFFF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518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8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A36E6-0654-4AC8-B38A-D9128120B1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AECC7-C383-4A98-A064-EA40D830D9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772A6-4052-4085-83AA-2F13AFC973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458CC-0F0F-457F-9E0F-E2738EBE55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F9D3D-4916-4A55-BBA3-247C3D6B31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72AC9-E25C-46FC-989B-B41E15FDD4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64C93-4C30-408F-9126-ED0651D9DD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67A24-A41D-4505-88A2-702D1FF9E3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ED890-8BF8-4FC7-9832-F81D470290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95E0A-BE70-4F22-8FBC-694859D0D6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5F13A-653E-4702-92A1-02820A36B2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10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11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1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13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3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4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15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1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6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41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7D28BCD-2E34-4E8A-817C-FEF03326F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70" r:id="rId1"/>
    <p:sldLayoutId id="2147483971" r:id="rId2"/>
    <p:sldLayoutId id="2147483972" r:id="rId3"/>
    <p:sldLayoutId id="2147483973" r:id="rId4"/>
    <p:sldLayoutId id="2147483974" r:id="rId5"/>
    <p:sldLayoutId id="2147483975" r:id="rId6"/>
    <p:sldLayoutId id="2147483976" r:id="rId7"/>
    <p:sldLayoutId id="2147483977" r:id="rId8"/>
    <p:sldLayoutId id="2147483978" r:id="rId9"/>
    <p:sldLayoutId id="2147483979" r:id="rId10"/>
    <p:sldLayoutId id="2147483980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1%D0%B0%D0%BB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4%D1%80%D0%B0%D0%BD%D1%86%D1%83%D0%B7%D1%81%D0%BA%D0%B8%D0%B9_%D1%8F%D0%B7%D1%8B%D0%BA" TargetMode="External"/><Relationship Id="rId2" Type="http://schemas.openxmlformats.org/officeDocument/2006/relationships/hyperlink" Target="https://ru.wikipedia.org/wiki/%D0%9F%D0%B0_(%D0%B2_%D1%82%D0%B0%D0%BD%D1%86%D0%B5)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1%86%D0%B5%D0%BD%D0%B8%D1%87%D0%B5%D1%81%D0%BA%D0%B8%D0%B9_%D1%82%D0%B0%D0%BD%D0%B5%D1%86" TargetMode="External"/><Relationship Id="rId7" Type="http://schemas.openxmlformats.org/officeDocument/2006/relationships/hyperlink" Target="https://ru.wikipedia.org/wiki/%D0%9E%D0%BF%D0%B5%D1%80%D0%B0" TargetMode="External"/><Relationship Id="rId2" Type="http://schemas.openxmlformats.org/officeDocument/2006/relationships/hyperlink" Target="https://ru.wikipedia.org/wiki/%D0%98%D1%82%D0%B0%D0%BB%D1%8C%D1%8F%D0%BD%D1%81%D0%BA%D0%B8%D0%B9_%D1%8F%D0%B7%D1%8B%D0%BA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8%D0%BD%D1%82%D0%B5%D1%80%D0%BC%D0%B5%D0%B4%D0%B8%D1%8F" TargetMode="External"/><Relationship Id="rId5" Type="http://schemas.openxmlformats.org/officeDocument/2006/relationships/hyperlink" Target="https://ru.wikipedia.org/wiki/%D0%9C%D0%B8%D0%BC%D0%B8%D0%BA%D0%B0" TargetMode="External"/><Relationship Id="rId4" Type="http://schemas.openxmlformats.org/officeDocument/2006/relationships/hyperlink" Target="https://ru.wikipedia.org/wiki/%D0%9F%D0%BB%D0%B0%D1%81%D1%82%D0%B8%D0%BA%D0%B0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slide" Target="slide2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hyperlink" Target="&#1084;&#1091;&#1079;&#1099;&#1082;&#1072;%20&#1082;%20&#1087;&#1088;&#1077;&#1079;&#1077;&#1085;&#1090;&#1072;&#1094;&#1080;&#1080;/&#1042;&#1072;&#1083;&#1100;&#1089;%20&#1080;&#1079;%20&#1086;&#1087;&#1077;&#1088;&#1077;&#1090;&#1090;&#1099;%20&#1048;.&#1064;&#1090;&#1088;&#1072;&#1091;&#1089;&#1072;%20&#1051;&#1077;&#1090;&#1091;&#1095;&#1072;&#1103;%20&#1084;&#1099;&#1096;&#1100;.mp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6" descr="01069086[1]"/>
          <p:cNvPicPr>
            <a:picLocks noGrp="1" noChangeAspect="1" noChangeArrowheads="1"/>
          </p:cNvPicPr>
          <p:nvPr>
            <p:ph type="ctrTitle" idx="4294967295"/>
          </p:nvPr>
        </p:nvPicPr>
        <p:blipFill>
          <a:blip r:embed="rId2" cstate="print"/>
          <a:srcRect l="4688" t="5208" r="4688" b="6250"/>
          <a:stretch>
            <a:fillRect/>
          </a:stretch>
        </p:blipFill>
        <p:spPr>
          <a:xfrm>
            <a:off x="-58738" y="0"/>
            <a:ext cx="9202738" cy="6858000"/>
          </a:xfrm>
          <a:noFill/>
        </p:spPr>
      </p:pic>
      <p:grpSp>
        <p:nvGrpSpPr>
          <p:cNvPr id="13315" name="WordArt 7"/>
          <p:cNvGrpSpPr>
            <a:grpSpLocks/>
          </p:cNvGrpSpPr>
          <p:nvPr/>
        </p:nvGrpSpPr>
        <p:grpSpPr bwMode="auto">
          <a:xfrm>
            <a:off x="981075" y="1554163"/>
            <a:ext cx="6870700" cy="3267075"/>
            <a:chOff x="618" y="979"/>
            <a:chExt cx="4328" cy="2058"/>
          </a:xfrm>
        </p:grpSpPr>
        <p:pic>
          <p:nvPicPr>
            <p:cNvPr id="2" name="WordArt 7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8" y="979"/>
              <a:ext cx="4328" cy="2058"/>
            </a:xfrm>
            <a:prstGeom prst="rect">
              <a:avLst/>
            </a:prstGeom>
            <a:noFill/>
          </p:spPr>
        </p:pic>
        <p:sp>
          <p:nvSpPr>
            <p:cNvPr id="13316" name="Text Box 4"/>
            <p:cNvSpPr txBox="1">
              <a:spLocks noChangeArrowheads="1" noChangeShapeType="1"/>
            </p:cNvSpPr>
            <p:nvPr/>
          </p:nvSpPr>
          <p:spPr bwMode="auto">
            <a:xfrm>
              <a:off x="630" y="990"/>
              <a:ext cx="4309" cy="2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ru-RU" sz="6000" b="1" dirty="0" smtClean="0"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  <a:cs typeface="Arial" charset="0"/>
                </a:rPr>
                <a:t>Танец</a:t>
              </a:r>
              <a:endParaRPr lang="ru-RU" sz="6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endParaRPr>
            </a:p>
            <a:p>
              <a:pPr algn="ctr"/>
              <a:r>
                <a:rPr lang="ru-RU" sz="6000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  <a:cs typeface="Arial" charset="0"/>
                </a:rPr>
                <a:t> сквозь века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Аллеман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25" y="500063"/>
            <a:ext cx="4929188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WordArt 6"/>
          <p:cNvSpPr>
            <a:spLocks noChangeArrowheads="1" noChangeShapeType="1" noTextEdit="1"/>
          </p:cNvSpPr>
          <p:nvPr/>
        </p:nvSpPr>
        <p:spPr bwMode="auto">
          <a:xfrm>
            <a:off x="2214563" y="5949950"/>
            <a:ext cx="4806950" cy="90805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Аллеманда</a:t>
            </a:r>
          </a:p>
        </p:txBody>
      </p:sp>
      <p:pic>
        <p:nvPicPr>
          <p:cNvPr id="19460" name="Picture 10" descr="29a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72188"/>
            <a:ext cx="72072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0" descr="29a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72188"/>
            <a:ext cx="72072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 descr="Менуэ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38" y="1428750"/>
            <a:ext cx="514350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WordArt 5"/>
          <p:cNvSpPr>
            <a:spLocks noChangeArrowheads="1" noChangeShapeType="1" noTextEdit="1"/>
          </p:cNvSpPr>
          <p:nvPr/>
        </p:nvSpPr>
        <p:spPr bwMode="auto">
          <a:xfrm>
            <a:off x="2643174" y="6094413"/>
            <a:ext cx="3419475" cy="7635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endParaRPr lang="ru-RU" sz="80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20485" name="WordArt 8"/>
          <p:cNvSpPr>
            <a:spLocks noChangeArrowheads="1" noChangeShapeType="1" noTextEdit="1"/>
          </p:cNvSpPr>
          <p:nvPr/>
        </p:nvSpPr>
        <p:spPr bwMode="auto">
          <a:xfrm>
            <a:off x="827088" y="260350"/>
            <a:ext cx="7705725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Эпоха Возрождения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42852"/>
            <a:ext cx="828680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Хореография </a:t>
            </a:r>
            <a:r>
              <a:rPr lang="ru-RU" sz="2000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эпохи Возрождения </a:t>
            </a:r>
            <a:r>
              <a:rPr lang="ru-RU" sz="2000" dirty="0" smtClean="0"/>
              <a:t>отличалась простотой и состояла в основном из ходьбы под музыку, хлопков, небольших прискоков. В придворном обществе появляется учитель танцев – преподаватель изящных манер. С особым вниманием относились к исполнению реверансов и поклонов. Они были не только придворным приветствием, но и танцевальными фигурами, которые придавали бальной хореографии черты торжественного величия. Но такое однообразие изрядно поднадоело, и в хореографии начала появляться пластика, а танец становился более утонченным, грациозным и сложным. Эта эволюция поспособствовала возникновению такого вида хореографии, как балет. </a:t>
            </a:r>
          </a:p>
          <a:p>
            <a:r>
              <a:rPr lang="ru-RU" sz="2000" u="sng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Бас-данс</a:t>
            </a:r>
            <a:r>
              <a:rPr lang="ru-RU" sz="2000" dirty="0" smtClean="0"/>
              <a:t>. Этот танец являлся одним из самых распространенных в придворных празднествах. Его даже нарекли «королем» танцев. </a:t>
            </a:r>
            <a:r>
              <a:rPr lang="ru-RU" sz="2000" u="sng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Бас-данс</a:t>
            </a:r>
            <a:r>
              <a:rPr lang="ru-RU" sz="2000" dirty="0" smtClean="0"/>
              <a:t> представлял собой очень плавную хореографическую постановку в спокойном темпе, без прыжков. К тому же, этот танец очень хорошо подходил придворным дамам и кавалерам в тяжелых одеяниях. Благодаря сурово-торжественному характеру </a:t>
            </a:r>
            <a:r>
              <a:rPr lang="ru-RU" sz="2000" u="sng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бас-данс</a:t>
            </a:r>
            <a:r>
              <a:rPr lang="ru-RU" sz="2000" dirty="0" smtClean="0"/>
              <a:t> использовался в качестве первого танца в церемонии открытия бала. 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428604"/>
            <a:ext cx="8001056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u="sng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ru-RU" sz="2000" dirty="0" smtClean="0"/>
              <a:t>Не менее популярным был </a:t>
            </a:r>
            <a:r>
              <a:rPr lang="ru-RU" sz="20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мориско</a:t>
            </a:r>
            <a:r>
              <a:rPr lang="ru-RU" sz="2000" dirty="0" smtClean="0"/>
              <a:t>. Это танец очень долго был неотъемлемым атрибутом любого торжественного праздника в эпоху Возрождения. Данная хореографическая композиция могла исполняться как сольно, так и в группах, но только мужчинами. Все участники действа облачались в маскарадные костюмы и маски, а на ноги привязывались специальные колокольчики.</a:t>
            </a:r>
            <a:r>
              <a:rPr lang="ru-RU" sz="2000" b="1" dirty="0" smtClean="0"/>
              <a:t> </a:t>
            </a:r>
          </a:p>
          <a:p>
            <a:r>
              <a:rPr lang="ru-RU" sz="2000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Сарабанда. </a:t>
            </a:r>
            <a:r>
              <a:rPr lang="ru-RU" sz="2000" dirty="0" smtClean="0"/>
              <a:t>В этом танце каждый выбирает себе даму, к которой неравнодушен. Музыка дает сигнал, и двое влюбленных исполняют танец благородный и мерный.</a:t>
            </a:r>
          </a:p>
          <a:p>
            <a:r>
              <a:rPr lang="ru-RU" sz="2000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Жига </a:t>
            </a:r>
            <a:r>
              <a:rPr lang="ru-RU" sz="2000" dirty="0" smtClean="0"/>
              <a:t>– английский танец, распространенный в XVI в. </a:t>
            </a: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костюм с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75" y="0"/>
            <a:ext cx="53117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средние в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63" y="500063"/>
            <a:ext cx="70167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9" descr="29a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929313"/>
            <a:ext cx="6111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ир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2214554"/>
            <a:ext cx="3938588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WordArt 5"/>
          <p:cNvSpPr>
            <a:spLocks noChangeArrowheads="1" noChangeShapeType="1" noTextEdit="1"/>
          </p:cNvSpPr>
          <p:nvPr/>
        </p:nvSpPr>
        <p:spPr bwMode="auto">
          <a:xfrm>
            <a:off x="684213" y="188912"/>
            <a:ext cx="6673869" cy="231139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50378"/>
              </a:avLst>
            </a:prstTxWarp>
            <a:scene3d>
              <a:camera prst="legacyPerspectiveFront">
                <a:rot lat="2051997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Эпоха Барокко</a:t>
            </a:r>
            <a:endParaRPr lang="ru-RU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sp>
        <p:nvSpPr>
          <p:cNvPr id="24580" name="WordArt 7"/>
          <p:cNvSpPr>
            <a:spLocks noChangeArrowheads="1" noChangeShapeType="1" noTextEdit="1"/>
          </p:cNvSpPr>
          <p:nvPr/>
        </p:nvSpPr>
        <p:spPr bwMode="auto">
          <a:xfrm>
            <a:off x="250825" y="4929188"/>
            <a:ext cx="3463925" cy="192881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endParaRPr lang="ru-RU" sz="5400" b="1" kern="10" dirty="0">
              <a:ln w="9525">
                <a:noFill/>
                <a:round/>
                <a:headEnd/>
                <a:tailEnd/>
              </a:ln>
              <a:solidFill>
                <a:srgbClr val="FFFF00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3320" name="WordArt 8"/>
          <p:cNvSpPr>
            <a:spLocks noChangeArrowheads="1" noChangeShapeType="1" noTextEdit="1"/>
          </p:cNvSpPr>
          <p:nvPr/>
        </p:nvSpPr>
        <p:spPr bwMode="auto">
          <a:xfrm>
            <a:off x="3714744" y="5861050"/>
            <a:ext cx="4824413" cy="99695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>
              <a:defRPr/>
            </a:pP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FFFF00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24582" name="Picture 9" descr="29a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4429125"/>
            <a:ext cx="6111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14290"/>
            <a:ext cx="7929618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</a:t>
            </a:r>
            <a:r>
              <a:rPr lang="ru-RU" sz="2000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эпоху Барокко </a:t>
            </a:r>
            <a:r>
              <a:rPr lang="ru-RU" sz="2000" dirty="0" smtClean="0"/>
              <a:t>главенствуют парные бальные танцы: </a:t>
            </a:r>
            <a:r>
              <a:rPr lang="ru-RU" sz="2000" u="sng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бурре</a:t>
            </a:r>
            <a:r>
              <a:rPr lang="ru-RU" sz="2000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 </a:t>
            </a:r>
            <a:r>
              <a:rPr lang="ru-RU" sz="2000" u="sng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паспье</a:t>
            </a:r>
            <a:r>
              <a:rPr lang="ru-RU" sz="2000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 ригодон, гавот и менуэт</a:t>
            </a:r>
            <a:r>
              <a:rPr lang="ru-RU" sz="2000" u="sng" dirty="0" smtClean="0">
                <a:solidFill>
                  <a:schemeClr val="tx1">
                    <a:lumMod val="95000"/>
                  </a:schemeClr>
                </a:solidFill>
              </a:rPr>
              <a:t> (</a:t>
            </a:r>
            <a:r>
              <a:rPr lang="ru-RU" sz="2000" dirty="0" smtClean="0">
                <a:solidFill>
                  <a:schemeClr val="tx1">
                    <a:lumMod val="95000"/>
                  </a:schemeClr>
                </a:solidFill>
              </a:rPr>
              <a:t>от фр. </a:t>
            </a:r>
            <a:r>
              <a:rPr lang="ru-RU" sz="2000" dirty="0" err="1" smtClean="0">
                <a:solidFill>
                  <a:schemeClr val="tx1">
                    <a:lumMod val="95000"/>
                  </a:schemeClr>
                </a:solidFill>
              </a:rPr>
              <a:t>menu</a:t>
            </a:r>
            <a:r>
              <a:rPr lang="ru-RU" sz="2000" dirty="0" smtClean="0">
                <a:solidFill>
                  <a:schemeClr val="tx1">
                    <a:lumMod val="95000"/>
                  </a:schemeClr>
                </a:solidFill>
              </a:rPr>
              <a:t> — маленький, точнее — </a:t>
            </a:r>
            <a:r>
              <a:rPr lang="ru-RU" sz="2000" dirty="0" err="1" smtClean="0">
                <a:solidFill>
                  <a:schemeClr val="tx1">
                    <a:lumMod val="95000"/>
                  </a:schemeClr>
                </a:solidFill>
              </a:rPr>
              <a:t>pas</a:t>
            </a:r>
            <a:r>
              <a:rPr lang="ru-RU" sz="2000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tx1">
                    <a:lumMod val="95000"/>
                  </a:schemeClr>
                </a:solidFill>
              </a:rPr>
              <a:t>menu</a:t>
            </a:r>
            <a:r>
              <a:rPr lang="ru-RU" sz="2000" dirty="0" smtClean="0">
                <a:solidFill>
                  <a:schemeClr val="tx1">
                    <a:lumMod val="95000"/>
                  </a:schemeClr>
                </a:solidFill>
              </a:rPr>
              <a:t> — короткий шаг)</a:t>
            </a:r>
            <a:r>
              <a:rPr lang="ru-RU" sz="2000" dirty="0" smtClean="0"/>
              <a:t>, движения и музыка которых отличаются стремлением к строгой красоте форм, ясности, элегантности и изысканности выражения. Но к середине 18 столетия парные танцы уступают место массовым, в первую очередь полонезу и контрдансу. </a:t>
            </a:r>
          </a:p>
          <a:p>
            <a:r>
              <a:rPr lang="ru-RU" sz="2000" u="sng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Полоне́з</a:t>
            </a:r>
            <a:r>
              <a:rPr lang="ru-RU" sz="2000" dirty="0" smtClean="0"/>
              <a:t> — польский — торжественный танец-шествие в умеренном темпе, имеющий польское происхождение. Исполнялся, как правило, в начале </a:t>
            </a:r>
            <a:r>
              <a:rPr lang="ru-RU" sz="2000" dirty="0" smtClean="0">
                <a:hlinkClick r:id="rId2" tooltip="Бал"/>
              </a:rPr>
              <a:t>балов</a:t>
            </a:r>
            <a:r>
              <a:rPr lang="ru-RU" sz="2000" dirty="0" smtClean="0"/>
              <a:t>, подчёркивая возвышенный характер праздника. В полонезе танцующие пары двигаются по установленным правилами геометрическим фигурам. Музыкальный размер танца — ¾.</a:t>
            </a:r>
          </a:p>
          <a:p>
            <a:r>
              <a:rPr lang="ru-RU" sz="2000" dirty="0" smtClean="0"/>
              <a:t>Барочный танец был построен на постоянном общении партнеров, которое характеризовалось некой театральностью. </a:t>
            </a:r>
            <a:r>
              <a:rPr lang="ru-RU" sz="2000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Балетный спектакль</a:t>
            </a:r>
            <a:r>
              <a:rPr lang="ru-RU" sz="2000" dirty="0" smtClean="0"/>
              <a:t> превращается в самостоятельный театральный жанр.</a:t>
            </a:r>
            <a:endParaRPr lang="ru-RU" sz="2000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428604"/>
            <a:ext cx="4071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Бальные танцы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500174"/>
            <a:ext cx="72866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Бальные танцы появились в </a:t>
            </a:r>
            <a:r>
              <a:rPr lang="ru-RU" b="1" dirty="0" smtClean="0"/>
              <a:t>XV веке</a:t>
            </a:r>
            <a:r>
              <a:rPr lang="ru-RU" dirty="0" smtClean="0"/>
              <a:t> в </a:t>
            </a:r>
            <a:r>
              <a:rPr lang="ru-RU" b="1" dirty="0" smtClean="0"/>
              <a:t>Италии</a:t>
            </a:r>
            <a:r>
              <a:rPr lang="ru-RU" dirty="0" smtClean="0"/>
              <a:t>, а несколько позже, в </a:t>
            </a:r>
            <a:r>
              <a:rPr lang="ru-RU" b="1" dirty="0" smtClean="0"/>
              <a:t>XVII веке</a:t>
            </a:r>
            <a:r>
              <a:rPr lang="ru-RU" dirty="0" smtClean="0"/>
              <a:t>, распространились по </a:t>
            </a:r>
            <a:r>
              <a:rPr lang="ru-RU" b="1" dirty="0" smtClean="0"/>
              <a:t>всей Европе</a:t>
            </a:r>
            <a:r>
              <a:rPr lang="ru-RU" dirty="0" smtClean="0"/>
              <a:t>. В </a:t>
            </a:r>
            <a:r>
              <a:rPr lang="ru-RU" b="1" dirty="0" smtClean="0"/>
              <a:t>России</a:t>
            </a:r>
            <a:r>
              <a:rPr lang="ru-RU" dirty="0" smtClean="0"/>
              <a:t> балы и бальные танцы появились в начале </a:t>
            </a:r>
            <a:r>
              <a:rPr lang="ru-RU" b="1" dirty="0" smtClean="0"/>
              <a:t>XVIII века</a:t>
            </a:r>
            <a:r>
              <a:rPr lang="ru-RU" dirty="0" smtClean="0"/>
              <a:t>, во время правления Петра I.</a:t>
            </a:r>
          </a:p>
          <a:p>
            <a:r>
              <a:rPr lang="ru-RU" dirty="0" smtClean="0"/>
              <a:t>Если </a:t>
            </a:r>
            <a:r>
              <a:rPr lang="ru-RU" b="1" dirty="0" smtClean="0"/>
              <a:t>народные танцы</a:t>
            </a:r>
            <a:r>
              <a:rPr lang="ru-RU" dirty="0" smtClean="0"/>
              <a:t> были </a:t>
            </a:r>
            <a:r>
              <a:rPr lang="ru-RU" b="1" dirty="0" smtClean="0"/>
              <a:t>в каждой стране свои</a:t>
            </a:r>
            <a:r>
              <a:rPr lang="ru-RU" dirty="0" smtClean="0"/>
              <a:t>, особые, то </a:t>
            </a:r>
            <a:r>
              <a:rPr lang="ru-RU" b="1" dirty="0" smtClean="0"/>
              <a:t>одни и те же бальные танцы</a:t>
            </a:r>
            <a:r>
              <a:rPr lang="ru-RU" dirty="0" smtClean="0"/>
              <a:t> были известны </a:t>
            </a:r>
            <a:r>
              <a:rPr lang="ru-RU" b="1" dirty="0" smtClean="0"/>
              <a:t>всей Европе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Валь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0"/>
            <a:ext cx="4532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WordArt 8"/>
          <p:cNvSpPr>
            <a:spLocks noChangeArrowheads="1" noChangeShapeType="1" noTextEdit="1"/>
          </p:cNvSpPr>
          <p:nvPr/>
        </p:nvSpPr>
        <p:spPr bwMode="auto">
          <a:xfrm rot="5400000">
            <a:off x="-1114425" y="2757488"/>
            <a:ext cx="5832475" cy="1317625"/>
          </a:xfrm>
          <a:prstGeom prst="rect">
            <a:avLst/>
          </a:prstGeom>
        </p:spPr>
        <p:txBody>
          <a:bodyPr vert="wordArtVert" wrap="none" fromWordArt="1">
            <a:prstTxWarp prst="textWave4">
              <a:avLst>
                <a:gd name="adj1" fmla="val 13005"/>
                <a:gd name="adj2" fmla="val 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66"/>
                    </a:gs>
                    <a:gs pos="100000">
                      <a:schemeClr val="hlink"/>
                    </a:gs>
                  </a:gsLst>
                  <a:lin ang="18900000" scaled="1"/>
                </a:gra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  <a:latin typeface="Arial"/>
                <a:cs typeface="Arial"/>
              </a:rPr>
              <a:t>Вальс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u="sng" dirty="0" smtClean="0"/>
              <a:t>Танец</a:t>
            </a:r>
            <a:r>
              <a:rPr lang="ru-RU" sz="1600" i="1" u="sng" dirty="0" smtClean="0"/>
              <a:t> </a:t>
            </a:r>
            <a:r>
              <a:rPr lang="ru-RU" sz="1600" dirty="0" smtClean="0"/>
              <a:t>— ритмичные, выразительные телодвижения, обычно выстраиваемые в определённую композицию и исполняемые с музыкальным сопровождением. Танец  — древнейшее из искусств: оно отражает восходящую к самым ранним временам потребность человека передавать другим людям свои радость или скорбь посредством своего тела. Почти все важные события в жизни первобытного человека отмечались танцами: рождение, смерть, война, избрание нового вождя, исцеление больного. Танцем выражались моления о дожде, о солнечном свете, о плодородии, о защите и прощении. Танцевальные </a:t>
            </a:r>
            <a:r>
              <a:rPr lang="ru-RU" sz="1600" dirty="0" smtClean="0">
                <a:hlinkClick r:id="rId2" tooltip="Па (в танце)"/>
              </a:rPr>
              <a:t>па</a:t>
            </a:r>
            <a:r>
              <a:rPr lang="ru-RU" sz="1600" dirty="0" smtClean="0"/>
              <a:t>(</a:t>
            </a:r>
            <a:r>
              <a:rPr lang="ru-RU" sz="1600" dirty="0" smtClean="0">
                <a:hlinkClick r:id="rId3" tooltip="Французский язык"/>
              </a:rPr>
              <a:t>фр.</a:t>
            </a:r>
            <a:r>
              <a:rPr lang="ru-RU" sz="1600" dirty="0" smtClean="0"/>
              <a:t> </a:t>
            </a:r>
            <a:r>
              <a:rPr lang="ru-RU" sz="1600" i="1" dirty="0" err="1" smtClean="0"/>
              <a:t>pas</a:t>
            </a:r>
            <a:r>
              <a:rPr lang="ru-RU" sz="1600" dirty="0" smtClean="0"/>
              <a:t> — «шаг») ведут происхождение от основных форм движений человека — ходьбы, бега, прыжков, подпрыгиваний, скачков, скольжений, поворотов и раскачиваний. Сочетания подобных движений постепенно превратились в па традиционных танцев. Главными характеристиками танца являются </a:t>
            </a:r>
            <a:r>
              <a:rPr lang="ru-RU" sz="1600" b="1" i="1" u="sng" dirty="0" smtClean="0"/>
              <a:t>ритм</a:t>
            </a:r>
            <a:r>
              <a:rPr lang="ru-RU" sz="1600" dirty="0" smtClean="0"/>
              <a:t> — относительно быстрое или относительно медленное повторение и варьирование основных движений; </a:t>
            </a:r>
            <a:r>
              <a:rPr lang="ru-RU" sz="1600" b="1" i="1" u="sng" dirty="0" smtClean="0"/>
              <a:t>рисунок</a:t>
            </a:r>
            <a:r>
              <a:rPr lang="ru-RU" sz="1600" dirty="0" smtClean="0"/>
              <a:t> — сочетание движений в композиции; </a:t>
            </a:r>
            <a:r>
              <a:rPr lang="ru-RU" sz="1600" b="1" i="1" u="sng" dirty="0" smtClean="0"/>
              <a:t>динамика</a:t>
            </a:r>
            <a:r>
              <a:rPr lang="ru-RU" sz="1600" dirty="0" smtClean="0"/>
              <a:t> — варьирование размаха и напряжённости движений; </a:t>
            </a:r>
            <a:r>
              <a:rPr lang="ru-RU" sz="1600" b="1" i="1" u="sng" dirty="0" smtClean="0"/>
              <a:t>техника</a:t>
            </a:r>
            <a:r>
              <a:rPr lang="ru-RU" sz="1600" dirty="0" smtClean="0"/>
              <a:t> — степень владения телом и мастерство в выполнении основных па и позиций. Во многих танцах большое значение имеет также жестикуляция, особенно движения рук. </a:t>
            </a:r>
          </a:p>
          <a:p>
            <a:r>
              <a:rPr lang="ru-RU" sz="1600" dirty="0" smtClean="0"/>
              <a:t>Танец имеет разные средства выразительности:</a:t>
            </a:r>
          </a:p>
          <a:p>
            <a:r>
              <a:rPr lang="ru-RU" sz="1600" dirty="0" smtClean="0"/>
              <a:t>гармонические движения и позы,</a:t>
            </a:r>
          </a:p>
          <a:p>
            <a:r>
              <a:rPr lang="ru-RU" sz="1600" dirty="0" smtClean="0"/>
              <a:t>пластика и мимика,</a:t>
            </a:r>
          </a:p>
          <a:p>
            <a:r>
              <a:rPr lang="ru-RU" sz="1600" dirty="0" smtClean="0"/>
              <a:t>динамика — «варьирование размаха и напряжённости движений»,</a:t>
            </a:r>
          </a:p>
          <a:p>
            <a:r>
              <a:rPr lang="ru-RU" sz="1600" dirty="0" smtClean="0"/>
              <a:t>темп и ритм движения,</a:t>
            </a:r>
          </a:p>
          <a:p>
            <a:r>
              <a:rPr lang="ru-RU" sz="1600" dirty="0" smtClean="0"/>
              <a:t>пространственный рисунок, композиция.</a:t>
            </a:r>
          </a:p>
          <a:p>
            <a:r>
              <a:rPr lang="ru-RU" sz="1600" dirty="0" smtClean="0"/>
              <a:t>костюм и реквизит.</a:t>
            </a:r>
          </a:p>
          <a:p>
            <a:r>
              <a:rPr lang="ru-RU" sz="1600" dirty="0" smtClean="0"/>
              <a:t>Большое значение имеет техника — «степень владения телом и мастерство в выполнении основных па и позиций».</a:t>
            </a:r>
            <a:endParaRPr lang="ru-RU" sz="16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000108"/>
            <a:ext cx="85725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 слове </a:t>
            </a:r>
            <a:r>
              <a:rPr lang="ru-RU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«Вальс» </a:t>
            </a:r>
            <a:r>
              <a:rPr lang="ru-RU" dirty="0" smtClean="0"/>
              <a:t>положено снимать шляпу, поскольку вальс король танцев. В недалеком прошлом его танцевал весь мир. Это был главный танец на танцевальных вечерах. Увлечение вальсом сравнивали с эпидемией холеры. В XVII столетии вальс был народным танцем в австрийских и баварских деревеньках, и лишь в начале XIX века был представлен на балах Англии. Тогда он считался вульгарным, поскольку это был первый бальный танец, где танцор мог так близко к себе держать свою партнершу. </a:t>
            </a:r>
          </a:p>
          <a:p>
            <a:pPr marL="0" indent="0">
              <a:buNone/>
            </a:pPr>
            <a:r>
              <a:rPr lang="ru-RU" dirty="0" smtClean="0"/>
              <a:t>В к концу 18 века вальс танцует уже вся Европа. С тех пор вальс принимал много разных форм, но каждую из них объединяет неповторимая элегантность и романтическое настроение. Особенностью вальса является музыкальный размер в три четверти и замедленный темп (до тридцати тактов в минуту).</a:t>
            </a:r>
            <a:endParaRPr lang="ru-RU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WordArt 8"/>
          <p:cNvSpPr>
            <a:spLocks noChangeArrowheads="1" noChangeShapeType="1" noTextEdit="1"/>
          </p:cNvSpPr>
          <p:nvPr/>
        </p:nvSpPr>
        <p:spPr bwMode="auto">
          <a:xfrm rot="5400000">
            <a:off x="-1114425" y="2757488"/>
            <a:ext cx="5832475" cy="1317625"/>
          </a:xfrm>
          <a:prstGeom prst="rect">
            <a:avLst/>
          </a:prstGeom>
        </p:spPr>
        <p:txBody>
          <a:bodyPr vert="wordArtVert" wrap="none" fromWordArt="1">
            <a:prstTxWarp prst="textWave4">
              <a:avLst>
                <a:gd name="adj1" fmla="val 13005"/>
                <a:gd name="adj2" fmla="val 0"/>
              </a:avLst>
            </a:prstTxWarp>
          </a:bodyPr>
          <a:lstStyle/>
          <a:p>
            <a:pPr algn="ctr" fontAlgn="auto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66"/>
                    </a:gs>
                    <a:gs pos="100000">
                      <a:schemeClr val="hlink"/>
                    </a:gs>
                  </a:gsLst>
                  <a:lin ang="18900000" scaled="1"/>
                </a:gra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  <a:latin typeface="Arial"/>
                <a:cs typeface="Arial"/>
              </a:rPr>
              <a:t>Танго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66"/>
                  </a:gs>
                  <a:gs pos="100000">
                    <a:schemeClr val="hlink"/>
                  </a:gs>
                </a:gsLst>
                <a:lin ang="18900000" scaled="1"/>
              </a:gradFill>
              <a:effectLst>
                <a:outerShdw dist="99190" dir="7788334" algn="ctr" rotWithShape="0">
                  <a:srgbClr val="000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026" name="Picture 2" descr="D:\Мои документы\Музыка школа\Фонохрестоматия Критской\8 кл\Tancevalnaja-muzyka-skvoz-veka\2025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500042"/>
            <a:ext cx="5669683" cy="35719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43240" y="4398496"/>
            <a:ext cx="51435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Танго – бальный танец, родившийся в Аргентине в конце XIX века.  Особенностью танго является размашистый шаг на всю стопу, что отличает его от классического «перетекания» с пятки на носок. Характер танца - напористый, страстный. 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429124" y="2500306"/>
            <a:ext cx="4572032" cy="4357694"/>
          </a:xfrm>
        </p:spPr>
        <p:txBody>
          <a:bodyPr/>
          <a:lstStyle/>
          <a:p>
            <a:pPr marL="609600" indent="-609600" eaLnBrk="1" hangingPunct="1">
              <a:buNone/>
              <a:defRPr/>
            </a:pPr>
            <a:r>
              <a:rPr lang="ru-RU" dirty="0" smtClean="0"/>
              <a:t>     </a:t>
            </a:r>
            <a:r>
              <a:rPr lang="ru-RU" sz="2400" dirty="0" smtClean="0"/>
              <a:t>Главная особенность фокстрота – это чередование быстрых и медленных ритмов, но обязательно плавность и легкость шагов, которая должна вызывать впечатление, будто танцоры порхают над залом.</a:t>
            </a:r>
            <a:endParaRPr lang="ru-RU" sz="2400" dirty="0" smtClean="0">
              <a:solidFill>
                <a:srgbClr val="FFFF00"/>
              </a:solidFill>
            </a:endParaRPr>
          </a:p>
        </p:txBody>
      </p:sp>
      <p:sp>
        <p:nvSpPr>
          <p:cNvPr id="15364" name="WordArt 7"/>
          <p:cNvSpPr>
            <a:spLocks noChangeArrowheads="1" noChangeShapeType="1" noTextEdit="1"/>
          </p:cNvSpPr>
          <p:nvPr/>
        </p:nvSpPr>
        <p:spPr bwMode="auto">
          <a:xfrm>
            <a:off x="642938" y="214313"/>
            <a:ext cx="7416800" cy="184467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Фокстрот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FFFF00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2050" name="Picture 2" descr="D:\Мои документы\Музыка школа\Фонохрестоматия Критской\8 кл\Tancevalnaja-muzyka-skvoz-veka\5034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428868"/>
            <a:ext cx="4024316" cy="31943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00100" y="2500306"/>
            <a:ext cx="7215238" cy="4357694"/>
          </a:xfrm>
        </p:spPr>
        <p:txBody>
          <a:bodyPr/>
          <a:lstStyle/>
          <a:p>
            <a:pPr marL="609600" indent="-609600" eaLnBrk="1" hangingPunct="1">
              <a:buNone/>
              <a:defRPr/>
            </a:pPr>
            <a:r>
              <a:rPr lang="ru-RU" dirty="0" smtClean="0"/>
              <a:t>     </a:t>
            </a:r>
            <a:r>
              <a:rPr lang="ru-RU" sz="2000" dirty="0" smtClean="0"/>
              <a:t>Этот бальный танец считается национальным танцем Бразилии. Мир начал открывать для себя самбу с 1905 года. Самба имеет множество разновидностей, например, самба, которую танцуют на бразильских карнавалах, и бальный танец с тем же названием – это не одно и то же.</a:t>
            </a:r>
            <a:endParaRPr lang="ru-RU" sz="2000" dirty="0" smtClean="0">
              <a:solidFill>
                <a:srgbClr val="FFFF00"/>
              </a:solidFill>
            </a:endParaRPr>
          </a:p>
        </p:txBody>
      </p:sp>
      <p:sp>
        <p:nvSpPr>
          <p:cNvPr id="15364" name="WordArt 7"/>
          <p:cNvSpPr>
            <a:spLocks noChangeArrowheads="1" noChangeShapeType="1" noTextEdit="1"/>
          </p:cNvSpPr>
          <p:nvPr/>
        </p:nvSpPr>
        <p:spPr bwMode="auto">
          <a:xfrm>
            <a:off x="642938" y="214313"/>
            <a:ext cx="7416800" cy="184467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Самба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FFFF00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0" y="2071678"/>
            <a:ext cx="4429156" cy="4786322"/>
          </a:xfrm>
        </p:spPr>
        <p:txBody>
          <a:bodyPr/>
          <a:lstStyle/>
          <a:p>
            <a:pPr marL="609600" indent="-609600" eaLnBrk="1" hangingPunct="1">
              <a:buNone/>
              <a:defRPr/>
            </a:pPr>
            <a:r>
              <a:rPr lang="ru-RU" dirty="0" smtClean="0"/>
              <a:t>     </a:t>
            </a:r>
            <a:r>
              <a:rPr lang="ru-RU" sz="2000" dirty="0" smtClean="0"/>
              <a:t>Название этого танца является отсылкой к звукам, которые издают ногами танцоры, танцуя под ритм маракас. Танец эволюционировал из румбы и танца </a:t>
            </a:r>
            <a:r>
              <a:rPr lang="ru-RU" sz="2000" dirty="0" err="1" smtClean="0"/>
              <a:t>мамбо</a:t>
            </a:r>
            <a:r>
              <a:rPr lang="ru-RU" sz="2000" dirty="0" smtClean="0"/>
              <a:t>. </a:t>
            </a:r>
            <a:r>
              <a:rPr lang="ru-RU" sz="2000" dirty="0" err="1" smtClean="0"/>
              <a:t>Мамбо</a:t>
            </a:r>
            <a:r>
              <a:rPr lang="ru-RU" sz="2000" dirty="0" smtClean="0"/>
              <a:t> был широко распространен в США, но под его быструю музыку было очень сложно танцевать, поэтому кубинский композитор </a:t>
            </a:r>
            <a:r>
              <a:rPr lang="ru-RU" sz="2000" dirty="0" err="1" smtClean="0"/>
              <a:t>Энрике</a:t>
            </a:r>
            <a:r>
              <a:rPr lang="ru-RU" sz="2000" dirty="0" smtClean="0"/>
              <a:t> </a:t>
            </a:r>
            <a:r>
              <a:rPr lang="ru-RU" sz="2000" dirty="0" err="1" smtClean="0"/>
              <a:t>Джорин</a:t>
            </a:r>
            <a:r>
              <a:rPr lang="ru-RU" sz="2000" dirty="0" smtClean="0"/>
              <a:t> сделал музыку медленнее – так и родился танец ча-ча-ча.</a:t>
            </a:r>
            <a:endParaRPr lang="ru-RU" sz="2000" dirty="0" smtClean="0">
              <a:solidFill>
                <a:srgbClr val="FFFF00"/>
              </a:solidFill>
            </a:endParaRPr>
          </a:p>
        </p:txBody>
      </p:sp>
      <p:sp>
        <p:nvSpPr>
          <p:cNvPr id="15364" name="WordArt 7"/>
          <p:cNvSpPr>
            <a:spLocks noChangeArrowheads="1" noChangeShapeType="1" noTextEdit="1"/>
          </p:cNvSpPr>
          <p:nvPr/>
        </p:nvSpPr>
        <p:spPr bwMode="auto">
          <a:xfrm>
            <a:off x="642938" y="214313"/>
            <a:ext cx="7416800" cy="184467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Ча-ча-ча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FFFF00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3074" name="Picture 2" descr="D:\Мои документы\Музыка школа\Фонохрестоматия Критской\8 кл\Tancevalnaja-muzyka-skvoz-veka\1729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500306"/>
            <a:ext cx="4784543" cy="318770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357554" y="2143116"/>
            <a:ext cx="5643602" cy="4714884"/>
          </a:xfrm>
        </p:spPr>
        <p:txBody>
          <a:bodyPr/>
          <a:lstStyle/>
          <a:p>
            <a:pPr marL="609600" indent="-609600" eaLnBrk="1" hangingPunct="1">
              <a:buNone/>
              <a:defRPr/>
            </a:pPr>
            <a:r>
              <a:rPr lang="ru-RU" dirty="0" smtClean="0"/>
              <a:t>     </a:t>
            </a:r>
            <a:r>
              <a:rPr lang="ru-RU" sz="2000" dirty="0" smtClean="0"/>
              <a:t>Румба возникла одновременно и как музыкальный жанр, и как танцевальный стиль, корни которого уходят в Африку. Румба – очень ритмичный и сложный танец, породивший множество других стилей танцев, в том числе и </a:t>
            </a:r>
            <a:r>
              <a:rPr lang="ru-RU" sz="2000" dirty="0" err="1" smtClean="0"/>
              <a:t>сальсу</a:t>
            </a:r>
            <a:r>
              <a:rPr lang="ru-RU" dirty="0" smtClean="0"/>
              <a:t>.</a:t>
            </a:r>
            <a:r>
              <a:rPr lang="ru-RU" sz="2000" dirty="0" smtClean="0"/>
              <a:t> Раньше этот латиноамериканский танец считался слишком вульгарным из-за своих раскованных движений. Его до сих пор называют танцем любви. Настроение танца может меняться во время его исполнения — от размеренного до агрессивного.</a:t>
            </a:r>
            <a:endParaRPr lang="ru-RU" sz="2000" dirty="0" smtClean="0">
              <a:solidFill>
                <a:srgbClr val="FFFF00"/>
              </a:solidFill>
            </a:endParaRPr>
          </a:p>
        </p:txBody>
      </p:sp>
      <p:sp>
        <p:nvSpPr>
          <p:cNvPr id="15364" name="WordArt 7"/>
          <p:cNvSpPr>
            <a:spLocks noChangeArrowheads="1" noChangeShapeType="1" noTextEdit="1"/>
          </p:cNvSpPr>
          <p:nvPr/>
        </p:nvSpPr>
        <p:spPr bwMode="auto">
          <a:xfrm>
            <a:off x="642938" y="214313"/>
            <a:ext cx="7416800" cy="184467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Румба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FFFF00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4098" name="Picture 2" descr="D:\Мои документы\Музыка школа\Фонохрестоматия Критской\8 кл\Tancevalnaja-muzyka-skvoz-veka\574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714620"/>
            <a:ext cx="3670790" cy="272097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000496" y="2500306"/>
            <a:ext cx="5000660" cy="4357694"/>
          </a:xfrm>
        </p:spPr>
        <p:txBody>
          <a:bodyPr/>
          <a:lstStyle/>
          <a:p>
            <a:pPr marL="609600" indent="-609600" eaLnBrk="1" hangingPunct="1">
              <a:buNone/>
              <a:defRPr/>
            </a:pPr>
            <a:r>
              <a:rPr lang="ru-RU" sz="2000" dirty="0" smtClean="0"/>
              <a:t>        С испанского означает «два шага», что определяет его маршевую природу. Это мощный и ритмичный танец, для которого характерны прямая спина, взгляд из-под бровей и драматические позы.  Этот испанский народный танец был вдохновлен корридой: мужчина неизменно изображает укротителя-матадора, а женщина играет роль его плаща или быка. </a:t>
            </a:r>
            <a:endParaRPr lang="ru-RU" sz="2000" dirty="0" smtClean="0">
              <a:solidFill>
                <a:srgbClr val="FFFF00"/>
              </a:solidFill>
            </a:endParaRPr>
          </a:p>
        </p:txBody>
      </p:sp>
      <p:sp>
        <p:nvSpPr>
          <p:cNvPr id="15364" name="WordArt 7"/>
          <p:cNvSpPr>
            <a:spLocks noChangeArrowheads="1" noChangeShapeType="1" noTextEdit="1"/>
          </p:cNvSpPr>
          <p:nvPr/>
        </p:nvSpPr>
        <p:spPr bwMode="auto">
          <a:xfrm>
            <a:off x="642938" y="214313"/>
            <a:ext cx="7416800" cy="184467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Пасодобль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FFFF00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5122" name="Picture 2" descr="D:\Мои документы\Музыка школа\Фонохрестоматия Критской\8 кл\Tancevalnaja-muzyka-skvoz-veka\7636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714620"/>
            <a:ext cx="4302208" cy="294163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57224" y="2500306"/>
            <a:ext cx="7572428" cy="4357694"/>
          </a:xfrm>
        </p:spPr>
        <p:txBody>
          <a:bodyPr/>
          <a:lstStyle/>
          <a:p>
            <a:pPr marL="609600" indent="-609600" eaLnBrk="1" hangingPunct="1">
              <a:buNone/>
              <a:defRPr/>
            </a:pPr>
            <a:r>
              <a:rPr lang="ru-RU" dirty="0" smtClean="0"/>
              <a:t>      </a:t>
            </a:r>
            <a:r>
              <a:rPr lang="ru-RU" sz="2000" dirty="0" err="1" smtClean="0"/>
              <a:t>Джайв</a:t>
            </a:r>
            <a:r>
              <a:rPr lang="ru-RU" sz="2000" dirty="0" smtClean="0"/>
              <a:t> зародился в афроамериканских клубах в начале 40-х годов. Само слово «</a:t>
            </a:r>
            <a:r>
              <a:rPr lang="ru-RU" sz="2000" dirty="0" err="1" smtClean="0"/>
              <a:t>jive</a:t>
            </a:r>
            <a:r>
              <a:rPr lang="ru-RU" sz="2000" dirty="0" smtClean="0"/>
              <a:t>» означает «вводящую в заблуждение болтовню» – популярное сленговое словечко среди </a:t>
            </a:r>
            <a:r>
              <a:rPr lang="ru-RU" sz="2000" dirty="0" err="1" smtClean="0"/>
              <a:t>афроамериканцев</a:t>
            </a:r>
            <a:r>
              <a:rPr lang="ru-RU" sz="2000" dirty="0" smtClean="0"/>
              <a:t> того времени. Военнослужащие США принесли танец в Англию во время Второй мировой войны. Характерной чертой </a:t>
            </a:r>
            <a:r>
              <a:rPr lang="ru-RU" sz="2000" dirty="0" err="1" smtClean="0"/>
              <a:t>джайва</a:t>
            </a:r>
            <a:r>
              <a:rPr lang="ru-RU" sz="2000" dirty="0" smtClean="0"/>
              <a:t> является быстрый темп танца, благодаря которому движения выходят пружинистыми.</a:t>
            </a:r>
            <a:endParaRPr lang="ru-RU" sz="2000" dirty="0" smtClean="0">
              <a:solidFill>
                <a:srgbClr val="FFFF00"/>
              </a:solidFill>
            </a:endParaRPr>
          </a:p>
        </p:txBody>
      </p:sp>
      <p:sp>
        <p:nvSpPr>
          <p:cNvPr id="15364" name="WordArt 7"/>
          <p:cNvSpPr>
            <a:spLocks noChangeArrowheads="1" noChangeShapeType="1" noTextEdit="1"/>
          </p:cNvSpPr>
          <p:nvPr/>
        </p:nvSpPr>
        <p:spPr bwMode="auto">
          <a:xfrm>
            <a:off x="642938" y="214313"/>
            <a:ext cx="7416800" cy="184467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Джайв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FFFF00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14744" y="714356"/>
            <a:ext cx="14706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Балет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85786" y="1500174"/>
            <a:ext cx="721523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Балет</a:t>
            </a:r>
            <a:r>
              <a:rPr lang="ru-RU" dirty="0" smtClean="0"/>
              <a:t> (от </a:t>
            </a:r>
            <a:r>
              <a:rPr lang="ru-RU" dirty="0" err="1" smtClean="0">
                <a:hlinkClick r:id="rId2" tooltip="Итальянский язык"/>
              </a:rPr>
              <a:t>итал</a:t>
            </a:r>
            <a:r>
              <a:rPr lang="ru-RU" dirty="0" smtClean="0">
                <a:hlinkClick r:id="rId2" tooltip="Итальянский язык"/>
              </a:rPr>
              <a:t>.</a:t>
            </a:r>
            <a:r>
              <a:rPr lang="ru-RU" dirty="0" smtClean="0"/>
              <a:t> </a:t>
            </a:r>
            <a:r>
              <a:rPr lang="ru-RU" i="1" dirty="0" err="1" smtClean="0"/>
              <a:t>ballare</a:t>
            </a:r>
            <a:r>
              <a:rPr lang="ru-RU" dirty="0" smtClean="0"/>
              <a:t> — танцевать) — так называются сопровождаемые музыкой театральные представления, в которых действующие лица посредством мимических движений и танцев выражают различные характеры, мысли и страсти. Балет является </a:t>
            </a:r>
            <a:r>
              <a:rPr lang="ru-RU" dirty="0" smtClean="0">
                <a:hlinkClick r:id="rId3" tooltip="Сценический танец"/>
              </a:rPr>
              <a:t>сценическим танцем</a:t>
            </a:r>
            <a:r>
              <a:rPr lang="ru-RU" dirty="0" smtClean="0"/>
              <a:t>, то есть он предназначен для зрителей. Балет принадлежит к разряду пластических искусств, основные элементы которого: танцы, </a:t>
            </a:r>
            <a:r>
              <a:rPr lang="ru-RU" dirty="0" smtClean="0">
                <a:hlinkClick r:id="rId4" tooltip="Пластика"/>
              </a:rPr>
              <a:t>пластика</a:t>
            </a:r>
            <a:r>
              <a:rPr lang="ru-RU" dirty="0" smtClean="0"/>
              <a:t> и </a:t>
            </a:r>
            <a:r>
              <a:rPr lang="ru-RU" u="sng" dirty="0" smtClean="0">
                <a:hlinkClick r:id="rId5" tooltip="Мимика"/>
              </a:rPr>
              <a:t>мимика</a:t>
            </a:r>
            <a:r>
              <a:rPr lang="ru-RU" dirty="0" smtClean="0"/>
              <a:t>. Начало балета теряется в глубокой древности. Тогда балет не имел самостоятельного значения, а являлся </a:t>
            </a:r>
            <a:r>
              <a:rPr lang="ru-RU" dirty="0" smtClean="0">
                <a:hlinkClick r:id="rId6" tooltip="Интермедия"/>
              </a:rPr>
              <a:t>интермедией</a:t>
            </a:r>
            <a:r>
              <a:rPr lang="ru-RU" dirty="0" smtClean="0"/>
              <a:t> в драматических зрелищах. С падением Рима балетное искусство замирает на тысячу лет и возрождается только к концу XV и началу XVI веков в Италии. Когда во Франции появилась </a:t>
            </a:r>
            <a:r>
              <a:rPr lang="ru-RU" dirty="0" smtClean="0">
                <a:hlinkClick r:id="rId7" tooltip="Опера"/>
              </a:rPr>
              <a:t>опера</a:t>
            </a:r>
            <a:r>
              <a:rPr lang="ru-RU" dirty="0" smtClean="0"/>
              <a:t>, то балет вошёл в её состав. Самостоятелен балет стал только в 17в. И стал называться </a:t>
            </a:r>
            <a:r>
              <a:rPr lang="ru-RU" u="sng" dirty="0" smtClean="0"/>
              <a:t>Классический балет.</a:t>
            </a:r>
            <a:endParaRPr lang="ru-RU" u="sng" dirty="0"/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500042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Современный танец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643050"/>
            <a:ext cx="73581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Это танцевальные стили, популярные в настоящее время, отвечающие актуальным веяниям в музыке. Эти танцы могут быть созданы 60, 40, 10 лет назад, но благодаря динамичности развития, остаются востребованы в кругах танцоров и сегодня.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85728"/>
            <a:ext cx="741682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 smtClean="0"/>
          </a:p>
          <a:p>
            <a:endParaRPr lang="ru-RU" sz="3600" b="1" dirty="0"/>
          </a:p>
          <a:p>
            <a:endParaRPr lang="ru-RU" sz="3600" b="1" dirty="0" smtClean="0"/>
          </a:p>
          <a:p>
            <a:pPr algn="ctr"/>
            <a:r>
              <a:rPr lang="ru-RU" sz="4400" b="1" dirty="0" smtClean="0"/>
              <a:t>Направления </a:t>
            </a:r>
          </a:p>
          <a:p>
            <a:pPr algn="ctr"/>
            <a:r>
              <a:rPr lang="ru-RU" sz="4400" b="1" dirty="0" smtClean="0"/>
              <a:t>и </a:t>
            </a:r>
            <a:r>
              <a:rPr lang="ru-RU" sz="4400" b="1" dirty="0" smtClean="0"/>
              <a:t>стили танца</a:t>
            </a:r>
            <a:endParaRPr lang="ru-RU" sz="4400" b="1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00100" y="1928802"/>
            <a:ext cx="7215238" cy="4929198"/>
          </a:xfrm>
        </p:spPr>
        <p:txBody>
          <a:bodyPr/>
          <a:lstStyle/>
          <a:p>
            <a:pPr marL="609600" indent="-609600" eaLnBrk="1" hangingPunct="1">
              <a:buNone/>
              <a:defRPr/>
            </a:pPr>
            <a:r>
              <a:rPr lang="ru-RU" dirty="0" smtClean="0"/>
              <a:t>     </a:t>
            </a:r>
            <a:r>
              <a:rPr lang="ru-RU" sz="2000" dirty="0" smtClean="0"/>
              <a:t>Своё начало он берёт в конце 19 века. Джаз-танец имеет свои течения, которые отличаются как танцевальными приёмами, так и манерой исполнения. Это степ, </a:t>
            </a:r>
            <a:r>
              <a:rPr lang="ru-RU" sz="2000" dirty="0" err="1" smtClean="0"/>
              <a:t>фанк</a:t>
            </a:r>
            <a:r>
              <a:rPr lang="ru-RU" sz="2000" dirty="0" smtClean="0"/>
              <a:t>, </a:t>
            </a:r>
            <a:r>
              <a:rPr lang="ru-RU" sz="2000" dirty="0" err="1" smtClean="0"/>
              <a:t>соул</a:t>
            </a:r>
            <a:r>
              <a:rPr lang="ru-RU" sz="2000" dirty="0" smtClean="0"/>
              <a:t>, </a:t>
            </a:r>
            <a:r>
              <a:rPr lang="ru-RU" sz="2000" dirty="0" err="1" smtClean="0"/>
              <a:t>бродвей-джаз</a:t>
            </a:r>
            <a:r>
              <a:rPr lang="ru-RU" sz="2000" dirty="0" smtClean="0"/>
              <a:t>, классический джаз, </a:t>
            </a:r>
            <a:r>
              <a:rPr lang="ru-RU" sz="2000" dirty="0" err="1" smtClean="0"/>
              <a:t>афро-джаз</a:t>
            </a:r>
            <a:r>
              <a:rPr lang="ru-RU" sz="2000" dirty="0" smtClean="0"/>
              <a:t>, стрит, фристайл и многие другие виды. </a:t>
            </a:r>
          </a:p>
          <a:p>
            <a:pPr marL="609600" indent="-609600" eaLnBrk="1" hangingPunct="1">
              <a:buNone/>
              <a:defRPr/>
            </a:pPr>
            <a:r>
              <a:rPr lang="ru-RU" sz="2000" dirty="0" smtClean="0"/>
              <a:t>         Джаз-танец, особенно стрит-джаз, сыграл важную роль в развитии современного хореографического искусства и стал прародителем танцев-однодневок и  молодежных танцевальных направлений, таких как буги-вуги, брейк, </a:t>
            </a:r>
            <a:r>
              <a:rPr lang="ru-RU" sz="2000" dirty="0" err="1" smtClean="0"/>
              <a:t>рэп</a:t>
            </a:r>
            <a:r>
              <a:rPr lang="ru-RU" sz="2000" dirty="0" smtClean="0"/>
              <a:t>, </a:t>
            </a:r>
            <a:r>
              <a:rPr lang="ru-RU" sz="2000" dirty="0" err="1" smtClean="0"/>
              <a:t>хаус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>
              <a:solidFill>
                <a:srgbClr val="FFFF00"/>
              </a:solidFill>
            </a:endParaRPr>
          </a:p>
        </p:txBody>
      </p:sp>
      <p:sp>
        <p:nvSpPr>
          <p:cNvPr id="15364" name="WordArt 7"/>
          <p:cNvSpPr>
            <a:spLocks noChangeArrowheads="1" noChangeShapeType="1" noTextEdit="1"/>
          </p:cNvSpPr>
          <p:nvPr/>
        </p:nvSpPr>
        <p:spPr bwMode="auto">
          <a:xfrm>
            <a:off x="642938" y="214313"/>
            <a:ext cx="7416800" cy="184467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Джаз - танец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FFFF00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20" y="1571612"/>
            <a:ext cx="8572560" cy="5286388"/>
          </a:xfrm>
        </p:spPr>
        <p:txBody>
          <a:bodyPr/>
          <a:lstStyle/>
          <a:p>
            <a:pPr marL="609600" indent="-609600" eaLnBrk="1" hangingPunct="1">
              <a:buNone/>
              <a:defRPr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Одно из направлений современной зарубежной     хореографии, зародившееся в кон. 19 – </a:t>
            </a:r>
            <a:r>
              <a:rPr lang="ru-RU" sz="2000" dirty="0" err="1" smtClean="0"/>
              <a:t>нач</a:t>
            </a:r>
            <a:r>
              <a:rPr lang="ru-RU" sz="2000" dirty="0" smtClean="0"/>
              <a:t>. 20 вв. в США и Германии.  Это свободная от условностей хореография. Сейчас труппы танца модерн выступают по всему миру. Наиболее известные из отечественных представителей – балет Аллы Духовой.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>
              <a:solidFill>
                <a:srgbClr val="FFFF00"/>
              </a:solidFill>
            </a:endParaRPr>
          </a:p>
        </p:txBody>
      </p:sp>
      <p:sp>
        <p:nvSpPr>
          <p:cNvPr id="15364" name="WordArt 7"/>
          <p:cNvSpPr>
            <a:spLocks noChangeArrowheads="1" noChangeShapeType="1" noTextEdit="1"/>
          </p:cNvSpPr>
          <p:nvPr/>
        </p:nvSpPr>
        <p:spPr bwMode="auto">
          <a:xfrm>
            <a:off x="642938" y="1"/>
            <a:ext cx="7416800" cy="2058988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-1078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Модерн</a:t>
            </a:r>
          </a:p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 Джаз - модерн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FFFF00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6146" name="Picture 2" descr="D:\Мои документы\Музыка школа\Фонохрестоматия Критской\8 кл\Tancevalnaja-muzyka-skvoz-veka\kighlav-350x2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929066"/>
            <a:ext cx="4298789" cy="280035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клуб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285875"/>
            <a:ext cx="5453063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WordArt 7"/>
          <p:cNvSpPr>
            <a:spLocks noChangeArrowheads="1" noChangeShapeType="1" noTextEdit="1"/>
          </p:cNvSpPr>
          <p:nvPr/>
        </p:nvSpPr>
        <p:spPr bwMode="auto">
          <a:xfrm>
            <a:off x="1214438" y="5940425"/>
            <a:ext cx="6429375" cy="91757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Times New Roman"/>
                <a:cs typeface="Times New Roman"/>
              </a:rPr>
              <a:t>Клубные танцы</a:t>
            </a:r>
          </a:p>
        </p:txBody>
      </p:sp>
      <p:sp>
        <p:nvSpPr>
          <p:cNvPr id="24586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857250" y="0"/>
            <a:ext cx="7143750" cy="1201738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rgbClr val="FFFF66"/>
                </a:solidFill>
              </a:rPr>
              <a:t>XX – XXI</a:t>
            </a:r>
            <a:r>
              <a:rPr lang="ru-RU" sz="4800" dirty="0" smtClean="0">
                <a:solidFill>
                  <a:srgbClr val="FFFF66"/>
                </a:solidFill>
              </a:rPr>
              <a:t> век</a:t>
            </a:r>
          </a:p>
        </p:txBody>
      </p:sp>
      <p:pic>
        <p:nvPicPr>
          <p:cNvPr id="29701" name="Picture 12" descr="29a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43625"/>
            <a:ext cx="6111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1571612"/>
            <a:ext cx="471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474345"/>
            <a:ext cx="55721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Клубные танцы (</a:t>
            </a:r>
            <a:r>
              <a:rPr lang="en-US" dirty="0" smtClean="0"/>
              <a:t>Club – dance</a:t>
            </a:r>
            <a:r>
              <a:rPr lang="ru-RU" dirty="0" smtClean="0"/>
              <a:t>)</a:t>
            </a:r>
          </a:p>
          <a:p>
            <a:r>
              <a:rPr lang="ru-RU" dirty="0" smtClean="0"/>
              <a:t>Это темпераментная, яркая и невероятная смесь разнообразных современных стилей позволяющая выразить себя в движении. У всех, как говорится, «на слуху» название видов танцев этого направления: Тектоник или </a:t>
            </a:r>
            <a:r>
              <a:rPr lang="ru-RU" dirty="0" err="1" smtClean="0"/>
              <a:t>electro</a:t>
            </a:r>
            <a:r>
              <a:rPr lang="ru-RU" dirty="0" smtClean="0"/>
              <a:t> </a:t>
            </a:r>
            <a:r>
              <a:rPr lang="ru-RU" dirty="0" err="1" smtClean="0"/>
              <a:t>dance</a:t>
            </a:r>
            <a:r>
              <a:rPr lang="ru-RU" dirty="0" smtClean="0"/>
              <a:t>. </a:t>
            </a:r>
            <a:r>
              <a:rPr lang="ru-RU" dirty="0" err="1" smtClean="0"/>
              <a:t>Jazz-Funk</a:t>
            </a:r>
            <a:r>
              <a:rPr lang="ru-RU" dirty="0" smtClean="0"/>
              <a:t> (</a:t>
            </a:r>
            <a:r>
              <a:rPr lang="ru-RU" dirty="0" err="1" smtClean="0"/>
              <a:t>джаз-фанк</a:t>
            </a:r>
            <a:r>
              <a:rPr lang="ru-RU" dirty="0" smtClean="0"/>
              <a:t>). </a:t>
            </a:r>
            <a:r>
              <a:rPr lang="ru-RU" dirty="0" err="1" smtClean="0"/>
              <a:t>House</a:t>
            </a:r>
            <a:r>
              <a:rPr lang="ru-RU" dirty="0" smtClean="0"/>
              <a:t> (</a:t>
            </a:r>
            <a:r>
              <a:rPr lang="ru-RU" dirty="0" err="1" smtClean="0"/>
              <a:t>хаус</a:t>
            </a:r>
            <a:r>
              <a:rPr lang="ru-RU" dirty="0" smtClean="0"/>
              <a:t>). </a:t>
            </a:r>
            <a:r>
              <a:rPr lang="ru-RU" dirty="0" err="1" smtClean="0"/>
              <a:t>Jumpstyle</a:t>
            </a:r>
            <a:r>
              <a:rPr lang="ru-RU" dirty="0" smtClean="0"/>
              <a:t> (</a:t>
            </a:r>
            <a:r>
              <a:rPr lang="ru-RU" dirty="0" err="1" smtClean="0"/>
              <a:t>джампстайл</a:t>
            </a:r>
            <a:r>
              <a:rPr lang="ru-RU" dirty="0" smtClean="0"/>
              <a:t>). </a:t>
            </a:r>
            <a:r>
              <a:rPr lang="ru-RU" dirty="0" err="1" smtClean="0"/>
              <a:t>Melbourne</a:t>
            </a:r>
            <a:r>
              <a:rPr lang="ru-RU" dirty="0" smtClean="0"/>
              <a:t> </a:t>
            </a:r>
            <a:r>
              <a:rPr lang="ru-RU" dirty="0" err="1" smtClean="0"/>
              <a:t>shuffle</a:t>
            </a:r>
            <a:r>
              <a:rPr lang="ru-RU" dirty="0" smtClean="0"/>
              <a:t> (</a:t>
            </a:r>
            <a:r>
              <a:rPr lang="ru-RU" dirty="0" err="1" smtClean="0"/>
              <a:t>шаффл</a:t>
            </a:r>
            <a:r>
              <a:rPr lang="ru-RU" dirty="0" smtClean="0"/>
              <a:t>). </a:t>
            </a:r>
            <a:r>
              <a:rPr lang="ru-RU" dirty="0" err="1" smtClean="0"/>
              <a:t>Waacking</a:t>
            </a:r>
            <a:r>
              <a:rPr lang="ru-RU" dirty="0" smtClean="0"/>
              <a:t> (</a:t>
            </a:r>
            <a:r>
              <a:rPr lang="ru-RU" dirty="0" err="1" smtClean="0"/>
              <a:t>вакинг</a:t>
            </a:r>
            <a:r>
              <a:rPr lang="ru-RU" dirty="0" smtClean="0"/>
              <a:t>). </a:t>
            </a:r>
            <a:r>
              <a:rPr lang="ru-RU" dirty="0" err="1" smtClean="0"/>
              <a:t>Go-Go</a:t>
            </a:r>
            <a:r>
              <a:rPr lang="ru-RU" dirty="0" smtClean="0"/>
              <a:t> (клубное </a:t>
            </a:r>
            <a:r>
              <a:rPr lang="ru-RU" dirty="0" err="1" smtClean="0"/>
              <a:t>Гоу</a:t>
            </a:r>
            <a:r>
              <a:rPr lang="ru-RU" dirty="0" smtClean="0"/>
              <a:t>). </a:t>
            </a:r>
            <a:r>
              <a:rPr lang="ru-RU" dirty="0" err="1" smtClean="0"/>
              <a:t>Square</a:t>
            </a:r>
            <a:r>
              <a:rPr lang="ru-RU" dirty="0" smtClean="0"/>
              <a:t> </a:t>
            </a:r>
            <a:r>
              <a:rPr lang="ru-RU" dirty="0" err="1" smtClean="0"/>
              <a:t>dance</a:t>
            </a:r>
            <a:r>
              <a:rPr lang="ru-RU" dirty="0" smtClean="0"/>
              <a:t> (</a:t>
            </a:r>
            <a:r>
              <a:rPr lang="ru-RU" dirty="0" err="1" smtClean="0"/>
              <a:t>сквэр</a:t>
            </a:r>
            <a:r>
              <a:rPr lang="ru-RU" dirty="0" smtClean="0"/>
              <a:t> </a:t>
            </a:r>
            <a:r>
              <a:rPr lang="ru-RU" dirty="0" err="1" smtClean="0"/>
              <a:t>данс</a:t>
            </a:r>
            <a:r>
              <a:rPr lang="ru-RU" dirty="0" smtClean="0"/>
              <a:t>). </a:t>
            </a:r>
            <a:r>
              <a:rPr lang="ru-RU" dirty="0" err="1" smtClean="0"/>
              <a:t>DnBstep</a:t>
            </a:r>
            <a:r>
              <a:rPr lang="ru-RU" dirty="0" smtClean="0"/>
              <a:t>. </a:t>
            </a:r>
            <a:r>
              <a:rPr lang="ru-RU" dirty="0" err="1" smtClean="0"/>
              <a:t>Ragga</a:t>
            </a:r>
            <a:r>
              <a:rPr lang="ru-RU" dirty="0" smtClean="0"/>
              <a:t> (</a:t>
            </a:r>
            <a:r>
              <a:rPr lang="ru-RU" dirty="0" err="1" smtClean="0"/>
              <a:t>рагга</a:t>
            </a:r>
            <a:r>
              <a:rPr lang="ru-RU" dirty="0" smtClean="0"/>
              <a:t>) и многие другие. Невозможно перечислить все виды танцев. Список названий современных стилей и направлений постоянно изменяется и дополняется. Сегодня танцы - это не только пластичное искусство, но и довольно распространенный вид спорта. </a:t>
            </a:r>
            <a:endParaRPr lang="ru-RU" dirty="0"/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WordArt 7"/>
          <p:cNvSpPr>
            <a:spLocks noChangeArrowheads="1" noChangeShapeType="1" noTextEdit="1"/>
          </p:cNvSpPr>
          <p:nvPr/>
        </p:nvSpPr>
        <p:spPr bwMode="auto">
          <a:xfrm>
            <a:off x="1357290" y="5643579"/>
            <a:ext cx="6286523" cy="1000131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Times New Roman"/>
                <a:cs typeface="Times New Roman"/>
              </a:rPr>
              <a:t>Уличные </a:t>
            </a: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Times New Roman"/>
                <a:cs typeface="Times New Roman"/>
              </a:rPr>
              <a:t>танцы</a:t>
            </a:r>
          </a:p>
        </p:txBody>
      </p:sp>
      <p:sp>
        <p:nvSpPr>
          <p:cNvPr id="24586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857250" y="0"/>
            <a:ext cx="7143750" cy="1201738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rgbClr val="FFFF66"/>
                </a:solidFill>
              </a:rPr>
              <a:t>XX – XXI</a:t>
            </a:r>
            <a:r>
              <a:rPr lang="ru-RU" sz="4800" dirty="0" smtClean="0">
                <a:solidFill>
                  <a:srgbClr val="FFFF66"/>
                </a:solidFill>
              </a:rPr>
              <a:t> век</a:t>
            </a:r>
          </a:p>
        </p:txBody>
      </p:sp>
      <p:pic>
        <p:nvPicPr>
          <p:cNvPr id="29701" name="Picture 12" descr="29a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43625"/>
            <a:ext cx="6111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D:\Мои документы\Музыка школа\Фонохрестоматия Критской\8 кл\Tancevalnaja-muzyka-skvoz-veka\61245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1500174"/>
            <a:ext cx="6191250" cy="38671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357166"/>
            <a:ext cx="74295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Хип-хоп</a:t>
            </a:r>
            <a:r>
              <a:rPr lang="ru-RU" dirty="0" smtClean="0"/>
              <a:t> и </a:t>
            </a:r>
            <a:r>
              <a:rPr lang="ru-RU" dirty="0" err="1" smtClean="0"/>
              <a:t>Krump</a:t>
            </a:r>
            <a:r>
              <a:rPr lang="ru-RU" dirty="0" smtClean="0"/>
              <a:t>, </a:t>
            </a:r>
            <a:r>
              <a:rPr lang="ru-RU" dirty="0" err="1" smtClean="0"/>
              <a:t>поппинг</a:t>
            </a:r>
            <a:r>
              <a:rPr lang="ru-RU" dirty="0" smtClean="0"/>
              <a:t> </a:t>
            </a:r>
            <a:r>
              <a:rPr lang="ru-RU" dirty="0" err="1" smtClean="0"/>
              <a:t>и</a:t>
            </a:r>
            <a:r>
              <a:rPr lang="ru-RU" dirty="0" smtClean="0"/>
              <a:t> </a:t>
            </a:r>
            <a:r>
              <a:rPr lang="ru-RU" dirty="0" err="1" smtClean="0"/>
              <a:t>локкинг</a:t>
            </a:r>
            <a:r>
              <a:rPr lang="ru-RU" dirty="0" smtClean="0"/>
              <a:t>, брейк-данс и </a:t>
            </a:r>
            <a:r>
              <a:rPr lang="ru-RU" dirty="0" err="1" smtClean="0"/>
              <a:t>C-walk</a:t>
            </a:r>
            <a:r>
              <a:rPr lang="ru-RU" dirty="0" smtClean="0"/>
              <a:t> – все это название видов танцев, «рожденных» не на сценических площадках и в хореографических студиях, а на улицах и во дворах мегаполисов, дискотеках и клубах. В большинстве своем они базируются на </a:t>
            </a:r>
            <a:r>
              <a:rPr lang="ru-RU" dirty="0" err="1" smtClean="0"/>
              <a:t>хип-хопе</a:t>
            </a:r>
            <a:r>
              <a:rPr lang="ru-RU" dirty="0" smtClean="0"/>
              <a:t>. В уличном стиле исполнитель не ограничен какой-либо формой и может смело импровизировать и экспериментировать, создавая индивидуальный и неповторимый рисунок движений, а также взаимодействовать как с другими танцорами, так и с публикой. В «чистом» виде встречаются они крайне редко, да и по большей части стали исполняться в клубах, а не на улицах, из-за чего часто попадают в категорию клубных. Вот наиболее популярные и распространенные направления: </a:t>
            </a:r>
            <a:r>
              <a:rPr lang="ru-RU" dirty="0" err="1" smtClean="0"/>
              <a:t>Нью-стайл</a:t>
            </a:r>
            <a:r>
              <a:rPr lang="ru-RU" dirty="0" smtClean="0"/>
              <a:t> (</a:t>
            </a:r>
            <a:r>
              <a:rPr lang="ru-RU" dirty="0" err="1" smtClean="0"/>
              <a:t>NewStyle</a:t>
            </a:r>
            <a:r>
              <a:rPr lang="ru-RU" dirty="0" smtClean="0"/>
              <a:t>). </a:t>
            </a:r>
            <a:r>
              <a:rPr lang="ru-RU" dirty="0" err="1" smtClean="0"/>
              <a:t>Krump</a:t>
            </a:r>
            <a:r>
              <a:rPr lang="ru-RU" dirty="0" smtClean="0"/>
              <a:t> – сокращение от </a:t>
            </a:r>
            <a:r>
              <a:rPr lang="ru-RU" dirty="0" err="1" smtClean="0"/>
              <a:t>Kingdom</a:t>
            </a:r>
            <a:r>
              <a:rPr lang="ru-RU" dirty="0" smtClean="0"/>
              <a:t> </a:t>
            </a:r>
            <a:r>
              <a:rPr lang="ru-RU" dirty="0" err="1" smtClean="0"/>
              <a:t>Radically</a:t>
            </a:r>
            <a:r>
              <a:rPr lang="ru-RU" dirty="0" smtClean="0"/>
              <a:t> </a:t>
            </a:r>
            <a:r>
              <a:rPr lang="ru-RU" dirty="0" err="1" smtClean="0"/>
              <a:t>Uplifted</a:t>
            </a:r>
            <a:r>
              <a:rPr lang="ru-RU" dirty="0" smtClean="0"/>
              <a:t> </a:t>
            </a:r>
            <a:r>
              <a:rPr lang="ru-RU" dirty="0" err="1" smtClean="0"/>
              <a:t>Mighty</a:t>
            </a:r>
            <a:r>
              <a:rPr lang="ru-RU" dirty="0" smtClean="0"/>
              <a:t> </a:t>
            </a:r>
            <a:r>
              <a:rPr lang="ru-RU" dirty="0" err="1" smtClean="0"/>
              <a:t>Praise</a:t>
            </a:r>
            <a:r>
              <a:rPr lang="ru-RU" dirty="0" smtClean="0"/>
              <a:t>, означающее «Империя Абсолютной Силы Духовной Похвалы». </a:t>
            </a:r>
            <a:r>
              <a:rPr lang="ru-RU" dirty="0" err="1" smtClean="0"/>
              <a:t>Локинг</a:t>
            </a:r>
            <a:r>
              <a:rPr lang="ru-RU" dirty="0" smtClean="0"/>
              <a:t> (</a:t>
            </a:r>
            <a:r>
              <a:rPr lang="ru-RU" dirty="0" err="1" smtClean="0"/>
              <a:t>Locking</a:t>
            </a:r>
            <a:r>
              <a:rPr lang="ru-RU" dirty="0" smtClean="0"/>
              <a:t>). </a:t>
            </a:r>
            <a:r>
              <a:rPr lang="ru-RU" dirty="0" err="1" smtClean="0"/>
              <a:t>Поппинг</a:t>
            </a:r>
            <a:r>
              <a:rPr lang="ru-RU" dirty="0" smtClean="0"/>
              <a:t> (</a:t>
            </a:r>
            <a:r>
              <a:rPr lang="ru-RU" dirty="0" err="1" smtClean="0"/>
              <a:t>Popping</a:t>
            </a:r>
            <a:r>
              <a:rPr lang="ru-RU" dirty="0" smtClean="0"/>
              <a:t>). </a:t>
            </a:r>
            <a:r>
              <a:rPr lang="ru-RU" dirty="0" err="1" smtClean="0"/>
              <a:t>LA-Style</a:t>
            </a:r>
            <a:r>
              <a:rPr lang="ru-RU" dirty="0" smtClean="0"/>
              <a:t>. </a:t>
            </a:r>
            <a:r>
              <a:rPr lang="ru-RU" dirty="0" err="1" smtClean="0"/>
              <a:t>Crip</a:t>
            </a:r>
            <a:r>
              <a:rPr lang="ru-RU" dirty="0" smtClean="0"/>
              <a:t> </a:t>
            </a:r>
            <a:r>
              <a:rPr lang="ru-RU" dirty="0" err="1" smtClean="0"/>
              <a:t>walk</a:t>
            </a:r>
            <a:r>
              <a:rPr lang="ru-RU" dirty="0" smtClean="0"/>
              <a:t> (</a:t>
            </a:r>
            <a:r>
              <a:rPr lang="ru-RU" dirty="0" err="1" smtClean="0"/>
              <a:t>C-walk</a:t>
            </a:r>
            <a:r>
              <a:rPr lang="ru-RU" dirty="0" smtClean="0"/>
              <a:t>). R&amp;B. Брейк-данс. </a:t>
            </a:r>
            <a:r>
              <a:rPr lang="ru-RU" dirty="0" err="1" smtClean="0"/>
              <a:t>Хип-хоп</a:t>
            </a:r>
            <a:r>
              <a:rPr lang="ru-RU" dirty="0" smtClean="0"/>
              <a:t> (</a:t>
            </a:r>
            <a:r>
              <a:rPr lang="ru-RU" dirty="0" err="1" smtClean="0"/>
              <a:t>Hip-Hop</a:t>
            </a:r>
            <a:r>
              <a:rPr lang="ru-RU" dirty="0" smtClean="0"/>
              <a:t>). </a:t>
            </a:r>
            <a:endParaRPr lang="ru-RU" dirty="0"/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брей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38" y="214313"/>
            <a:ext cx="3714750" cy="379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5" descr="brea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3071813"/>
            <a:ext cx="4537075" cy="355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WordArt 8"/>
          <p:cNvSpPr>
            <a:spLocks noChangeArrowheads="1" noChangeShapeType="1" noTextEdit="1"/>
          </p:cNvSpPr>
          <p:nvPr/>
        </p:nvSpPr>
        <p:spPr bwMode="auto">
          <a:xfrm>
            <a:off x="4786313" y="4357688"/>
            <a:ext cx="4248150" cy="180816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148100" kern="10" spc="-360">
                <a:ln w="1270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Брейк - данс</a:t>
            </a:r>
          </a:p>
        </p:txBody>
      </p:sp>
      <p:pic>
        <p:nvPicPr>
          <p:cNvPr id="30725" name="Picture 12" descr="29a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3" y="5929313"/>
            <a:ext cx="6111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dirty="0" smtClean="0">
                <a:solidFill>
                  <a:srgbClr val="FFFF00"/>
                </a:solidFill>
              </a:rPr>
              <a:t>Вопросы: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89585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z="4800" dirty="0" smtClean="0">
                <a:solidFill>
                  <a:srgbClr val="FFFF00"/>
                </a:solidFill>
              </a:rPr>
              <a:t>Какие танцы вы знаете?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z="4800" dirty="0" smtClean="0">
                <a:solidFill>
                  <a:srgbClr val="FFFF00"/>
                </a:solidFill>
              </a:rPr>
              <a:t>Какие танцы танцевали ваши бабушки?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sz="4800" dirty="0" smtClean="0">
                <a:solidFill>
                  <a:srgbClr val="FFFF00"/>
                </a:solidFill>
              </a:rPr>
              <a:t>Какой танец считается «королём танцев»?</a:t>
            </a:r>
          </a:p>
        </p:txBody>
      </p:sp>
      <p:pic>
        <p:nvPicPr>
          <p:cNvPr id="31748" name="Picture 12" descr="29a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5929313"/>
            <a:ext cx="6111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dirty="0" smtClean="0">
                <a:solidFill>
                  <a:srgbClr val="FFFF00"/>
                </a:solidFill>
              </a:rPr>
              <a:t>Тест «Танцы»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29600" cy="44227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5400" dirty="0" smtClean="0">
                <a:solidFill>
                  <a:srgbClr val="FFFF00"/>
                </a:solidFill>
              </a:rPr>
              <a:t>Какой </a:t>
            </a:r>
            <a:r>
              <a:rPr lang="ru-RU" sz="5400" dirty="0" smtClean="0">
                <a:solidFill>
                  <a:srgbClr val="FFFF00"/>
                </a:solidFill>
                <a:hlinkClick r:id="rId2" action="ppaction://hlinkfile"/>
              </a:rPr>
              <a:t>танец</a:t>
            </a:r>
            <a:r>
              <a:rPr lang="ru-RU" sz="5400" dirty="0" smtClean="0">
                <a:solidFill>
                  <a:srgbClr val="FFFF00"/>
                </a:solidFill>
              </a:rPr>
              <a:t> звучит?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5400" dirty="0" smtClean="0">
                <a:solidFill>
                  <a:srgbClr val="FFFF00"/>
                </a:solidFill>
                <a:hlinkClick r:id="" action="ppaction://noaction"/>
              </a:rPr>
              <a:t>Мазурка</a:t>
            </a:r>
            <a:r>
              <a:rPr lang="ru-RU" sz="5400" dirty="0" smtClean="0">
                <a:solidFill>
                  <a:srgbClr val="FFFF00"/>
                </a:solidFill>
              </a:rPr>
              <a:t>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5400" dirty="0" smtClean="0">
                <a:solidFill>
                  <a:srgbClr val="FFFF00"/>
                </a:solidFill>
              </a:rPr>
              <a:t>                     </a:t>
            </a:r>
            <a:r>
              <a:rPr lang="ru-RU" sz="5400" dirty="0" smtClean="0">
                <a:solidFill>
                  <a:srgbClr val="FFFF00"/>
                </a:solidFill>
                <a:hlinkClick r:id="" action="ppaction://noaction"/>
              </a:rPr>
              <a:t>Вальс                           </a:t>
            </a:r>
            <a:r>
              <a:rPr lang="ru-RU" sz="5400" dirty="0" smtClean="0">
                <a:solidFill>
                  <a:srgbClr val="FFFF00"/>
                </a:solidFill>
              </a:rPr>
              <a:t>        </a:t>
            </a:r>
            <a:r>
              <a:rPr lang="ru-RU" sz="5400" dirty="0" smtClean="0">
                <a:solidFill>
                  <a:srgbClr val="FFFF00"/>
                </a:solidFill>
                <a:hlinkClick r:id="" action="ppaction://noaction"/>
              </a:rPr>
              <a:t>Танго</a:t>
            </a:r>
            <a:endParaRPr lang="ru-RU" sz="5400" dirty="0" smtClean="0">
              <a:solidFill>
                <a:srgbClr val="FFFF00"/>
              </a:solidFill>
            </a:endParaRPr>
          </a:p>
        </p:txBody>
      </p:sp>
      <p:pic>
        <p:nvPicPr>
          <p:cNvPr id="32772" name="Picture 12" descr="29a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5929313"/>
            <a:ext cx="6111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857232"/>
            <a:ext cx="5143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Ритуальный танец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1857364"/>
            <a:ext cx="68580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Ритуальные танцы, танцы-посвящения, поклонения, подношения, благодарения и молитвы – существовали в древности по всей территории планеты. Самые древние из них очень просты, они выражают собой вечные архетипы мироздания: круг, квадрат, спираль, линию, точку. </a:t>
            </a:r>
          </a:p>
          <a:p>
            <a:r>
              <a:rPr lang="ru-RU" dirty="0" smtClean="0"/>
              <a:t> Сначала они были частью древних </a:t>
            </a:r>
            <a:r>
              <a:rPr lang="ru-RU" b="1" dirty="0" smtClean="0"/>
              <a:t>обрядов</a:t>
            </a:r>
            <a:r>
              <a:rPr lang="ru-RU" dirty="0" smtClean="0"/>
              <a:t>, их движения имели </a:t>
            </a:r>
            <a:r>
              <a:rPr lang="ru-RU" b="1" dirty="0" smtClean="0"/>
              <a:t>ритуальный</a:t>
            </a:r>
            <a:r>
              <a:rPr lang="ru-RU" dirty="0" smtClean="0"/>
              <a:t> смысл: на языке танца первобытные люди общались со своими древними богами. Люди просили у своих богов удачной охоты или обильного урожая. Часто движения таких танцев подражали трудовым движениям, разыгрывались целые «сцены» охоты или сбора урожая.</a:t>
            </a:r>
            <a:endParaRPr lang="ru-RU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285728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Народный танец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928670"/>
            <a:ext cx="850112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 древних обрядовых танцев произошли </a:t>
            </a:r>
            <a:r>
              <a:rPr lang="ru-RU" b="1" dirty="0" smtClean="0"/>
              <a:t>народные танцы</a:t>
            </a:r>
            <a:r>
              <a:rPr lang="ru-RU" dirty="0" smtClean="0"/>
              <a:t>, которые служили для весёлого времяпрепровождения и утратили свой ритуальный смысл. Но следы древних танцев в них сохранились. Например, почти в каждой стране есть свои </a:t>
            </a:r>
            <a:r>
              <a:rPr lang="ru-RU" b="1" dirty="0" smtClean="0"/>
              <a:t>хороводы</a:t>
            </a:r>
            <a:r>
              <a:rPr lang="ru-RU" dirty="0" smtClean="0"/>
              <a:t>. Их главный признак — движение по </a:t>
            </a:r>
            <a:r>
              <a:rPr lang="ru-RU" b="1" dirty="0" smtClean="0"/>
              <a:t>кругу</a:t>
            </a:r>
            <a:r>
              <a:rPr lang="ru-RU" dirty="0" smtClean="0"/>
              <a:t>. Когда-то в глубокой древности такое движение имело магический, ритуальный смысл: круг — символ </a:t>
            </a:r>
            <a:r>
              <a:rPr lang="ru-RU" b="1" dirty="0" smtClean="0"/>
              <a:t>солнца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У каждого народа — свои танцы</a:t>
            </a:r>
            <a:r>
              <a:rPr lang="ru-RU" dirty="0" smtClean="0"/>
              <a:t>. В них отражаются особенности разных народов. У всех народов есть и быстрые, стремительные танцы, и медленные, плавные. Но при этом южным, более темпераментным народам свойственны более стремительные, зажигательные танцы. Например, грузинская </a:t>
            </a:r>
            <a:r>
              <a:rPr lang="ru-RU" b="1" dirty="0" smtClean="0"/>
              <a:t>лезгинка</a:t>
            </a:r>
            <a:r>
              <a:rPr lang="ru-RU" dirty="0" smtClean="0"/>
              <a:t> или итальянская </a:t>
            </a:r>
            <a:r>
              <a:rPr lang="ru-RU" b="1" dirty="0" smtClean="0"/>
              <a:t>тарантелла</a:t>
            </a:r>
            <a:r>
              <a:rPr lang="ru-RU" dirty="0" smtClean="0"/>
              <a:t>. У северных народов преобладают более сдержанные танцы, соответствующие их спокойному темпераменту.</a:t>
            </a:r>
          </a:p>
          <a:p>
            <a:r>
              <a:rPr lang="ru-RU" dirty="0" smtClean="0"/>
              <a:t>В очень больших странах, таких, как Россия, у жителей южных областей и у северян могут быть совсем разные танцы, с разными названиями. </a:t>
            </a:r>
          </a:p>
          <a:p>
            <a:r>
              <a:rPr lang="ru-RU" dirty="0" smtClean="0"/>
              <a:t>Но есть танцы, известные во всех областях страны.</a:t>
            </a:r>
          </a:p>
          <a:p>
            <a:r>
              <a:rPr lang="ru-RU" dirty="0" smtClean="0"/>
              <a:t>К </a:t>
            </a:r>
            <a:r>
              <a:rPr lang="ru-RU" b="1" dirty="0" smtClean="0"/>
              <a:t>русским</a:t>
            </a:r>
            <a:r>
              <a:rPr lang="ru-RU" dirty="0" smtClean="0"/>
              <a:t> народным танцам, распространённым </a:t>
            </a:r>
            <a:r>
              <a:rPr lang="ru-RU" b="1" dirty="0" smtClean="0"/>
              <a:t>по всей России</a:t>
            </a:r>
            <a:r>
              <a:rPr lang="ru-RU" dirty="0" smtClean="0"/>
              <a:t>, можно отнести </a:t>
            </a:r>
            <a:r>
              <a:rPr lang="ru-RU" b="1" dirty="0" smtClean="0"/>
              <a:t>трепак</a:t>
            </a:r>
            <a:r>
              <a:rPr lang="ru-RU" dirty="0" smtClean="0"/>
              <a:t>, </a:t>
            </a:r>
            <a:r>
              <a:rPr lang="ru-RU" b="1" dirty="0" smtClean="0"/>
              <a:t>камаринскую</a:t>
            </a:r>
            <a:r>
              <a:rPr lang="ru-RU" dirty="0" smtClean="0"/>
              <a:t>, </a:t>
            </a:r>
            <a:r>
              <a:rPr lang="ru-RU" b="1" dirty="0" smtClean="0"/>
              <a:t>хоровод</a:t>
            </a:r>
            <a:r>
              <a:rPr lang="ru-RU" dirty="0" smtClean="0"/>
              <a:t>.</a:t>
            </a:r>
          </a:p>
          <a:p>
            <a:r>
              <a:rPr lang="ru-RU" dirty="0" smtClean="0"/>
              <a:t>Трепак и камаринская — быстрые, весёлые танцы. Подобные танцы есть и у других народов: украинский </a:t>
            </a:r>
            <a:r>
              <a:rPr lang="ru-RU" b="1" dirty="0" smtClean="0"/>
              <a:t>гопак</a:t>
            </a:r>
            <a:r>
              <a:rPr lang="ru-RU" dirty="0" smtClean="0"/>
              <a:t>, шотландский </a:t>
            </a:r>
            <a:r>
              <a:rPr lang="ru-RU" b="1" dirty="0" err="1" smtClean="0"/>
              <a:t>стрэтспей</a:t>
            </a:r>
            <a:r>
              <a:rPr lang="ru-RU" dirty="0" smtClean="0"/>
              <a:t>, норвежские </a:t>
            </a:r>
            <a:r>
              <a:rPr lang="ru-RU" b="1" dirty="0" err="1" smtClean="0"/>
              <a:t>халлинг</a:t>
            </a:r>
            <a:r>
              <a:rPr lang="ru-RU" dirty="0" err="1" smtClean="0"/>
              <a:t>и</a:t>
            </a:r>
            <a:r>
              <a:rPr lang="ru-RU" dirty="0" smtClean="0"/>
              <a:t> </a:t>
            </a:r>
            <a:r>
              <a:rPr lang="ru-RU" b="1" dirty="0" err="1" smtClean="0"/>
              <a:t>спрингданс</a:t>
            </a:r>
            <a:r>
              <a:rPr lang="ru-RU" dirty="0" smtClean="0"/>
              <a:t>. </a:t>
            </a:r>
            <a:endParaRPr lang="ru-RU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571480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Исторические танцы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00100" y="1714488"/>
            <a:ext cx="72866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Средневековый танец это импровизированное действо. Народ любил хороводы, но устойчивых правил танца не существовало. Танец был принятой формой ухаживания; их исполнители сопровождали танец пением; движения были самыми простыми. Обычно танец возглавляла одна пара, к ней присоединялись другие, медленно двигаясь по кругу. </a:t>
            </a:r>
          </a:p>
          <a:p>
            <a:r>
              <a:rPr lang="ru-RU" dirty="0" smtClean="0"/>
              <a:t>В эпоху позднего Средневековья проявляется различие между придворным парным танцем и деревенским групповым танцем.</a:t>
            </a:r>
            <a:endParaRPr lang="ru-RU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4d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5" y="2000250"/>
            <a:ext cx="5572125" cy="402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WordArt 5"/>
          <p:cNvSpPr>
            <a:spLocks noChangeArrowheads="1" noChangeShapeType="1" noTextEdit="1"/>
          </p:cNvSpPr>
          <p:nvPr/>
        </p:nvSpPr>
        <p:spPr bwMode="auto">
          <a:xfrm>
            <a:off x="1042988" y="188913"/>
            <a:ext cx="7058025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Средневековье</a:t>
            </a:r>
          </a:p>
        </p:txBody>
      </p:sp>
      <p:pic>
        <p:nvPicPr>
          <p:cNvPr id="16388" name="Picture 9" descr="29a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43625"/>
            <a:ext cx="72072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Эпоха Средневековья </a:t>
            </a:r>
            <a:r>
              <a:rPr lang="ru-RU" sz="2000" dirty="0" smtClean="0"/>
              <a:t>– это, наверное, самый насыщенный разнообразными хореографическими видами период. Из наиболее ярких можно выделить:</a:t>
            </a:r>
          </a:p>
          <a:p>
            <a:r>
              <a:rPr lang="ru-RU" sz="2000" u="sng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Сальтарелло</a:t>
            </a:r>
            <a:r>
              <a:rPr lang="ru-RU" sz="2000" dirty="0" smtClean="0"/>
              <a:t> – один из самых динамичных и энергичных итальянских танцев, который исполняется в основном в трехдольном темпе. </a:t>
            </a:r>
          </a:p>
          <a:p>
            <a:r>
              <a:rPr lang="ru-RU" sz="2000" u="sng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Мореска</a:t>
            </a:r>
            <a:r>
              <a:rPr lang="ru-RU" sz="2000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или </a:t>
            </a:r>
            <a:r>
              <a:rPr lang="ru-RU" sz="2000" u="sng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мориско</a:t>
            </a:r>
            <a:r>
              <a:rPr lang="ru-RU" sz="2000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000" dirty="0" smtClean="0"/>
              <a:t>– пантомимический средневековый танец, исполняющийся в гротескных одеяниях с колокольчиками на щиколотках несколькими танцовщиками под музыкальное сопровождение, с экзотическими тембрами и пунктирными ритмами. </a:t>
            </a:r>
          </a:p>
          <a:p>
            <a:r>
              <a:rPr lang="ru-RU" sz="2000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Жига</a:t>
            </a:r>
            <a:r>
              <a:rPr lang="ru-RU" sz="2000" dirty="0" smtClean="0"/>
              <a:t> – хореографическая композиция с английскими корнями, зародившаяся в 16 столетии. </a:t>
            </a:r>
          </a:p>
          <a:p>
            <a:r>
              <a:rPr lang="ru-RU" sz="2000" u="sng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Павана</a:t>
            </a:r>
            <a:r>
              <a:rPr lang="ru-RU" sz="2000" dirty="0" smtClean="0"/>
              <a:t> – двудольный танец, представляющий собой своеобразное величавое и довольно медленное шествие. Именно с этой хореографической композиции начинался любой бал в 16-17 веке.  </a:t>
            </a:r>
          </a:p>
          <a:p>
            <a:r>
              <a:rPr lang="ru-RU" sz="2000" u="sng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Гальярда</a:t>
            </a:r>
            <a:r>
              <a:rPr lang="ru-RU" sz="2000" u="sng" dirty="0" smtClean="0"/>
              <a:t> </a:t>
            </a:r>
            <a:r>
              <a:rPr lang="ru-RU" sz="2000" dirty="0" smtClean="0"/>
              <a:t>– одна из самых веселых плясок Средневековья, а именно 16-17 века. Исполняется в трехдольном размере со снижающимся темпом. Это был один из любимейших танцев 17-го столетия в Европе. </a:t>
            </a:r>
          </a:p>
          <a:p>
            <a:r>
              <a:rPr lang="ru-RU" sz="2000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Чакона</a:t>
            </a:r>
            <a:r>
              <a:rPr lang="ru-RU" sz="2000" dirty="0" smtClean="0"/>
              <a:t> – танец 16-18 века, пришедший в Испанию из Вест-Индии.  </a:t>
            </a:r>
          </a:p>
          <a:p>
            <a:r>
              <a:rPr lang="ru-RU" sz="2000" u="sng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Кароль</a:t>
            </a:r>
            <a: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000" dirty="0" smtClean="0"/>
              <a:t>– танец, представляющий собой круговую хореографическую композицию, участники которой, держась за руки, создавали разнообразные фигуры под аккомпанемент песен.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normal_264906911_5846be4b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928688"/>
            <a:ext cx="7286625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747</TotalTime>
  <Words>1467</Words>
  <Application>Microsoft Office PowerPoint</Application>
  <PresentationFormat>Экран (4:3)</PresentationFormat>
  <Paragraphs>97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Круги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XX – XXI век</vt:lpstr>
      <vt:lpstr>Презентация PowerPoint</vt:lpstr>
      <vt:lpstr>XX – XXI век</vt:lpstr>
      <vt:lpstr>Презентация PowerPoint</vt:lpstr>
      <vt:lpstr>Презентация PowerPoint</vt:lpstr>
      <vt:lpstr>Вопросы:</vt:lpstr>
      <vt:lpstr>Тест «Танцы»</vt:lpstr>
    </vt:vector>
  </TitlesOfParts>
  <Company>CIA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Andrei</dc:creator>
  <cp:lastModifiedBy>Александра</cp:lastModifiedBy>
  <cp:revision>68</cp:revision>
  <dcterms:created xsi:type="dcterms:W3CDTF">2008-02-28T18:37:09Z</dcterms:created>
  <dcterms:modified xsi:type="dcterms:W3CDTF">2017-08-26T10:56:19Z</dcterms:modified>
</cp:coreProperties>
</file>