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B95A-4C3F-4BC3-A848-75C7346C1D3E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19875-29EB-484F-B7B7-EC34E98E55A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B95A-4C3F-4BC3-A848-75C7346C1D3E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19875-29EB-484F-B7B7-EC34E98E55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B95A-4C3F-4BC3-A848-75C7346C1D3E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19875-29EB-484F-B7B7-EC34E98E55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B95A-4C3F-4BC3-A848-75C7346C1D3E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19875-29EB-484F-B7B7-EC34E98E55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B95A-4C3F-4BC3-A848-75C7346C1D3E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19875-29EB-484F-B7B7-EC34E98E55A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B95A-4C3F-4BC3-A848-75C7346C1D3E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19875-29EB-484F-B7B7-EC34E98E55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B95A-4C3F-4BC3-A848-75C7346C1D3E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19875-29EB-484F-B7B7-EC34E98E55A5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B95A-4C3F-4BC3-A848-75C7346C1D3E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19875-29EB-484F-B7B7-EC34E98E55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B95A-4C3F-4BC3-A848-75C7346C1D3E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19875-29EB-484F-B7B7-EC34E98E55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B95A-4C3F-4BC3-A848-75C7346C1D3E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19875-29EB-484F-B7B7-EC34E98E55A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B95A-4C3F-4BC3-A848-75C7346C1D3E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19875-29EB-484F-B7B7-EC34E98E55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081BB95A-4C3F-4BC3-A848-75C7346C1D3E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E119875-29EB-484F-B7B7-EC34E98E55A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212976"/>
            <a:ext cx="7488832" cy="14401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400" b="1" dirty="0" smtClean="0"/>
              <a:t>Тема16.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Начало «холодной войны*».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r"/>
            <a:r>
              <a:rPr lang="ru-RU" dirty="0" smtClean="0"/>
              <a:t>Покровская О.В.</a:t>
            </a:r>
          </a:p>
          <a:p>
            <a:pPr algn="r"/>
            <a:r>
              <a:rPr lang="ru-RU" dirty="0" smtClean="0"/>
              <a:t>Учитель истории и обществознания</a:t>
            </a:r>
          </a:p>
          <a:p>
            <a:pPr algn="r"/>
            <a:r>
              <a:rPr lang="ru-RU" dirty="0" smtClean="0"/>
              <a:t>МОУУ «Средняя школа №27»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418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352928" cy="5760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i="1" dirty="0" smtClean="0"/>
              <a:t>1.Начало «холодной войны»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7975848" cy="4606280"/>
          </a:xfrm>
        </p:spPr>
        <p:txBody>
          <a:bodyPr/>
          <a:lstStyle/>
          <a:p>
            <a:r>
              <a:rPr lang="ru-RU" b="1" i="1" u="sng" dirty="0" smtClean="0"/>
              <a:t>Вопрос</a:t>
            </a:r>
            <a:r>
              <a:rPr lang="ru-RU" dirty="0" smtClean="0"/>
              <a:t>: каковы причины противостояния СССР и  США после Второй мировой войны?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 smtClean="0"/>
              <a:t>Маккартизм</a:t>
            </a:r>
            <a:r>
              <a:rPr lang="ru-RU" dirty="0" smtClean="0"/>
              <a:t> – преследование граждан по подозрению в антиамериканской деятельности</a:t>
            </a:r>
          </a:p>
          <a:p>
            <a:endParaRPr lang="ru-RU" dirty="0"/>
          </a:p>
          <a:p>
            <a:r>
              <a:rPr lang="ru-RU" dirty="0" smtClean="0"/>
              <a:t>Теория </a:t>
            </a:r>
            <a:r>
              <a:rPr lang="ru-RU" b="1" dirty="0" smtClean="0"/>
              <a:t>двухполюсного</a:t>
            </a:r>
            <a:r>
              <a:rPr lang="ru-RU" dirty="0" smtClean="0"/>
              <a:t> мира –путь жёсткого международного противостояния. </a:t>
            </a:r>
            <a:r>
              <a:rPr lang="ru-RU" b="1" i="1" dirty="0" smtClean="0"/>
              <a:t>(«Холодная война»)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591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352928" cy="5760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i="1" dirty="0" smtClean="0"/>
              <a:t>2.Доктрина Трумэна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7975848" cy="4606280"/>
          </a:xfrm>
        </p:spPr>
        <p:txBody>
          <a:bodyPr/>
          <a:lstStyle/>
          <a:p>
            <a:r>
              <a:rPr lang="ru-RU" dirty="0" smtClean="0"/>
              <a:t>Дата: </a:t>
            </a:r>
            <a:r>
              <a:rPr lang="ru-RU" b="1" dirty="0" smtClean="0"/>
              <a:t>12 марта 1947 год</a:t>
            </a:r>
          </a:p>
          <a:p>
            <a:pPr marL="0" indent="0">
              <a:buNone/>
            </a:pPr>
            <a:r>
              <a:rPr lang="ru-RU" dirty="0" smtClean="0"/>
              <a:t>Содержание: «</a:t>
            </a:r>
            <a:r>
              <a:rPr lang="ru-RU" b="1" i="1" dirty="0" smtClean="0"/>
              <a:t>политика поддержки свободных народов</a:t>
            </a:r>
            <a:r>
              <a:rPr lang="ru-RU" dirty="0" smtClean="0"/>
              <a:t>»</a:t>
            </a:r>
          </a:p>
          <a:p>
            <a:pPr marL="0" indent="0" algn="ctr">
              <a:buNone/>
            </a:pPr>
            <a:r>
              <a:rPr lang="ru-RU" u="sng" dirty="0" smtClean="0"/>
              <a:t>Противостояние двух образов жизни</a:t>
            </a:r>
          </a:p>
          <a:p>
            <a:pPr marL="0" indent="0" algn="ctr">
              <a:buNone/>
            </a:pPr>
            <a:endParaRPr lang="ru-RU" u="sng" dirty="0" smtClean="0"/>
          </a:p>
          <a:p>
            <a:pPr marL="0" indent="0" algn="ctr">
              <a:buNone/>
            </a:pPr>
            <a:endParaRPr lang="ru-RU" u="sng" dirty="0"/>
          </a:p>
          <a:p>
            <a:pPr marL="0" indent="0" algn="ctr">
              <a:buNone/>
            </a:pPr>
            <a:endParaRPr lang="ru-RU" u="sng" dirty="0" smtClean="0"/>
          </a:p>
          <a:p>
            <a:pPr marL="0" indent="0" algn="ctr">
              <a:buNone/>
            </a:pPr>
            <a:endParaRPr lang="ru-RU" u="sng" dirty="0"/>
          </a:p>
          <a:p>
            <a:pPr marL="0" indent="0" algn="ctr">
              <a:buNone/>
            </a:pPr>
            <a:endParaRPr lang="ru-RU" u="sng" dirty="0" smtClean="0"/>
          </a:p>
          <a:p>
            <a:pPr marL="0" indent="0" algn="ctr">
              <a:buNone/>
            </a:pPr>
            <a:endParaRPr lang="ru-RU" u="sng" dirty="0"/>
          </a:p>
          <a:p>
            <a:pPr marL="0" indent="0" algn="ctr">
              <a:buNone/>
            </a:pPr>
            <a:r>
              <a:rPr lang="ru-RU" u="sng" dirty="0" smtClean="0"/>
              <a:t> </a:t>
            </a:r>
            <a:endParaRPr lang="ru-RU" u="sng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771800" y="2852936"/>
            <a:ext cx="1080120" cy="3240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400092" y="2769124"/>
            <a:ext cx="1260140" cy="31086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0" y="3284984"/>
            <a:ext cx="3384376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400092" y="3212976"/>
            <a:ext cx="3384376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03249" y="4235370"/>
            <a:ext cx="8244916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u="sng" dirty="0" smtClean="0"/>
              <a:t>Задание</a:t>
            </a:r>
            <a:r>
              <a:rPr lang="ru-RU" sz="2400" dirty="0" smtClean="0"/>
              <a:t>: используя материал Учебника (стр. 146),определите о каких «образах жизни» шла речь  Трумэна.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03249" y="5229200"/>
            <a:ext cx="8244916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u="sng" dirty="0" smtClean="0"/>
              <a:t>Главная идея: </a:t>
            </a:r>
            <a:r>
              <a:rPr lang="ru-RU" sz="2400" dirty="0" smtClean="0"/>
              <a:t>противоборство СШ и СССР  в локальных и региональных конфликтах, гражданских войнах.* 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03249" y="6453336"/>
            <a:ext cx="8244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 1-ый признак «холодной войны»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8299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352928" cy="5760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i="1" dirty="0" smtClean="0"/>
              <a:t>3.Гонка вооружений 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492896"/>
            <a:ext cx="8568952" cy="2160240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/>
              <a:t>Вопрос 1</a:t>
            </a:r>
            <a:r>
              <a:rPr lang="ru-RU" sz="2800" dirty="0" smtClean="0"/>
              <a:t>: и каковы главные успехи СССР и США  в гонки вооружений?</a:t>
            </a:r>
          </a:p>
          <a:p>
            <a:pPr marL="0" indent="0">
              <a:buNone/>
            </a:pPr>
            <a:r>
              <a:rPr lang="ru-RU" sz="2800" b="1" dirty="0" smtClean="0"/>
              <a:t>Вопрос 2:</a:t>
            </a:r>
            <a:r>
              <a:rPr lang="ru-RU" sz="2800" dirty="0" smtClean="0"/>
              <a:t> каковы причины введения плана </a:t>
            </a:r>
            <a:r>
              <a:rPr lang="ru-RU" sz="2800" b="1" dirty="0" smtClean="0"/>
              <a:t>Маршалла</a:t>
            </a:r>
            <a:r>
              <a:rPr lang="ru-RU" sz="2800" dirty="0" smtClean="0"/>
              <a:t> и каково его содержание?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1196751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2400" i="1" dirty="0" smtClean="0"/>
              <a:t>Вызов – ответ», «щит и меч».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5072" y="3861048"/>
            <a:ext cx="8809415" cy="2677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Последствия плана Маршалла: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/>
              <a:t>Восстановление промышленности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/>
              <a:t>Бурный экономический рост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/>
              <a:t>Рост жизненного уровня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/>
              <a:t>Стабилизация валютно-финансовой сфере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/>
              <a:t>Либерализация   мировой торговли </a:t>
            </a:r>
            <a:r>
              <a:rPr lang="ru-RU" sz="2400" b="1" dirty="0" smtClean="0"/>
              <a:t>(ГААТ)*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/>
              <a:t>Региональная интеграция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810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352928" cy="5760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i="1" dirty="0" smtClean="0"/>
              <a:t>3.Гонка вооружений 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303" y="1699886"/>
            <a:ext cx="8568952" cy="2160240"/>
          </a:xfrm>
        </p:spPr>
        <p:txBody>
          <a:bodyPr/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7017" y="1387678"/>
            <a:ext cx="8809415" cy="30469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План Шумана -   9 мая 1950 год</a:t>
            </a:r>
          </a:p>
          <a:p>
            <a:r>
              <a:rPr lang="ru-RU" sz="2400" b="1" dirty="0" smtClean="0"/>
              <a:t>Содержание: </a:t>
            </a:r>
            <a:r>
              <a:rPr lang="ru-RU" sz="2400" dirty="0" smtClean="0"/>
              <a:t>объединение металлургической и угольной промышленности 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b="1" dirty="0" smtClean="0"/>
          </a:p>
          <a:p>
            <a:endParaRPr lang="ru-RU" sz="24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39552" y="2636912"/>
            <a:ext cx="3168352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ЕОУС</a:t>
            </a:r>
          </a:p>
          <a:p>
            <a:pPr algn="ctr"/>
            <a:r>
              <a:rPr lang="ru-RU" sz="2400" b="1" dirty="0" smtClean="0"/>
              <a:t>(1951 год)  </a:t>
            </a:r>
          </a:p>
          <a:p>
            <a:pPr algn="ctr"/>
            <a:r>
              <a:rPr lang="ru-RU" dirty="0" smtClean="0"/>
              <a:t>Объединение угля и стали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2636913"/>
            <a:ext cx="4752528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ЕЭС</a:t>
            </a:r>
          </a:p>
          <a:p>
            <a:pPr algn="ctr"/>
            <a:r>
              <a:rPr lang="ru-RU" sz="2400" b="1" dirty="0" smtClean="0"/>
              <a:t>(1957 год)</a:t>
            </a:r>
          </a:p>
          <a:p>
            <a:pPr algn="ctr"/>
            <a:r>
              <a:rPr lang="ru-RU" dirty="0" smtClean="0"/>
              <a:t>Европейское экономическое общество- свободная торговля, таможенный союз.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7017" y="4581129"/>
            <a:ext cx="8809414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НАТО (1949 год)</a:t>
            </a:r>
          </a:p>
          <a:p>
            <a:pPr algn="ctr"/>
            <a:r>
              <a:rPr lang="ru-RU" dirty="0" smtClean="0"/>
              <a:t>Организация Североатлантического договора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27017" y="5327853"/>
            <a:ext cx="880941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u="sng" dirty="0" smtClean="0"/>
              <a:t>Задание</a:t>
            </a:r>
            <a:r>
              <a:rPr lang="ru-RU" dirty="0" smtClean="0"/>
              <a:t>: определите цель создания НАТО и содержание статьи №5 данного договора.*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3065" y="6165304"/>
            <a:ext cx="880941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*2-ой признак раскол мира и Европы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6157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568952" cy="648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i="1" dirty="0" smtClean="0"/>
              <a:t>4.Раскол Германии. Образование ФРГ и ГДР</a:t>
            </a:r>
            <a:endParaRPr lang="ru-RU" sz="3200" b="1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9479557"/>
              </p:ext>
            </p:extLst>
          </p:nvPr>
        </p:nvGraphicFramePr>
        <p:xfrm>
          <a:off x="323850" y="1412875"/>
          <a:ext cx="79756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7800"/>
                <a:gridCol w="3987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ГДР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ФРГ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Западная зона</a:t>
                      </a:r>
                    </a:p>
                    <a:p>
                      <a:r>
                        <a:rPr lang="ru-RU" dirty="0" smtClean="0"/>
                        <a:t>(США, Великобритания, Франция)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Восточная зона</a:t>
                      </a:r>
                    </a:p>
                    <a:p>
                      <a:r>
                        <a:rPr lang="ru-RU" dirty="0" smtClean="0"/>
                        <a:t>(советская военная администрация)</a:t>
                      </a:r>
                    </a:p>
                    <a:p>
                      <a:r>
                        <a:rPr lang="ru-RU" dirty="0" smtClean="0"/>
                        <a:t>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u="sng" dirty="0" smtClean="0"/>
                        <a:t>События</a:t>
                      </a:r>
                      <a:r>
                        <a:rPr lang="ru-RU" dirty="0" smtClean="0"/>
                        <a:t>: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u="sng" dirty="0" smtClean="0"/>
                        <a:t>События</a:t>
                      </a:r>
                      <a:r>
                        <a:rPr lang="ru-RU" dirty="0" smtClean="0"/>
                        <a:t>:</a:t>
                      </a:r>
                      <a:r>
                        <a:rPr lang="ru-RU" baseline="0" dirty="0" smtClean="0"/>
                        <a:t> 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379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864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i="1" dirty="0" smtClean="0"/>
              <a:t>5.Установление коммунистических режимов в Восточной Европе</a:t>
            </a:r>
            <a:endParaRPr lang="ru-RU" sz="2400" b="1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6172086"/>
              </p:ext>
            </p:extLst>
          </p:nvPr>
        </p:nvGraphicFramePr>
        <p:xfrm>
          <a:off x="323850" y="1412875"/>
          <a:ext cx="7992566" cy="36622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283"/>
                <a:gridCol w="3996283"/>
              </a:tblGrid>
              <a:tr h="456649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Восточная Европа 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2557235">
                <a:tc>
                  <a:txBody>
                    <a:bodyPr/>
                    <a:lstStyle/>
                    <a:p>
                      <a:pPr marL="285750" indent="-285750" algn="ctr"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Польша</a:t>
                      </a:r>
                    </a:p>
                    <a:p>
                      <a:pPr marL="285750" indent="-285750" algn="ctr"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ГДР</a:t>
                      </a:r>
                    </a:p>
                    <a:p>
                      <a:pPr marL="285750" indent="-285750" algn="ctr"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Венгрия</a:t>
                      </a:r>
                    </a:p>
                    <a:p>
                      <a:pPr marL="285750" indent="-285750" algn="ctr"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Болгария</a:t>
                      </a:r>
                    </a:p>
                    <a:p>
                      <a:pPr marL="285750" indent="-285750" algn="ctr"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Румыния</a:t>
                      </a:r>
                    </a:p>
                    <a:p>
                      <a:pPr marL="285750" indent="-285750" algn="ctr"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Чехословакия</a:t>
                      </a:r>
                    </a:p>
                    <a:p>
                      <a:pPr marL="285750" indent="-285750" algn="ctr"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Югославия</a:t>
                      </a:r>
                    </a:p>
                    <a:p>
                      <a:pPr marL="285750" indent="-285750" algn="ctr"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Албания</a:t>
                      </a:r>
                    </a:p>
                    <a:p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Советские войска</a:t>
                      </a:r>
                      <a:endParaRPr lang="ru-RU" dirty="0"/>
                    </a:p>
                  </a:txBody>
                  <a:tcPr anchor="ctr"/>
                </a:tc>
              </a:tr>
              <a:tr h="370393"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 smtClean="0"/>
                        <a:t>Политика:</a:t>
                      </a:r>
                      <a:endParaRPr lang="ru-RU" b="1" u="sng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 ?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Правая фигурная скобка 2"/>
          <p:cNvSpPr/>
          <p:nvPr/>
        </p:nvSpPr>
        <p:spPr>
          <a:xfrm>
            <a:off x="4427984" y="1988840"/>
            <a:ext cx="216024" cy="1512168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87524" y="5157192"/>
            <a:ext cx="846094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u="sng" dirty="0" smtClean="0"/>
              <a:t>Задание</a:t>
            </a:r>
            <a:r>
              <a:rPr lang="ru-RU" dirty="0" smtClean="0"/>
              <a:t>: </a:t>
            </a:r>
            <a:r>
              <a:rPr lang="ru-RU" sz="2400" dirty="0" smtClean="0"/>
              <a:t>используя материал учебника, запишите содержание советской политике, проведённой на территории государств Восточной Европы.  (</a:t>
            </a:r>
            <a:r>
              <a:rPr lang="ru-RU" sz="2400" b="1" dirty="0" smtClean="0"/>
              <a:t>стр.151-152)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4036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43</TotalTime>
  <Words>325</Words>
  <Application>Microsoft Office PowerPoint</Application>
  <PresentationFormat>Экран (4:3)</PresentationFormat>
  <Paragraphs>77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NewsPrint</vt:lpstr>
      <vt:lpstr>Тема16. Начало «холодной войны*».</vt:lpstr>
      <vt:lpstr>1.Начало «холодной войны»</vt:lpstr>
      <vt:lpstr>2.Доктрина Трумэна</vt:lpstr>
      <vt:lpstr>3.Гонка вооружений </vt:lpstr>
      <vt:lpstr>3.Гонка вооружений </vt:lpstr>
      <vt:lpstr>4.Раскол Германии. Образование ФРГ и ГДР</vt:lpstr>
      <vt:lpstr>5.Установление коммунистических режимов в Восточной Европе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Тема16. Начало «холодной войны*».</dc:title>
  <dc:creator>AMD</dc:creator>
  <cp:lastModifiedBy>AMD</cp:lastModifiedBy>
  <cp:revision>5</cp:revision>
  <dcterms:created xsi:type="dcterms:W3CDTF">2020-11-04T11:56:04Z</dcterms:created>
  <dcterms:modified xsi:type="dcterms:W3CDTF">2020-11-04T12:39:54Z</dcterms:modified>
</cp:coreProperties>
</file>