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9" r:id="rId14"/>
    <p:sldId id="267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8" Target="../media/image20.jpeg" Type="http://schemas.openxmlformats.org/officeDocument/2006/relationships/image"/><Relationship Id="rId3" Target="../media/image15.png" Type="http://schemas.openxmlformats.org/officeDocument/2006/relationships/image"/><Relationship Id="rId7" Target="../media/image19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8.jpeg" Type="http://schemas.openxmlformats.org/officeDocument/2006/relationships/image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7.jpeg" Type="http://schemas.openxmlformats.org/officeDocument/2006/relationships/image"/><Relationship Id="rId5" Target="../media/image26.jpeg" Type="http://schemas.openxmlformats.org/officeDocument/2006/relationships/image"/><Relationship Id="rId4" Target="../media/image25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8" Target="../media/image33.png" Type="http://schemas.openxmlformats.org/officeDocument/2006/relationships/image"/><Relationship Id="rId13" Target="../media/image38.jpeg" Type="http://schemas.openxmlformats.org/officeDocument/2006/relationships/image"/><Relationship Id="rId3" Target="../media/image28.png" Type="http://schemas.openxmlformats.org/officeDocument/2006/relationships/image"/><Relationship Id="rId7" Target="../media/image32.png" Type="http://schemas.openxmlformats.org/officeDocument/2006/relationships/image"/><Relationship Id="rId12" Target="../media/image37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1.png" Type="http://schemas.openxmlformats.org/officeDocument/2006/relationships/image"/><Relationship Id="rId11" Target="../media/image36.png" Type="http://schemas.openxmlformats.org/officeDocument/2006/relationships/image"/><Relationship Id="rId5" Target="../media/image30.png" Type="http://schemas.openxmlformats.org/officeDocument/2006/relationships/image"/><Relationship Id="rId10" Target="../media/image35.png" Type="http://schemas.openxmlformats.org/officeDocument/2006/relationships/image"/><Relationship Id="rId4" Target="../media/image29.png" Type="http://schemas.openxmlformats.org/officeDocument/2006/relationships/image"/><Relationship Id="rId9" Target="../media/image34.png" Type="http://schemas.openxmlformats.org/officeDocument/2006/relationships/image"/><Relationship Id="rId14" Target="../media/image39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6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8.jpeg" Type="http://schemas.openxmlformats.org/officeDocument/2006/relationships/image"/><Relationship Id="rId4" Target="../media/image7.pn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ru-RU" sz="5400" b="1" i="1" smtClean="0">
                <a:latin typeface="Comic Sans MS" pitchFamily="66" charset="0"/>
              </a:rPr>
              <a:t>Весна идёт !Весне </a:t>
            </a:r>
            <a:r>
              <a:rPr lang="ru-RU" sz="5400" b="1" i="1" dirty="0" smtClean="0">
                <a:latin typeface="Comic Sans MS" pitchFamily="66" charset="0"/>
              </a:rPr>
              <a:t>дорогу!</a:t>
            </a:r>
            <a:endParaRPr lang="ru-RU" sz="5400" b="1" i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797152"/>
            <a:ext cx="7416824" cy="194421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Проект учеников 1 б класса.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Классный руководитель: Миронова Е.А.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4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Весна в </a:t>
            </a:r>
            <a:r>
              <a:rPr lang="ru-RU" b="1" dirty="0" err="1" smtClean="0">
                <a:latin typeface="Comic Sans MS" pitchFamily="66" charset="0"/>
              </a:rPr>
              <a:t>физминутках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073427"/>
          </a:xfrm>
        </p:spPr>
        <p:txBody>
          <a:bodyPr/>
          <a:lstStyle/>
          <a:p>
            <a:pPr marL="0" indent="0">
              <a:buNone/>
            </a:pPr>
            <a:r>
              <a:rPr lang="ru-RU" sz="2500" b="1" i="1" dirty="0" smtClean="0">
                <a:latin typeface="Comic Sans MS" pitchFamily="66" charset="0"/>
              </a:rPr>
              <a:t>	Весною </a:t>
            </a:r>
            <a:r>
              <a:rPr lang="ru-RU" sz="2500" b="1" i="1" dirty="0">
                <a:latin typeface="Comic Sans MS" pitchFamily="66" charset="0"/>
              </a:rPr>
              <a:t>бабочка проснулась,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Улыбнулась</a:t>
            </a:r>
            <a:r>
              <a:rPr lang="ru-RU" sz="2500" b="1" i="1" dirty="0">
                <a:latin typeface="Comic Sans MS" pitchFamily="66" charset="0"/>
              </a:rPr>
              <a:t>, </a:t>
            </a:r>
            <a:r>
              <a:rPr lang="ru-RU" sz="2500" b="1" i="1" dirty="0" smtClean="0">
                <a:latin typeface="Comic Sans MS" pitchFamily="66" charset="0"/>
              </a:rPr>
              <a:t>пот </a:t>
            </a:r>
            <a:r>
              <a:rPr lang="ru-RU" sz="2500" b="1" i="1" dirty="0" err="1" smtClean="0">
                <a:latin typeface="Comic Sans MS" pitchFamily="66" charset="0"/>
              </a:rPr>
              <a:t>янулась</a:t>
            </a:r>
            <a:r>
              <a:rPr lang="ru-RU" sz="2500" b="1" i="1" dirty="0">
                <a:latin typeface="Comic Sans MS" pitchFamily="66" charset="0"/>
              </a:rPr>
              <a:t>!</a:t>
            </a:r>
          </a:p>
          <a:p>
            <a:pPr marL="0" indent="0">
              <a:buNone/>
            </a:pPr>
            <a:r>
              <a:rPr lang="ru-RU" sz="2500" b="1" i="1" dirty="0" smtClean="0">
                <a:latin typeface="Comic Sans MS" pitchFamily="66" charset="0"/>
              </a:rPr>
              <a:t>	Раз </a:t>
            </a:r>
            <a:r>
              <a:rPr lang="ru-RU" sz="2500" b="1" i="1" dirty="0">
                <a:latin typeface="Comic Sans MS" pitchFamily="66" charset="0"/>
              </a:rPr>
              <a:t>– росой она умылась,</a:t>
            </a:r>
          </a:p>
          <a:p>
            <a:pPr marL="0" indent="0">
              <a:buNone/>
            </a:pPr>
            <a:r>
              <a:rPr lang="ru-RU" sz="2500" b="1" i="1" dirty="0" smtClean="0">
                <a:latin typeface="Comic Sans MS" pitchFamily="66" charset="0"/>
              </a:rPr>
              <a:t>	Два </a:t>
            </a:r>
            <a:r>
              <a:rPr lang="ru-RU" sz="2500" b="1" i="1" dirty="0">
                <a:latin typeface="Comic Sans MS" pitchFamily="66" charset="0"/>
              </a:rPr>
              <a:t>– изящно покружилась,</a:t>
            </a:r>
          </a:p>
          <a:p>
            <a:pPr marL="0" indent="0">
              <a:buNone/>
            </a:pPr>
            <a:r>
              <a:rPr lang="ru-RU" sz="2500" b="1" i="1" dirty="0" smtClean="0">
                <a:latin typeface="Comic Sans MS" pitchFamily="66" charset="0"/>
              </a:rPr>
              <a:t>	Три </a:t>
            </a:r>
            <a:r>
              <a:rPr lang="ru-RU" sz="2500" b="1" i="1" dirty="0">
                <a:latin typeface="Comic Sans MS" pitchFamily="66" charset="0"/>
              </a:rPr>
              <a:t>– нагнулась и присела,</a:t>
            </a:r>
          </a:p>
          <a:p>
            <a:pPr marL="0" indent="0">
              <a:buNone/>
            </a:pPr>
            <a:r>
              <a:rPr lang="ru-RU" sz="2500" b="1" i="1" dirty="0" smtClean="0">
                <a:latin typeface="Comic Sans MS" pitchFamily="66" charset="0"/>
              </a:rPr>
              <a:t>	На чет </a:t>
            </a:r>
            <a:r>
              <a:rPr lang="ru-RU" sz="2500" b="1" i="1" dirty="0" err="1" smtClean="0">
                <a:latin typeface="Comic Sans MS" pitchFamily="66" charset="0"/>
              </a:rPr>
              <a:t>ыре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>
                <a:latin typeface="Comic Sans MS" pitchFamily="66" charset="0"/>
              </a:rPr>
              <a:t>– </a:t>
            </a:r>
            <a:r>
              <a:rPr lang="ru-RU" sz="2500" b="1" i="1" dirty="0" smtClean="0">
                <a:latin typeface="Comic Sans MS" pitchFamily="66" charset="0"/>
              </a:rPr>
              <a:t>улет ела</a:t>
            </a:r>
            <a:r>
              <a:rPr lang="ru-RU" sz="2500" b="1" i="1" dirty="0">
                <a:latin typeface="Comic Sans MS" pitchFamily="66" charset="0"/>
              </a:rPr>
              <a:t>.</a:t>
            </a:r>
          </a:p>
          <a:p>
            <a:endParaRPr lang="ru-RU" dirty="0"/>
          </a:p>
        </p:txBody>
      </p:sp>
      <p:pic>
        <p:nvPicPr>
          <p:cNvPr id="10243" name="Picture 3" descr="F:\Новая папка\20190415_1107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6230" y="2530767"/>
            <a:ext cx="2435295" cy="432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18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751"/>
            <a:ext cx="9144000" cy="6874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Весна в ребусах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1124744"/>
            <a:ext cx="2273182" cy="1939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2" y="1124744"/>
            <a:ext cx="2572284" cy="16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20" y="2787154"/>
            <a:ext cx="2516510" cy="1804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124744"/>
            <a:ext cx="1920862" cy="1512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89054" y="4869159"/>
            <a:ext cx="2598704" cy="1856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 descr="F:\Новая папка\20190415_11311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3776" y="3982078"/>
            <a:ext cx="5108871" cy="288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14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>
                <a:latin typeface="Comic Sans MS" pitchFamily="66" charset="0"/>
              </a:rPr>
              <a:t>Весна в праздниках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6512" y="1124744"/>
            <a:ext cx="91805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latin typeface="Comic Sans MS" pitchFamily="66" charset="0"/>
              </a:rPr>
              <a:t>8 марта </a:t>
            </a:r>
            <a:r>
              <a:rPr lang="ru-RU" sz="2500" dirty="0">
                <a:latin typeface="Comic Sans MS" pitchFamily="66" charset="0"/>
              </a:rPr>
              <a:t>- Международный женский день.</a:t>
            </a:r>
          </a:p>
          <a:p>
            <a:r>
              <a:rPr lang="ru-RU" sz="2500" dirty="0">
                <a:latin typeface="Comic Sans MS" pitchFamily="66" charset="0"/>
              </a:rPr>
              <a:t>День смеха – невероятно веселый праздник </a:t>
            </a:r>
            <a:r>
              <a:rPr lang="ru-RU" sz="2500" dirty="0" smtClean="0">
                <a:latin typeface="Comic Sans MS" pitchFamily="66" charset="0"/>
              </a:rPr>
              <a:t>весны -          </a:t>
            </a:r>
            <a:r>
              <a:rPr lang="ru-RU" sz="2500" b="1" dirty="0" smtClean="0">
                <a:latin typeface="Comic Sans MS" pitchFamily="66" charset="0"/>
              </a:rPr>
              <a:t>1 </a:t>
            </a:r>
            <a:r>
              <a:rPr lang="ru-RU" sz="2500" b="1" dirty="0">
                <a:latin typeface="Comic Sans MS" pitchFamily="66" charset="0"/>
              </a:rPr>
              <a:t>апреля</a:t>
            </a:r>
            <a:r>
              <a:rPr lang="ru-RU" sz="2500" dirty="0">
                <a:latin typeface="Comic Sans MS" pitchFamily="66" charset="0"/>
              </a:rPr>
              <a:t>.</a:t>
            </a:r>
          </a:p>
          <a:p>
            <a:r>
              <a:rPr lang="ru-RU" sz="2500" b="1" dirty="0">
                <a:latin typeface="Comic Sans MS" pitchFamily="66" charset="0"/>
              </a:rPr>
              <a:t>12 </a:t>
            </a:r>
            <a:r>
              <a:rPr lang="ru-RU" sz="2500" b="1" dirty="0" smtClean="0">
                <a:latin typeface="Comic Sans MS" pitchFamily="66" charset="0"/>
              </a:rPr>
              <a:t>апреля </a:t>
            </a:r>
            <a:r>
              <a:rPr lang="ru-RU" sz="2500" dirty="0" smtClean="0">
                <a:latin typeface="Comic Sans MS" pitchFamily="66" charset="0"/>
              </a:rPr>
              <a:t>-  День космонавтики.</a:t>
            </a:r>
            <a:endParaRPr lang="ru-RU" sz="2500" dirty="0">
              <a:latin typeface="Comic Sans MS" pitchFamily="66" charset="0"/>
            </a:endParaRPr>
          </a:p>
          <a:p>
            <a:r>
              <a:rPr lang="ru-RU" sz="2500" b="1" dirty="0" smtClean="0">
                <a:latin typeface="Comic Sans MS" pitchFamily="66" charset="0"/>
              </a:rPr>
              <a:t>28 апреля </a:t>
            </a:r>
            <a:r>
              <a:rPr lang="ru-RU" sz="2500" dirty="0" smtClean="0">
                <a:latin typeface="Comic Sans MS" pitchFamily="66" charset="0"/>
              </a:rPr>
              <a:t>– Пасха.</a:t>
            </a:r>
            <a:endParaRPr lang="ru-RU" sz="2500" dirty="0">
              <a:latin typeface="Comic Sans MS" pitchFamily="66" charset="0"/>
            </a:endParaRPr>
          </a:p>
          <a:p>
            <a:r>
              <a:rPr lang="ru-RU" sz="2500" b="1" dirty="0" smtClean="0">
                <a:latin typeface="Comic Sans MS" pitchFamily="66" charset="0"/>
              </a:rPr>
              <a:t>1 мая </a:t>
            </a:r>
            <a:r>
              <a:rPr lang="ru-RU" sz="2500" dirty="0" smtClean="0">
                <a:latin typeface="Comic Sans MS" pitchFamily="66" charset="0"/>
              </a:rPr>
              <a:t>- Праздник </a:t>
            </a:r>
            <a:r>
              <a:rPr lang="ru-RU" sz="2500" dirty="0">
                <a:latin typeface="Comic Sans MS" pitchFamily="66" charset="0"/>
              </a:rPr>
              <a:t>весны и </a:t>
            </a:r>
            <a:r>
              <a:rPr lang="ru-RU" sz="2500" dirty="0" smtClean="0">
                <a:latin typeface="Comic Sans MS" pitchFamily="66" charset="0"/>
              </a:rPr>
              <a:t>труда.</a:t>
            </a:r>
            <a:endParaRPr lang="ru-RU" sz="2500" dirty="0">
              <a:latin typeface="Comic Sans MS" pitchFamily="66" charset="0"/>
            </a:endParaRPr>
          </a:p>
          <a:p>
            <a:r>
              <a:rPr lang="ru-RU" sz="2500" dirty="0">
                <a:latin typeface="Comic Sans MS" pitchFamily="66" charset="0"/>
              </a:rPr>
              <a:t>День победы, </a:t>
            </a:r>
            <a:endParaRPr lang="ru-RU" sz="2500" dirty="0" smtClean="0">
              <a:latin typeface="Comic Sans MS" pitchFamily="66" charset="0"/>
            </a:endParaRPr>
          </a:p>
          <a:p>
            <a:r>
              <a:rPr lang="ru-RU" sz="2500" dirty="0" smtClean="0">
                <a:latin typeface="Comic Sans MS" pitchFamily="66" charset="0"/>
              </a:rPr>
              <a:t>традиционно </a:t>
            </a:r>
            <a:r>
              <a:rPr lang="ru-RU" sz="2500" dirty="0">
                <a:latin typeface="Comic Sans MS" pitchFamily="66" charset="0"/>
              </a:rPr>
              <a:t>отмечается </a:t>
            </a:r>
            <a:r>
              <a:rPr lang="ru-RU" sz="2500" b="1" dirty="0">
                <a:latin typeface="Comic Sans MS" pitchFamily="66" charset="0"/>
              </a:rPr>
              <a:t>9 </a:t>
            </a:r>
            <a:r>
              <a:rPr lang="ru-RU" sz="2500" b="1" dirty="0" smtClean="0">
                <a:latin typeface="Comic Sans MS" pitchFamily="66" charset="0"/>
              </a:rPr>
              <a:t>мая</a:t>
            </a:r>
            <a:r>
              <a:rPr lang="ru-RU" sz="2500" dirty="0" smtClean="0">
                <a:latin typeface="Comic Sans MS" pitchFamily="66" charset="0"/>
              </a:rPr>
              <a:t>.</a:t>
            </a:r>
            <a:endParaRPr lang="ru-RU" sz="2500" dirty="0">
              <a:latin typeface="Comic Sans MS" pitchFamily="66" charset="0"/>
            </a:endParaRPr>
          </a:p>
        </p:txBody>
      </p:sp>
      <p:pic>
        <p:nvPicPr>
          <p:cNvPr id="16387" name="Picture 3" descr="F:\Новая папка\20190415_1135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8706" y="2538000"/>
            <a:ext cx="2435294" cy="432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07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8" y="0"/>
            <a:ext cx="91443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417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Весна на картинах художников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74" y="1196751"/>
            <a:ext cx="4213225" cy="235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8774" y="3555776"/>
            <a:ext cx="27382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Comic Sans MS" pitchFamily="66" charset="0"/>
              </a:rPr>
              <a:t>К. Коровин «ВЕСНА» 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80385"/>
            <a:ext cx="3883025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04047" y="3612435"/>
            <a:ext cx="41399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Comic Sans MS" pitchFamily="66" charset="0"/>
              </a:rPr>
              <a:t>А.Саврасов</a:t>
            </a:r>
            <a:r>
              <a:rPr lang="ru-RU" b="1" dirty="0">
                <a:latin typeface="Comic Sans MS" pitchFamily="66" charset="0"/>
              </a:rPr>
              <a:t> «ГРАЧИ ПРИЛЕТЕЛИ»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417" y="3925108"/>
            <a:ext cx="4071937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5529" y="6425421"/>
            <a:ext cx="2637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Comic Sans MS" pitchFamily="66" charset="0"/>
              </a:rPr>
              <a:t>И. Левитан «МАРТ» </a:t>
            </a:r>
          </a:p>
        </p:txBody>
      </p:sp>
      <p:pic>
        <p:nvPicPr>
          <p:cNvPr id="14342" name="Picture 6" descr="F:\Новая папка\20190415_11565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8000" y="4057311"/>
            <a:ext cx="4470260" cy="252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28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16832"/>
          </a:xfrm>
        </p:spPr>
        <p:txBody>
          <a:bodyPr>
            <a:normAutofit/>
          </a:bodyPr>
          <a:lstStyle/>
          <a:p>
            <a:r>
              <a:rPr lang="ru-RU" sz="2500" dirty="0" smtClean="0">
                <a:latin typeface="Comic Sans MS" pitchFamily="66" charset="0"/>
              </a:rPr>
              <a:t>Весна нам встречается и в музыке, и в песнях, </a:t>
            </a:r>
            <a:br>
              <a:rPr lang="ru-RU" sz="2500" dirty="0" smtClean="0">
                <a:latin typeface="Comic Sans MS" pitchFamily="66" charset="0"/>
              </a:rPr>
            </a:br>
            <a:r>
              <a:rPr lang="ru-RU" sz="2500" dirty="0" smtClean="0">
                <a:latin typeface="Comic Sans MS" pitchFamily="66" charset="0"/>
              </a:rPr>
              <a:t>и в фильмах! </a:t>
            </a:r>
            <a:br>
              <a:rPr lang="ru-RU" sz="2500" dirty="0" smtClean="0">
                <a:latin typeface="Comic Sans MS" pitchFamily="66" charset="0"/>
              </a:rPr>
            </a:br>
            <a:r>
              <a:rPr lang="ru-RU" sz="2500" dirty="0" smtClean="0">
                <a:latin typeface="Comic Sans MS" pitchFamily="66" charset="0"/>
              </a:rPr>
              <a:t>А какие удивительные весенние забавы…</a:t>
            </a:r>
            <a:endParaRPr lang="ru-RU" sz="2500" dirty="0">
              <a:latin typeface="Comic Sans MS" pitchFamily="66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570316"/>
            <a:ext cx="2347913" cy="16637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62" y="1628800"/>
            <a:ext cx="2084387" cy="17986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3233" y="1521103"/>
            <a:ext cx="1712913" cy="17129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148" y="4509517"/>
            <a:ext cx="1725613" cy="209708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3356992"/>
            <a:ext cx="1689100" cy="23050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0369" y="4945621"/>
            <a:ext cx="2378075" cy="18351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197697"/>
            <a:ext cx="2359025" cy="17859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8444" y="2863280"/>
            <a:ext cx="2054225" cy="16462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4737" y="5124303"/>
            <a:ext cx="1719263" cy="17192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570855"/>
            <a:ext cx="2425700" cy="19145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125285"/>
            <a:ext cx="2043113" cy="14271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6973" y="5348846"/>
            <a:ext cx="1908175" cy="14319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23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229600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Comic Sans MS" pitchFamily="66" charset="0"/>
              </a:rPr>
              <a:t>Весна </a:t>
            </a:r>
            <a:r>
              <a:rPr lang="ru-RU" dirty="0">
                <a:latin typeface="Comic Sans MS" pitchFamily="66" charset="0"/>
              </a:rPr>
              <a:t>– это 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>
                <a:latin typeface="Comic Sans MS" pitchFamily="66" charset="0"/>
              </a:rPr>
              <a:t>пора пробуждения природы, 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>
                <a:latin typeface="Comic Sans MS" pitchFamily="66" charset="0"/>
              </a:rPr>
              <a:t>праздничное состояние души, 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>
                <a:latin typeface="Comic Sans MS" pitchFamily="66" charset="0"/>
              </a:rPr>
              <a:t>попытка начать что-то новое. </a:t>
            </a:r>
            <a:endParaRPr lang="ru-RU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dirty="0">
                <a:latin typeface="Comic Sans MS" pitchFamily="66" charset="0"/>
              </a:rPr>
              <a:t>	</a:t>
            </a:r>
            <a:r>
              <a:rPr lang="ru-RU" dirty="0" smtClean="0">
                <a:latin typeface="Comic Sans MS" pitchFamily="66" charset="0"/>
              </a:rPr>
              <a:t>В нашем проекте </a:t>
            </a:r>
            <a:r>
              <a:rPr lang="ru-RU" dirty="0">
                <a:latin typeface="Comic Sans MS" pitchFamily="66" charset="0"/>
              </a:rPr>
              <a:t>собран материал, посвященный этому </a:t>
            </a:r>
            <a:r>
              <a:rPr lang="ru-RU" dirty="0" smtClean="0">
                <a:latin typeface="Comic Sans MS" pitchFamily="66" charset="0"/>
              </a:rPr>
              <a:t>замечательному </a:t>
            </a:r>
            <a:r>
              <a:rPr lang="ru-RU" dirty="0">
                <a:latin typeface="Comic Sans MS" pitchFamily="66" charset="0"/>
              </a:rPr>
              <a:t>времени года. </a:t>
            </a:r>
            <a:endParaRPr lang="ru-RU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dirty="0">
                <a:latin typeface="Comic Sans MS" pitchFamily="66" charset="0"/>
              </a:rPr>
              <a:t>	Н</a:t>
            </a:r>
            <a:r>
              <a:rPr lang="ru-RU" dirty="0" smtClean="0">
                <a:latin typeface="Comic Sans MS" pitchFamily="66" charset="0"/>
              </a:rPr>
              <a:t>адеемся</a:t>
            </a:r>
            <a:r>
              <a:rPr lang="ru-RU" dirty="0">
                <a:latin typeface="Comic Sans MS" pitchFamily="66" charset="0"/>
              </a:rPr>
              <a:t>, что </a:t>
            </a:r>
            <a:r>
              <a:rPr lang="ru-RU" dirty="0" smtClean="0">
                <a:latin typeface="Comic Sans MS" pitchFamily="66" charset="0"/>
              </a:rPr>
              <a:t>наша работа доставит </a:t>
            </a:r>
            <a:r>
              <a:rPr lang="ru-RU" dirty="0">
                <a:latin typeface="Comic Sans MS" pitchFamily="66" charset="0"/>
              </a:rPr>
              <a:t>вам большое </a:t>
            </a:r>
            <a:r>
              <a:rPr lang="ru-RU" dirty="0" smtClean="0">
                <a:latin typeface="Comic Sans MS" pitchFamily="66" charset="0"/>
              </a:rPr>
              <a:t>удовольствие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341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2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Весна в сказках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908720"/>
            <a:ext cx="9001000" cy="4752527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2500" dirty="0" smtClean="0">
                <a:latin typeface="Comic Sans MS" pitchFamily="66" charset="0"/>
              </a:rPr>
              <a:t>Сказки вызывают у каждого из нас добрые, теплые чувства.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>
                <a:latin typeface="Comic Sans MS" pitchFamily="66" charset="0"/>
              </a:rPr>
              <a:t>	Весна есть и в русских народных сказках, и в сказках разных писателей.</a:t>
            </a:r>
          </a:p>
          <a:p>
            <a:pPr marL="0" indent="0">
              <a:spcBef>
                <a:spcPts val="0"/>
              </a:spcBef>
              <a:buNone/>
            </a:pPr>
            <a:endParaRPr lang="ru-RU" sz="2500" dirty="0" smtClean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u="sng" dirty="0" smtClean="0">
                <a:latin typeface="Comic Sans MS" pitchFamily="66" charset="0"/>
              </a:rPr>
              <a:t>Сергей Козлов</a:t>
            </a:r>
            <a:endParaRPr lang="ru-RU" sz="2500" dirty="0" smtClean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>
                <a:latin typeface="Comic Sans MS" pitchFamily="66" charset="0"/>
              </a:rPr>
              <a:t>…Это была самая необыкновенная весна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>
                <a:latin typeface="Comic Sans MS" pitchFamily="66" charset="0"/>
              </a:rPr>
              <a:t>из всех, которые помнил Ёжик.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>
                <a:latin typeface="Comic Sans MS" pitchFamily="66" charset="0"/>
              </a:rPr>
              <a:t>Распустились деревья, зазеленела травка,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>
                <a:latin typeface="Comic Sans MS" pitchFamily="66" charset="0"/>
              </a:rPr>
              <a:t> и тысячи вымытых дождями птиц запели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>
                <a:latin typeface="Comic Sans MS" pitchFamily="66" charset="0"/>
              </a:rPr>
              <a:t>в лесу.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>
                <a:latin typeface="Comic Sans MS" pitchFamily="66" charset="0"/>
              </a:rPr>
              <a:t>Все цвело.</a:t>
            </a:r>
            <a:endParaRPr lang="ru-RU" sz="2500" dirty="0">
              <a:latin typeface="Comic Sans MS" pitchFamily="66" charset="0"/>
            </a:endParaRPr>
          </a:p>
        </p:txBody>
      </p:sp>
      <p:pic>
        <p:nvPicPr>
          <p:cNvPr id="3075" name="Picture 3" descr="F:\Новая папка\20190415_1125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3" y="2426520"/>
            <a:ext cx="2435293" cy="432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52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50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Весна в рассказах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217443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2500" dirty="0" smtClean="0">
                <a:latin typeface="Comic Sans MS" pitchFamily="66" charset="0"/>
              </a:rPr>
              <a:t>О весне пишут прекрасные произведения наши любимые писатели.</a:t>
            </a:r>
          </a:p>
          <a:p>
            <a:pPr marL="0" indent="0">
              <a:spcBef>
                <a:spcPts val="0"/>
              </a:spcBef>
              <a:buNone/>
            </a:pPr>
            <a:endParaRPr lang="ru-RU" sz="2500" dirty="0" smtClean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u="sng" dirty="0" smtClean="0">
                <a:latin typeface="Comic Sans MS" pitchFamily="66" charset="0"/>
              </a:rPr>
              <a:t>И</a:t>
            </a:r>
            <a:r>
              <a:rPr lang="ru-RU" sz="2500" u="sng" dirty="0">
                <a:latin typeface="Comic Sans MS" pitchFamily="66" charset="0"/>
              </a:rPr>
              <a:t>. С. Соколов-Микитов «Весна в лесу</a:t>
            </a:r>
            <a:r>
              <a:rPr lang="ru-RU" sz="2500" u="sng" dirty="0" smtClean="0">
                <a:latin typeface="Comic Sans MS" pitchFamily="66" charset="0"/>
              </a:rPr>
              <a:t>»</a:t>
            </a:r>
            <a:endParaRPr lang="ru-RU" sz="2500" u="sng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>
                <a:latin typeface="Comic Sans MS" pitchFamily="66" charset="0"/>
              </a:rPr>
              <a:t>…Радостна</a:t>
            </a:r>
            <a:r>
              <a:rPr lang="ru-RU" sz="2500" dirty="0">
                <a:latin typeface="Comic Sans MS" pitchFamily="66" charset="0"/>
              </a:rPr>
              <a:t>, шумна и пахуча весна. Звонко поют птицы, звенят под деревьями весенние ручейки. Смолой пахнут набухшие почки</a:t>
            </a:r>
            <a:r>
              <a:rPr lang="ru-RU" sz="2500" dirty="0" smtClean="0">
                <a:latin typeface="Comic Sans MS" pitchFamily="66" charset="0"/>
              </a:rPr>
              <a:t>.</a:t>
            </a:r>
            <a:endParaRPr lang="ru-RU" sz="250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>
                <a:latin typeface="Comic Sans MS" pitchFamily="66" charset="0"/>
              </a:rPr>
              <a:t>Тёплый ветер пробегает в высоких вершинах</a:t>
            </a:r>
            <a:r>
              <a:rPr lang="ru-RU" sz="2500" dirty="0" smtClean="0">
                <a:latin typeface="Comic Sans MS" pitchFamily="66" charset="0"/>
              </a:rPr>
              <a:t>.</a:t>
            </a:r>
            <a:endParaRPr lang="ru-RU" sz="2500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>
                <a:latin typeface="Comic Sans MS" pitchFamily="66" charset="0"/>
              </a:rPr>
              <a:t>Скоро, скоро </a:t>
            </a:r>
            <a:endParaRPr lang="ru-RU" sz="2500" dirty="0" smtClean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>
                <a:latin typeface="Comic Sans MS" pitchFamily="66" charset="0"/>
              </a:rPr>
              <a:t>о</a:t>
            </a:r>
            <a:r>
              <a:rPr lang="ru-RU" sz="2500" dirty="0" smtClean="0">
                <a:latin typeface="Comic Sans MS" pitchFamily="66" charset="0"/>
              </a:rPr>
              <a:t>денется лес </a:t>
            </a:r>
            <a:r>
              <a:rPr lang="ru-RU" sz="2500" dirty="0">
                <a:latin typeface="Comic Sans MS" pitchFamily="66" charset="0"/>
              </a:rPr>
              <a:t>листвой, </a:t>
            </a:r>
            <a:endParaRPr lang="ru-RU" sz="2500" dirty="0" smtClean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>
                <a:latin typeface="Comic Sans MS" pitchFamily="66" charset="0"/>
              </a:rPr>
              <a:t>зацветёт </a:t>
            </a:r>
            <a:r>
              <a:rPr lang="ru-RU" sz="2500" dirty="0">
                <a:latin typeface="Comic Sans MS" pitchFamily="66" charset="0"/>
              </a:rPr>
              <a:t>на опушках </a:t>
            </a:r>
            <a:endParaRPr lang="ru-RU" sz="2500" dirty="0" smtClean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>
                <a:latin typeface="Comic Sans MS" pitchFamily="66" charset="0"/>
              </a:rPr>
              <a:t>черёмуха</a:t>
            </a:r>
            <a:r>
              <a:rPr lang="ru-RU" sz="2500" dirty="0">
                <a:latin typeface="Comic Sans MS" pitchFamily="66" charset="0"/>
              </a:rPr>
              <a:t>, </a:t>
            </a:r>
            <a:endParaRPr lang="ru-RU" sz="2500" dirty="0" smtClean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>
                <a:latin typeface="Comic Sans MS" pitchFamily="66" charset="0"/>
              </a:rPr>
              <a:t>защёлкают </a:t>
            </a:r>
            <a:r>
              <a:rPr lang="ru-RU" sz="2500" dirty="0">
                <a:latin typeface="Comic Sans MS" pitchFamily="66" charset="0"/>
              </a:rPr>
              <a:t>над ручьями </a:t>
            </a:r>
            <a:endParaRPr lang="ru-RU" sz="2500" dirty="0" smtClean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>
                <a:latin typeface="Comic Sans MS" pitchFamily="66" charset="0"/>
              </a:rPr>
              <a:t>голосистые </a:t>
            </a:r>
            <a:r>
              <a:rPr lang="ru-RU" sz="2500" dirty="0">
                <a:latin typeface="Comic Sans MS" pitchFamily="66" charset="0"/>
              </a:rPr>
              <a:t>соловьи.</a:t>
            </a:r>
            <a:r>
              <a:rPr lang="ru-RU" sz="2900" dirty="0">
                <a:latin typeface="Comic Sans MS" pitchFamily="66" charset="0"/>
              </a:rPr>
              <a:t> </a:t>
            </a:r>
          </a:p>
        </p:txBody>
      </p:sp>
      <p:pic>
        <p:nvPicPr>
          <p:cNvPr id="4099" name="Picture 3" descr="F:\Новая папка\20190415_1119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5132" y="3979588"/>
            <a:ext cx="5108868" cy="288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96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06" y="21366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Весна в стихотворениях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3206" cy="5073427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2500" dirty="0" smtClean="0">
                <a:latin typeface="Comic Sans MS" pitchFamily="66" charset="0"/>
              </a:rPr>
              <a:t>Поэты </a:t>
            </a:r>
            <a:r>
              <a:rPr lang="ru-RU" sz="2500" dirty="0">
                <a:latin typeface="Comic Sans MS" pitchFamily="66" charset="0"/>
              </a:rPr>
              <a:t>всех времен сказали так много замечательных слов об этом чудесном времени </a:t>
            </a:r>
            <a:r>
              <a:rPr lang="ru-RU" sz="2500" dirty="0" smtClean="0">
                <a:latin typeface="Comic Sans MS" pitchFamily="66" charset="0"/>
              </a:rPr>
              <a:t>года.</a:t>
            </a:r>
            <a:endParaRPr lang="ru-RU" sz="2500" dirty="0">
              <a:latin typeface="Comic Sans MS" pitchFamily="66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36745">
            <a:off x="324503" y="3387603"/>
            <a:ext cx="3456385" cy="2671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66650">
            <a:off x="3946400" y="2224990"/>
            <a:ext cx="2941220" cy="227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 descr="F:\Новая папка\20190415_1115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4931" y="3978000"/>
            <a:ext cx="5108869" cy="288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44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6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Весна в </a:t>
            </a:r>
            <a:r>
              <a:rPr lang="ru-RU" b="1" dirty="0" err="1" smtClean="0">
                <a:latin typeface="Comic Sans MS" pitchFamily="66" charset="0"/>
              </a:rPr>
              <a:t>потешках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9"/>
            <a:ext cx="9144000" cy="4752528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700" dirty="0" smtClean="0">
                <a:latin typeface="Comic Sans MS" pitchFamily="66" charset="0"/>
              </a:rPr>
              <a:t>В фольклоре много </a:t>
            </a:r>
            <a:r>
              <a:rPr lang="ru-RU" sz="2700" dirty="0" err="1" smtClean="0">
                <a:latin typeface="Comic Sans MS" pitchFamily="66" charset="0"/>
              </a:rPr>
              <a:t>потешек</a:t>
            </a:r>
            <a:r>
              <a:rPr lang="ru-RU" sz="2700" dirty="0" smtClean="0">
                <a:latin typeface="Comic Sans MS" pitchFamily="66" charset="0"/>
              </a:rPr>
              <a:t> про приход весны и тепла, о прилете птиц и распускающихся листиках,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700" dirty="0" smtClean="0">
                <a:latin typeface="Comic Sans MS" pitchFamily="66" charset="0"/>
              </a:rPr>
              <a:t>о ручейках и первых цветах.</a:t>
            </a:r>
          </a:p>
          <a:p>
            <a:pPr marL="0" indent="0">
              <a:buNone/>
            </a:pPr>
            <a:r>
              <a:rPr lang="ru-RU" sz="2700" b="1" i="1" dirty="0" smtClean="0">
                <a:latin typeface="Comic Sans MS" pitchFamily="66" charset="0"/>
              </a:rPr>
              <a:t>	Ау, ау, аукаем,</a:t>
            </a:r>
          </a:p>
          <a:p>
            <a:pPr marL="0" indent="0">
              <a:buNone/>
            </a:pPr>
            <a:r>
              <a:rPr lang="ru-RU" sz="2700" b="1" i="1" dirty="0" smtClean="0">
                <a:latin typeface="Comic Sans MS" pitchFamily="66" charset="0"/>
              </a:rPr>
              <a:t>	Весну </a:t>
            </a:r>
            <a:r>
              <a:rPr lang="ru-RU" sz="2700" b="1" i="1" dirty="0" err="1">
                <a:latin typeface="Comic Sans MS" pitchFamily="66" charset="0"/>
              </a:rPr>
              <a:t>приаукиваем</a:t>
            </a:r>
            <a:r>
              <a:rPr lang="ru-RU" sz="2700" b="1" i="1" dirty="0">
                <a:latin typeface="Comic Sans MS" pitchFamily="66" charset="0"/>
              </a:rPr>
              <a:t>:</a:t>
            </a:r>
          </a:p>
          <a:p>
            <a:pPr marL="0" indent="0">
              <a:buNone/>
            </a:pPr>
            <a:r>
              <a:rPr lang="ru-RU" sz="2700" b="1" i="1" dirty="0" smtClean="0">
                <a:latin typeface="Comic Sans MS" pitchFamily="66" charset="0"/>
              </a:rPr>
              <a:t>	Март</a:t>
            </a:r>
            <a:r>
              <a:rPr lang="ru-RU" sz="2700" b="1" i="1" dirty="0">
                <a:latin typeface="Comic Sans MS" pitchFamily="66" charset="0"/>
              </a:rPr>
              <a:t>, март –</a:t>
            </a:r>
          </a:p>
          <a:p>
            <a:pPr marL="0" indent="0">
              <a:buNone/>
            </a:pPr>
            <a:r>
              <a:rPr lang="ru-RU" sz="2700" b="1" i="1" dirty="0" smtClean="0">
                <a:latin typeface="Comic Sans MS" pitchFamily="66" charset="0"/>
              </a:rPr>
              <a:t>	Солнцу </a:t>
            </a:r>
            <a:r>
              <a:rPr lang="ru-RU" sz="2700" b="1" i="1" dirty="0">
                <a:latin typeface="Comic Sans MS" pitchFamily="66" charset="0"/>
              </a:rPr>
              <a:t>рад.</a:t>
            </a:r>
          </a:p>
          <a:p>
            <a:pPr marL="0" indent="0">
              <a:buNone/>
            </a:pPr>
            <a:r>
              <a:rPr lang="ru-RU" sz="2700" b="1" i="1" dirty="0" smtClean="0">
                <a:latin typeface="Comic Sans MS" pitchFamily="66" charset="0"/>
              </a:rPr>
              <a:t>	Апрель</a:t>
            </a:r>
            <a:r>
              <a:rPr lang="ru-RU" sz="2700" b="1" i="1" dirty="0">
                <a:latin typeface="Comic Sans MS" pitchFamily="66" charset="0"/>
              </a:rPr>
              <a:t>, апрель –</a:t>
            </a:r>
          </a:p>
          <a:p>
            <a:pPr marL="0" indent="0">
              <a:buNone/>
            </a:pPr>
            <a:r>
              <a:rPr lang="ru-RU" sz="2700" b="1" i="1" dirty="0" smtClean="0">
                <a:latin typeface="Comic Sans MS" pitchFamily="66" charset="0"/>
              </a:rPr>
              <a:t>	От кроет </a:t>
            </a:r>
            <a:r>
              <a:rPr lang="ru-RU" sz="2700" b="1" i="1" dirty="0">
                <a:latin typeface="Comic Sans MS" pitchFamily="66" charset="0"/>
              </a:rPr>
              <a:t>дверь.</a:t>
            </a:r>
          </a:p>
          <a:p>
            <a:pPr marL="0" indent="0">
              <a:buNone/>
            </a:pPr>
            <a:r>
              <a:rPr lang="ru-RU" sz="2700" b="1" i="1" dirty="0" smtClean="0">
                <a:latin typeface="Comic Sans MS" pitchFamily="66" charset="0"/>
              </a:rPr>
              <a:t>	Май</a:t>
            </a:r>
            <a:r>
              <a:rPr lang="ru-RU" sz="2700" b="1" i="1" dirty="0">
                <a:latin typeface="Comic Sans MS" pitchFamily="66" charset="0"/>
              </a:rPr>
              <a:t>, май –</a:t>
            </a:r>
          </a:p>
          <a:p>
            <a:pPr marL="0" indent="0">
              <a:buNone/>
            </a:pPr>
            <a:r>
              <a:rPr lang="ru-RU" sz="2700" b="1" i="1" dirty="0" smtClean="0">
                <a:latin typeface="Comic Sans MS" pitchFamily="66" charset="0"/>
              </a:rPr>
              <a:t>	Сколько </a:t>
            </a:r>
            <a:r>
              <a:rPr lang="ru-RU" sz="2700" b="1" i="1" dirty="0">
                <a:latin typeface="Comic Sans MS" pitchFamily="66" charset="0"/>
              </a:rPr>
              <a:t>хочешь гуляй!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147" name="Picture 3" descr="F:\Новая папка\20190415_1113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0932" y="2538000"/>
            <a:ext cx="2435293" cy="432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41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50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Весна в загадках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14543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500" b="1" i="1" dirty="0">
                <a:latin typeface="Comic Sans MS" pitchFamily="66" charset="0"/>
              </a:rPr>
              <a:t>Она приходит с ласкою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>
                <a:latin typeface="Comic Sans MS" pitchFamily="66" charset="0"/>
              </a:rPr>
              <a:t>И со своею </a:t>
            </a:r>
            <a:r>
              <a:rPr lang="ru-RU" sz="2500" b="1" i="1" dirty="0" err="1">
                <a:latin typeface="Comic Sans MS" pitchFamily="66" charset="0"/>
              </a:rPr>
              <a:t>сказкою</a:t>
            </a:r>
            <a:r>
              <a:rPr lang="ru-RU" sz="2500" b="1" i="1" dirty="0">
                <a:latin typeface="Comic Sans MS" pitchFamily="66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>
                <a:latin typeface="Comic Sans MS" pitchFamily="66" charset="0"/>
              </a:rPr>
              <a:t>Волшебной палочкой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>
                <a:latin typeface="Comic Sans MS" pitchFamily="66" charset="0"/>
              </a:rPr>
              <a:t>Взмахнет,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>
                <a:latin typeface="Comic Sans MS" pitchFamily="66" charset="0"/>
              </a:rPr>
              <a:t>В лесу подснежник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Расцвет </a:t>
            </a:r>
            <a:r>
              <a:rPr lang="ru-RU" sz="2500" b="1" i="1" dirty="0" err="1" smtClean="0">
                <a:latin typeface="Comic Sans MS" pitchFamily="66" charset="0"/>
              </a:rPr>
              <a:t>ет</a:t>
            </a:r>
            <a:r>
              <a:rPr lang="ru-RU" sz="2500" b="1" i="1" dirty="0" smtClean="0">
                <a:latin typeface="Comic Sans MS" pitchFamily="66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500" b="1" i="1" dirty="0" smtClean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dirty="0" smtClean="0"/>
              <a:t>		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>
                <a:latin typeface="Comic Sans MS" pitchFamily="66" charset="0"/>
              </a:rPr>
              <a:t>	</a:t>
            </a:r>
            <a:r>
              <a:rPr lang="ru-RU" sz="2500" b="1" i="1" dirty="0" smtClean="0">
                <a:latin typeface="Comic Sans MS" pitchFamily="66" charset="0"/>
              </a:rPr>
              <a:t>	Рыхлый </a:t>
            </a:r>
            <a:r>
              <a:rPr lang="ru-RU" sz="2500" b="1" i="1" dirty="0">
                <a:latin typeface="Comic Sans MS" pitchFamily="66" charset="0"/>
              </a:rPr>
              <a:t>снег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	На </a:t>
            </a:r>
            <a:r>
              <a:rPr lang="ru-RU" sz="2500" b="1" i="1" dirty="0">
                <a:latin typeface="Comic Sans MS" pitchFamily="66" charset="0"/>
              </a:rPr>
              <a:t>солнце </a:t>
            </a:r>
            <a:r>
              <a:rPr lang="ru-RU" sz="2500" b="1" i="1" dirty="0" smtClean="0">
                <a:latin typeface="Comic Sans MS" pitchFamily="66" charset="0"/>
              </a:rPr>
              <a:t>т </a:t>
            </a:r>
            <a:r>
              <a:rPr lang="ru-RU" sz="2500" b="1" i="1" dirty="0" err="1" smtClean="0">
                <a:latin typeface="Comic Sans MS" pitchFamily="66" charset="0"/>
              </a:rPr>
              <a:t>ает</a:t>
            </a:r>
            <a:r>
              <a:rPr lang="ru-RU" sz="2500" b="1" i="1" dirty="0">
                <a:latin typeface="Comic Sans MS" pitchFamily="66" charset="0"/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	</a:t>
            </a:r>
            <a:r>
              <a:rPr lang="ru-RU" sz="2500" b="1" i="1" dirty="0" err="1" smtClean="0">
                <a:latin typeface="Comic Sans MS" pitchFamily="66" charset="0"/>
              </a:rPr>
              <a:t>Вет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 err="1" smtClean="0">
                <a:latin typeface="Comic Sans MS" pitchFamily="66" charset="0"/>
              </a:rPr>
              <a:t>ерок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>
                <a:latin typeface="Comic Sans MS" pitchFamily="66" charset="0"/>
              </a:rPr>
              <a:t>в </a:t>
            </a:r>
            <a:r>
              <a:rPr lang="ru-RU" sz="2500" b="1" i="1" dirty="0" err="1" smtClean="0">
                <a:latin typeface="Comic Sans MS" pitchFamily="66" charset="0"/>
              </a:rPr>
              <a:t>вет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 err="1" smtClean="0">
                <a:latin typeface="Comic Sans MS" pitchFamily="66" charset="0"/>
              </a:rPr>
              <a:t>вях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>
                <a:latin typeface="Comic Sans MS" pitchFamily="66" charset="0"/>
              </a:rPr>
              <a:t>играет,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	Звонче </a:t>
            </a:r>
            <a:r>
              <a:rPr lang="ru-RU" sz="2500" b="1" i="1" dirty="0" err="1" smtClean="0">
                <a:latin typeface="Comic Sans MS" pitchFamily="66" charset="0"/>
              </a:rPr>
              <a:t>пт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 err="1" smtClean="0">
                <a:latin typeface="Comic Sans MS" pitchFamily="66" charset="0"/>
              </a:rPr>
              <a:t>ичьи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>
                <a:latin typeface="Comic Sans MS" pitchFamily="66" charset="0"/>
              </a:rPr>
              <a:t>голоса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	Значит</a:t>
            </a:r>
            <a:r>
              <a:rPr lang="ru-RU" sz="2500" b="1" i="1" dirty="0">
                <a:latin typeface="Comic Sans MS" pitchFamily="66" charset="0"/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	К </a:t>
            </a:r>
            <a:r>
              <a:rPr lang="ru-RU" sz="2500" b="1" i="1" dirty="0">
                <a:latin typeface="Comic Sans MS" pitchFamily="66" charset="0"/>
              </a:rPr>
              <a:t>нам пришла …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4007" y="907652"/>
            <a:ext cx="3860105" cy="2880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F:\ФОТО\20190416_1258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8708" y="2534941"/>
            <a:ext cx="2435292" cy="432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89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Весна в скороговорках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14543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500" b="1" i="1" dirty="0">
                <a:latin typeface="Comic Sans MS" pitchFamily="66" charset="0"/>
              </a:rPr>
              <a:t>Весной весенние </a:t>
            </a:r>
            <a:r>
              <a:rPr lang="ru-RU" sz="2500" b="1" i="1" dirty="0" smtClean="0">
                <a:latin typeface="Comic Sans MS" pitchFamily="66" charset="0"/>
              </a:rPr>
              <a:t>цвет ы </a:t>
            </a:r>
            <a:r>
              <a:rPr lang="ru-RU" sz="2500" b="1" i="1" dirty="0">
                <a:latin typeface="Comic Sans MS" pitchFamily="66" charset="0"/>
              </a:rPr>
              <a:t>под солнцем лезут </a:t>
            </a:r>
            <a:r>
              <a:rPr lang="ru-RU" sz="2500" b="1" i="1" dirty="0" smtClean="0">
                <a:latin typeface="Comic Sans MS" pitchFamily="66" charset="0"/>
              </a:rPr>
              <a:t>из т </a:t>
            </a:r>
            <a:r>
              <a:rPr lang="ru-RU" sz="2500" b="1" i="1" dirty="0" err="1" smtClean="0">
                <a:latin typeface="Comic Sans MS" pitchFamily="66" charset="0"/>
              </a:rPr>
              <a:t>равы</a:t>
            </a:r>
            <a:endParaRPr lang="ru-RU" sz="2500" b="1" i="1" dirty="0" smtClean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500" b="1" i="1" dirty="0" smtClean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Валя </a:t>
            </a:r>
            <a:r>
              <a:rPr lang="ru-RU" sz="2500" b="1" i="1" dirty="0">
                <a:latin typeface="Comic Sans MS" pitchFamily="66" charset="0"/>
              </a:rPr>
              <a:t>на </a:t>
            </a:r>
            <a:r>
              <a:rPr lang="ru-RU" sz="2500" b="1" i="1" dirty="0" err="1" smtClean="0">
                <a:latin typeface="Comic Sans MS" pitchFamily="66" charset="0"/>
              </a:rPr>
              <a:t>прот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 err="1" smtClean="0">
                <a:latin typeface="Comic Sans MS" pitchFamily="66" charset="0"/>
              </a:rPr>
              <a:t>алинке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>
                <a:latin typeface="Comic Sans MS" pitchFamily="66" charset="0"/>
              </a:rPr>
              <a:t>промочила валенки.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Валенки </a:t>
            </a:r>
            <a:r>
              <a:rPr lang="ru-RU" sz="2500" b="1" i="1" dirty="0">
                <a:latin typeface="Comic Sans MS" pitchFamily="66" charset="0"/>
              </a:rPr>
              <a:t>у </a:t>
            </a:r>
            <a:r>
              <a:rPr lang="ru-RU" sz="2500" b="1" i="1" dirty="0" err="1">
                <a:latin typeface="Comic Sans MS" pitchFamily="66" charset="0"/>
              </a:rPr>
              <a:t>Валеньки</a:t>
            </a:r>
            <a:r>
              <a:rPr lang="ru-RU" sz="2500" b="1" i="1" dirty="0">
                <a:latin typeface="Comic Sans MS" pitchFamily="66" charset="0"/>
              </a:rPr>
              <a:t> сохнут на завалинке</a:t>
            </a:r>
            <a:r>
              <a:rPr lang="ru-RU" sz="2500" b="1" i="1" dirty="0" smtClean="0">
                <a:latin typeface="Comic Sans MS" pitchFamily="66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500" b="1" i="1" dirty="0" smtClean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Сидел </a:t>
            </a:r>
            <a:r>
              <a:rPr lang="ru-RU" sz="2500" b="1" i="1" dirty="0">
                <a:latin typeface="Comic Sans MS" pitchFamily="66" charset="0"/>
              </a:rPr>
              <a:t>сугроб в лесу на </a:t>
            </a:r>
            <a:r>
              <a:rPr lang="ru-RU" sz="2500" b="1" i="1" dirty="0" smtClean="0">
                <a:latin typeface="Comic Sans MS" pitchFamily="66" charset="0"/>
              </a:rPr>
              <a:t>пне</a:t>
            </a:r>
            <a:endParaRPr lang="ru-RU" sz="2500" b="1" i="1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>
                <a:latin typeface="Comic Sans MS" pitchFamily="66" charset="0"/>
              </a:rPr>
              <a:t>И </a:t>
            </a:r>
            <a:r>
              <a:rPr lang="ru-RU" sz="2500" b="1" i="1" dirty="0" err="1" smtClean="0">
                <a:latin typeface="Comic Sans MS" pitchFamily="66" charset="0"/>
              </a:rPr>
              <a:t>груст</a:t>
            </a:r>
            <a:r>
              <a:rPr lang="ru-RU" sz="2500" b="1" i="1" dirty="0" smtClean="0">
                <a:latin typeface="Comic Sans MS" pitchFamily="66" charset="0"/>
              </a:rPr>
              <a:t> но </a:t>
            </a:r>
            <a:r>
              <a:rPr lang="ru-RU" sz="2500" b="1" i="1" dirty="0">
                <a:latin typeface="Comic Sans MS" pitchFamily="66" charset="0"/>
              </a:rPr>
              <a:t>думал о </a:t>
            </a:r>
            <a:r>
              <a:rPr lang="ru-RU" sz="2500" b="1" i="1" dirty="0" smtClean="0">
                <a:latin typeface="Comic Sans MS" pitchFamily="66" charset="0"/>
              </a:rPr>
              <a:t>весне</a:t>
            </a:r>
            <a:endParaRPr lang="ru-RU" sz="2500" b="1" i="1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>
                <a:latin typeface="Comic Sans MS" pitchFamily="66" charset="0"/>
              </a:rPr>
              <a:t>-Весна </a:t>
            </a:r>
            <a:r>
              <a:rPr lang="ru-RU" sz="2500" b="1" i="1" dirty="0" smtClean="0">
                <a:latin typeface="Comic Sans MS" pitchFamily="66" charset="0"/>
              </a:rPr>
              <a:t>наст </a:t>
            </a:r>
            <a:r>
              <a:rPr lang="ru-RU" sz="2500" b="1" i="1" dirty="0" err="1" smtClean="0">
                <a:latin typeface="Comic Sans MS" pitchFamily="66" charset="0"/>
              </a:rPr>
              <a:t>упит</a:t>
            </a:r>
            <a:r>
              <a:rPr lang="ru-RU" sz="2500" b="1" i="1" dirty="0" smtClean="0">
                <a:latin typeface="Comic Sans MS" pitchFamily="66" charset="0"/>
              </a:rPr>
              <a:t> , </a:t>
            </a:r>
            <a:r>
              <a:rPr lang="ru-RU" sz="2500" b="1" i="1" dirty="0">
                <a:latin typeface="Comic Sans MS" pitchFamily="66" charset="0"/>
              </a:rPr>
              <a:t>а </a:t>
            </a:r>
            <a:r>
              <a:rPr lang="ru-RU" sz="2500" b="1" i="1" dirty="0" smtClean="0">
                <a:latin typeface="Comic Sans MS" pitchFamily="66" charset="0"/>
              </a:rPr>
              <a:t>весной</a:t>
            </a:r>
            <a:endParaRPr lang="ru-RU" sz="2500" b="1" i="1" dirty="0">
              <a:latin typeface="Comic Sans MS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>
                <a:latin typeface="Comic Sans MS" pitchFamily="66" charset="0"/>
              </a:rPr>
              <a:t>Сугроб </a:t>
            </a:r>
            <a:r>
              <a:rPr lang="ru-RU" sz="2500" b="1" i="1" dirty="0" err="1" smtClean="0">
                <a:latin typeface="Comic Sans MS" pitchFamily="66" charset="0"/>
              </a:rPr>
              <a:t>ст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 err="1" smtClean="0">
                <a:latin typeface="Comic Sans MS" pitchFamily="66" charset="0"/>
              </a:rPr>
              <a:t>ановит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 err="1" smtClean="0">
                <a:latin typeface="Comic Sans MS" pitchFamily="66" charset="0"/>
              </a:rPr>
              <a:t>ся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>
                <a:latin typeface="Comic Sans MS" pitchFamily="66" charset="0"/>
              </a:rPr>
              <a:t>водой.</a:t>
            </a:r>
          </a:p>
        </p:txBody>
      </p:sp>
      <p:pic>
        <p:nvPicPr>
          <p:cNvPr id="8195" name="Picture 3" descr="F:\Новая папка\20190415_1127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8707" y="2538000"/>
            <a:ext cx="2435293" cy="432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65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Весна в считалочках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036496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Раз</a:t>
            </a:r>
            <a:r>
              <a:rPr lang="ru-RU" sz="2500" b="1" i="1" dirty="0">
                <a:latin typeface="Comic Sans MS" pitchFamily="66" charset="0"/>
              </a:rPr>
              <a:t>, два, </a:t>
            </a:r>
            <a:r>
              <a:rPr lang="ru-RU" sz="2500" b="1" i="1" dirty="0" smtClean="0">
                <a:latin typeface="Comic Sans MS" pitchFamily="66" charset="0"/>
              </a:rPr>
              <a:t>т </a:t>
            </a:r>
            <a:r>
              <a:rPr lang="ru-RU" sz="2500" b="1" i="1" dirty="0" err="1" smtClean="0">
                <a:latin typeface="Comic Sans MS" pitchFamily="66" charset="0"/>
              </a:rPr>
              <a:t>ри</a:t>
            </a:r>
            <a:r>
              <a:rPr lang="ru-RU" sz="2500" b="1" i="1" dirty="0">
                <a:latin typeface="Comic Sans MS" pitchFamily="66" charset="0"/>
              </a:rPr>
              <a:t>, </a:t>
            </a:r>
            <a:r>
              <a:rPr lang="ru-RU" sz="2500" b="1" i="1" dirty="0" smtClean="0">
                <a:latin typeface="Comic Sans MS" pitchFamily="66" charset="0"/>
              </a:rPr>
              <a:t>чет </a:t>
            </a:r>
            <a:r>
              <a:rPr lang="ru-RU" sz="2500" b="1" i="1" dirty="0" err="1" smtClean="0">
                <a:latin typeface="Comic Sans MS" pitchFamily="66" charset="0"/>
              </a:rPr>
              <a:t>ыре</a:t>
            </a:r>
            <a:r>
              <a:rPr lang="ru-RU" sz="2500" b="1" i="1" dirty="0">
                <a:latin typeface="Comic Sans MS" pitchFamily="66" charset="0"/>
              </a:rPr>
              <a:t>, </a:t>
            </a:r>
            <a:r>
              <a:rPr lang="ru-RU" sz="2500" b="1" i="1" dirty="0" smtClean="0">
                <a:latin typeface="Comic Sans MS" pitchFamily="66" charset="0"/>
              </a:rPr>
              <a:t>пят ь –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На </a:t>
            </a:r>
            <a:r>
              <a:rPr lang="ru-RU" sz="2500" b="1" i="1" dirty="0">
                <a:latin typeface="Comic Sans MS" pitchFamily="66" charset="0"/>
              </a:rPr>
              <a:t>дворе весна </a:t>
            </a:r>
            <a:r>
              <a:rPr lang="ru-RU" sz="2500" b="1" i="1" dirty="0" smtClean="0">
                <a:latin typeface="Comic Sans MS" pitchFamily="66" charset="0"/>
              </a:rPr>
              <a:t>опят ь</a:t>
            </a:r>
            <a:r>
              <a:rPr lang="ru-RU" sz="2500" b="1" i="1" dirty="0">
                <a:latin typeface="Comic Sans MS" pitchFamily="66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Тает </a:t>
            </a:r>
            <a:r>
              <a:rPr lang="ru-RU" sz="2500" b="1" i="1" dirty="0">
                <a:latin typeface="Comic Sans MS" pitchFamily="66" charset="0"/>
              </a:rPr>
              <a:t>снег и </a:t>
            </a:r>
            <a:r>
              <a:rPr lang="ru-RU" sz="2500" b="1" i="1" dirty="0" smtClean="0">
                <a:latin typeface="Comic Sans MS" pitchFamily="66" charset="0"/>
              </a:rPr>
              <a:t>т </a:t>
            </a:r>
            <a:r>
              <a:rPr lang="ru-RU" sz="2500" b="1" i="1" dirty="0" err="1" smtClean="0">
                <a:latin typeface="Comic Sans MS" pitchFamily="66" charset="0"/>
              </a:rPr>
              <a:t>ает</a:t>
            </a:r>
            <a:r>
              <a:rPr lang="ru-RU" sz="2500" b="1" i="1" dirty="0" smtClean="0">
                <a:latin typeface="Comic Sans MS" pitchFamily="66" charset="0"/>
              </a:rPr>
              <a:t> </a:t>
            </a:r>
            <a:r>
              <a:rPr lang="ru-RU" sz="2500" b="1" i="1" dirty="0">
                <a:latin typeface="Comic Sans MS" pitchFamily="66" charset="0"/>
              </a:rPr>
              <a:t>лёд,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Ручеёк опят ь </a:t>
            </a:r>
            <a:r>
              <a:rPr lang="ru-RU" sz="2500" b="1" i="1" dirty="0">
                <a:latin typeface="Comic Sans MS" pitchFamily="66" charset="0"/>
              </a:rPr>
              <a:t>поёт,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Слышен </a:t>
            </a:r>
            <a:r>
              <a:rPr lang="ru-RU" sz="2500" b="1" i="1" dirty="0">
                <a:latin typeface="Comic Sans MS" pitchFamily="66" charset="0"/>
              </a:rPr>
              <a:t>капель перезвон…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</a:t>
            </a:r>
            <a:r>
              <a:rPr lang="ru-RU" sz="2500" b="1" i="1" dirty="0" err="1" smtClean="0">
                <a:latin typeface="Comic Sans MS" pitchFamily="66" charset="0"/>
              </a:rPr>
              <a:t>Кт</a:t>
            </a:r>
            <a:r>
              <a:rPr lang="ru-RU" sz="2500" b="1" i="1" dirty="0" smtClean="0">
                <a:latin typeface="Comic Sans MS" pitchFamily="66" charset="0"/>
              </a:rPr>
              <a:t> о </a:t>
            </a:r>
            <a:r>
              <a:rPr lang="ru-RU" sz="2500" b="1" i="1" dirty="0">
                <a:latin typeface="Comic Sans MS" pitchFamily="66" charset="0"/>
              </a:rPr>
              <a:t>не слышит –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500" b="1" i="1" dirty="0" smtClean="0">
                <a:latin typeface="Comic Sans MS" pitchFamily="66" charset="0"/>
              </a:rPr>
              <a:t>	Выйди </a:t>
            </a:r>
            <a:r>
              <a:rPr lang="ru-RU" sz="2500" b="1" i="1" dirty="0">
                <a:latin typeface="Comic Sans MS" pitchFamily="66" charset="0"/>
              </a:rPr>
              <a:t>вон!</a:t>
            </a:r>
          </a:p>
        </p:txBody>
      </p:sp>
      <p:pic>
        <p:nvPicPr>
          <p:cNvPr id="9219" name="Picture 3" descr="F:\Новая папка\20190415_1121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5559" y="2540024"/>
            <a:ext cx="2435294" cy="43200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17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216</Words>
  <Application>Microsoft Office PowerPoint</Application>
  <PresentationFormat>Экран (4:3)</PresentationFormat>
  <Paragraphs>97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Comic Sans MS</vt:lpstr>
      <vt:lpstr>Тема Office</vt:lpstr>
      <vt:lpstr>Весна идёт !Весне дорогу!</vt:lpstr>
      <vt:lpstr>Презентация PowerPoint</vt:lpstr>
      <vt:lpstr>Весна в сказках</vt:lpstr>
      <vt:lpstr>Весна в рассказах</vt:lpstr>
      <vt:lpstr>Весна в стихотворениях</vt:lpstr>
      <vt:lpstr>Весна в потешках</vt:lpstr>
      <vt:lpstr>Весна в загадках</vt:lpstr>
      <vt:lpstr>Весна в скороговорках</vt:lpstr>
      <vt:lpstr>Весна в считалочках</vt:lpstr>
      <vt:lpstr>Весна в физминутках</vt:lpstr>
      <vt:lpstr>Весна в ребусах</vt:lpstr>
      <vt:lpstr>Весна в праздниках</vt:lpstr>
      <vt:lpstr>Весна на картинах художников</vt:lpstr>
      <vt:lpstr>Весна нам встречается и в музыке, и в песнях,  и в фильмах!  А какие удивительные весенние забавы…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Laptop</cp:lastModifiedBy>
  <cp:revision>32</cp:revision>
  <cp:lastPrinted>2019-04-17T05:29:56Z</cp:lastPrinted>
  <dcterms:created xsi:type="dcterms:W3CDTF">2019-04-15T15:35:05Z</dcterms:created>
  <dcterms:modified xsi:type="dcterms:W3CDTF">2020-11-10T17:50:21Z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1892303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