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Layout+xml" PartName="/ppt/slideLayouts/slideLayout8.xml"/>
  <Override ContentType="application/vnd.openxmlformats-officedocument.drawingml.diagramColors+xml" PartName="/ppt/diagrams/colors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drawingml.diagramStyle+xml" PartName="/ppt/diagrams/quickStyle1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drawingml.diagramLayout+xml" PartName="/ppt/diagrams/layout1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drawingml.diagramData+xml" PartName="/ppt/diagrams/data1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ms-office.drawingml.diagramDrawing+xml" PartName="/ppt/diagrams/drawing1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1" r:id="rId9"/>
    <p:sldId id="265" r:id="rId10"/>
    <p:sldId id="274" r:id="rId11"/>
    <p:sldId id="275" r:id="rId12"/>
    <p:sldId id="276" r:id="rId13"/>
    <p:sldId id="277" r:id="rId14"/>
    <p:sldId id="264" r:id="rId15"/>
    <p:sldId id="272" r:id="rId16"/>
    <p:sldId id="267" r:id="rId17"/>
    <p:sldId id="273" r:id="rId18"/>
    <p:sldId id="268" r:id="rId19"/>
    <p:sldId id="269" r:id="rId20"/>
    <p:sldId id="278" r:id="rId21"/>
    <p:sldId id="279" r:id="rId22"/>
    <p:sldId id="280" r:id="rId23"/>
    <p:sldId id="283" r:id="rId24"/>
    <p:sldId id="284" r:id="rId25"/>
    <p:sldId id="285" r:id="rId26"/>
    <p:sldId id="286" r:id="rId27"/>
    <p:sldId id="288" r:id="rId28"/>
    <p:sldId id="282" r:id="rId29"/>
    <p:sldId id="289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10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72" autoAdjust="0"/>
    <p:restoredTop sz="94660"/>
  </p:normalViewPr>
  <p:slideViewPr>
    <p:cSldViewPr>
      <p:cViewPr varScale="1">
        <p:scale>
          <a:sx n="67" d="100"/>
          <a:sy n="67" d="100"/>
        </p:scale>
        <p:origin x="-14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73F39B-C23B-4211-B81F-611ECCC3426B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99469F1-F7A6-4783-944A-28C702AB2F3A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002060"/>
              </a:solidFill>
            </a:rPr>
            <a:t>Социально-коммуникативное</a:t>
          </a:r>
          <a:endParaRPr lang="ru-RU" sz="2400" dirty="0">
            <a:solidFill>
              <a:srgbClr val="002060"/>
            </a:solidFill>
          </a:endParaRPr>
        </a:p>
      </dgm:t>
    </dgm:pt>
    <dgm:pt modelId="{46D97759-0B6A-438C-BFDB-C7D1812E211A}" type="parTrans" cxnId="{9720AD64-CC8E-40AC-A6DC-F5B7B294F39E}">
      <dgm:prSet/>
      <dgm:spPr/>
      <dgm:t>
        <a:bodyPr/>
        <a:lstStyle/>
        <a:p>
          <a:endParaRPr lang="ru-RU"/>
        </a:p>
      </dgm:t>
    </dgm:pt>
    <dgm:pt modelId="{B4652A7C-A1B0-4DC3-8959-6C4EF0E4621D}" type="sibTrans" cxnId="{9720AD64-CC8E-40AC-A6DC-F5B7B294F39E}">
      <dgm:prSet/>
      <dgm:spPr>
        <a:solidFill>
          <a:schemeClr val="tx2">
            <a:lumMod val="50000"/>
          </a:schemeClr>
        </a:solidFill>
        <a:ln>
          <a:solidFill>
            <a:srgbClr val="7030A0"/>
          </a:solidFill>
        </a:ln>
      </dgm:spPr>
      <dgm:t>
        <a:bodyPr/>
        <a:lstStyle/>
        <a:p>
          <a:endParaRPr lang="ru-RU"/>
        </a:p>
      </dgm:t>
    </dgm:pt>
    <dgm:pt modelId="{096E684E-1224-4937-ACB6-1BBDBAE5D74E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002060"/>
              </a:solidFill>
            </a:rPr>
            <a:t>Речевое </a:t>
          </a:r>
          <a:endParaRPr lang="ru-RU" sz="2400" dirty="0">
            <a:solidFill>
              <a:srgbClr val="002060"/>
            </a:solidFill>
          </a:endParaRPr>
        </a:p>
      </dgm:t>
    </dgm:pt>
    <dgm:pt modelId="{C5CD073F-9A5B-4847-883F-5DA562373261}" type="parTrans" cxnId="{257A0606-CA22-44E6-AB68-11A200FA9F31}">
      <dgm:prSet/>
      <dgm:spPr/>
      <dgm:t>
        <a:bodyPr/>
        <a:lstStyle/>
        <a:p>
          <a:endParaRPr lang="ru-RU"/>
        </a:p>
      </dgm:t>
    </dgm:pt>
    <dgm:pt modelId="{258D39A4-2ECD-4E22-90E5-67693851E309}" type="sibTrans" cxnId="{257A0606-CA22-44E6-AB68-11A200FA9F31}">
      <dgm:prSet/>
      <dgm:spPr>
        <a:solidFill>
          <a:schemeClr val="tx2">
            <a:lumMod val="5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21BA0D66-89BE-4095-B657-75E2EE2C537D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002060"/>
              </a:solidFill>
            </a:rPr>
            <a:t>Художественно-эстетическое</a:t>
          </a:r>
          <a:endParaRPr lang="ru-RU" sz="2400" dirty="0">
            <a:solidFill>
              <a:srgbClr val="002060"/>
            </a:solidFill>
          </a:endParaRPr>
        </a:p>
      </dgm:t>
    </dgm:pt>
    <dgm:pt modelId="{9EEB19D4-7E5B-41C4-BCEC-30B21D93FDB9}" type="parTrans" cxnId="{3D08DF9C-AEB2-49D1-A670-AE1050855E79}">
      <dgm:prSet/>
      <dgm:spPr/>
      <dgm:t>
        <a:bodyPr/>
        <a:lstStyle/>
        <a:p>
          <a:endParaRPr lang="ru-RU"/>
        </a:p>
      </dgm:t>
    </dgm:pt>
    <dgm:pt modelId="{DD88CFFB-C4C6-4D8C-92AB-B00D4EB61531}" type="sibTrans" cxnId="{3D08DF9C-AEB2-49D1-A670-AE1050855E79}">
      <dgm:prSet/>
      <dgm:spPr>
        <a:solidFill>
          <a:schemeClr val="tx2">
            <a:lumMod val="5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57EED17A-CEEE-4770-B726-238E741C9763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002060"/>
              </a:solidFill>
            </a:rPr>
            <a:t>Физическое</a:t>
          </a:r>
          <a:endParaRPr lang="ru-RU" sz="2400" dirty="0">
            <a:solidFill>
              <a:srgbClr val="002060"/>
            </a:solidFill>
          </a:endParaRPr>
        </a:p>
      </dgm:t>
    </dgm:pt>
    <dgm:pt modelId="{34A04C7F-D4DA-4EDB-B478-3F6B46EF9F71}" type="parTrans" cxnId="{ED257A89-F49C-42D9-9E87-7D92830BFBD0}">
      <dgm:prSet/>
      <dgm:spPr/>
      <dgm:t>
        <a:bodyPr/>
        <a:lstStyle/>
        <a:p>
          <a:endParaRPr lang="ru-RU"/>
        </a:p>
      </dgm:t>
    </dgm:pt>
    <dgm:pt modelId="{90A3FDB1-642A-41F0-8B43-3A180DD635E6}" type="sibTrans" cxnId="{ED257A89-F49C-42D9-9E87-7D92830BFBD0}">
      <dgm:prSet/>
      <dgm:spPr>
        <a:solidFill>
          <a:schemeClr val="tx2">
            <a:lumMod val="5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67B0DE1B-08BF-4ACA-B57C-03671C5A5FAC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002060"/>
              </a:solidFill>
            </a:rPr>
            <a:t>Познавательное</a:t>
          </a:r>
          <a:endParaRPr lang="ru-RU" sz="2400" dirty="0">
            <a:solidFill>
              <a:srgbClr val="002060"/>
            </a:solidFill>
          </a:endParaRPr>
        </a:p>
      </dgm:t>
    </dgm:pt>
    <dgm:pt modelId="{742E0401-7CE3-4C24-BCFB-C8809DC310BF}" type="parTrans" cxnId="{238C65F7-ABB3-44AA-841B-52CC82DC6ED3}">
      <dgm:prSet/>
      <dgm:spPr/>
      <dgm:t>
        <a:bodyPr/>
        <a:lstStyle/>
        <a:p>
          <a:endParaRPr lang="ru-RU"/>
        </a:p>
      </dgm:t>
    </dgm:pt>
    <dgm:pt modelId="{F76E11D2-8FE2-4880-9693-D1DA9B71F8C7}" type="sibTrans" cxnId="{238C65F7-ABB3-44AA-841B-52CC82DC6ED3}">
      <dgm:prSet/>
      <dgm:spPr>
        <a:solidFill>
          <a:schemeClr val="tx2">
            <a:lumMod val="50000"/>
          </a:schemeClr>
        </a:solidFill>
        <a:ln>
          <a:solidFill>
            <a:srgbClr val="7030A0"/>
          </a:solidFill>
        </a:ln>
      </dgm:spPr>
      <dgm:t>
        <a:bodyPr/>
        <a:lstStyle/>
        <a:p>
          <a:endParaRPr lang="ru-RU"/>
        </a:p>
      </dgm:t>
    </dgm:pt>
    <dgm:pt modelId="{2D58C69F-9C68-4FA0-83AA-6F7857CA9DA0}" type="pres">
      <dgm:prSet presAssocID="{B073F39B-C23B-4211-B81F-611ECCC3426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EAAB3AC-BF93-4A22-984C-AB01BEE22ADF}" type="pres">
      <dgm:prSet presAssocID="{B99469F1-F7A6-4783-944A-28C702AB2F3A}" presName="dummy" presStyleCnt="0"/>
      <dgm:spPr/>
    </dgm:pt>
    <dgm:pt modelId="{A46E28C5-D165-4A5C-AB63-7962491694CB}" type="pres">
      <dgm:prSet presAssocID="{B99469F1-F7A6-4783-944A-28C702AB2F3A}" presName="node" presStyleLbl="revTx" presStyleIdx="0" presStyleCnt="5" custScaleX="161918" custRadScaleRad="101159" custRadScaleInc="-33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AEDE8A-BB91-4B04-B7A0-797076B707A5}" type="pres">
      <dgm:prSet presAssocID="{B4652A7C-A1B0-4DC3-8959-6C4EF0E4621D}" presName="sibTrans" presStyleLbl="node1" presStyleIdx="0" presStyleCnt="5"/>
      <dgm:spPr/>
      <dgm:t>
        <a:bodyPr/>
        <a:lstStyle/>
        <a:p>
          <a:endParaRPr lang="ru-RU"/>
        </a:p>
      </dgm:t>
    </dgm:pt>
    <dgm:pt modelId="{96529884-C3A0-4070-8CCC-F20AE78289EA}" type="pres">
      <dgm:prSet presAssocID="{096E684E-1224-4937-ACB6-1BBDBAE5D74E}" presName="dummy" presStyleCnt="0"/>
      <dgm:spPr/>
    </dgm:pt>
    <dgm:pt modelId="{6BC34846-3906-4CEE-8E32-2F61E4DAC494}" type="pres">
      <dgm:prSet presAssocID="{096E684E-1224-4937-ACB6-1BBDBAE5D74E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3FA634-7DF1-40B9-B8DE-84D4A553AC98}" type="pres">
      <dgm:prSet presAssocID="{258D39A4-2ECD-4E22-90E5-67693851E309}" presName="sibTrans" presStyleLbl="node1" presStyleIdx="1" presStyleCnt="5" custLinFactNeighborX="3662" custLinFactNeighborY="-3327"/>
      <dgm:spPr/>
      <dgm:t>
        <a:bodyPr/>
        <a:lstStyle/>
        <a:p>
          <a:endParaRPr lang="ru-RU"/>
        </a:p>
      </dgm:t>
    </dgm:pt>
    <dgm:pt modelId="{78F18537-FE4F-4D51-8001-FC7072A06747}" type="pres">
      <dgm:prSet presAssocID="{21BA0D66-89BE-4095-B657-75E2EE2C537D}" presName="dummy" presStyleCnt="0"/>
      <dgm:spPr/>
    </dgm:pt>
    <dgm:pt modelId="{0B8FB7D5-0FD3-4CF2-9B87-6067C81D1C1A}" type="pres">
      <dgm:prSet presAssocID="{21BA0D66-89BE-4095-B657-75E2EE2C537D}" presName="node" presStyleLbl="revTx" presStyleIdx="2" presStyleCnt="5" custScaleX="1476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2A98F4-106A-4125-B9F6-F4A77D28BEAD}" type="pres">
      <dgm:prSet presAssocID="{DD88CFFB-C4C6-4D8C-92AB-B00D4EB61531}" presName="sibTrans" presStyleLbl="node1" presStyleIdx="2" presStyleCnt="5" custLinFactNeighborX="-3958" custLinFactNeighborY="-3327"/>
      <dgm:spPr/>
      <dgm:t>
        <a:bodyPr/>
        <a:lstStyle/>
        <a:p>
          <a:endParaRPr lang="ru-RU"/>
        </a:p>
      </dgm:t>
    </dgm:pt>
    <dgm:pt modelId="{CA873B01-8909-428B-B62C-17564BD3B575}" type="pres">
      <dgm:prSet presAssocID="{57EED17A-CEEE-4770-B726-238E741C9763}" presName="dummy" presStyleCnt="0"/>
      <dgm:spPr/>
    </dgm:pt>
    <dgm:pt modelId="{AB647449-0AA8-4457-BD6A-0109EC16A420}" type="pres">
      <dgm:prSet presAssocID="{57EED17A-CEEE-4770-B726-238E741C9763}" presName="node" presStyleLbl="revTx" presStyleIdx="3" presStyleCnt="5" custScaleX="1596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F56A9A-6F1C-4264-8446-C7828648A7F9}" type="pres">
      <dgm:prSet presAssocID="{90A3FDB1-642A-41F0-8B43-3A180DD635E6}" presName="sibTrans" presStyleLbl="node1" presStyleIdx="3" presStyleCnt="5"/>
      <dgm:spPr/>
      <dgm:t>
        <a:bodyPr/>
        <a:lstStyle/>
        <a:p>
          <a:endParaRPr lang="ru-RU"/>
        </a:p>
      </dgm:t>
    </dgm:pt>
    <dgm:pt modelId="{4BDEFC81-D67B-45ED-943C-1B8722128253}" type="pres">
      <dgm:prSet presAssocID="{67B0DE1B-08BF-4ACA-B57C-03671C5A5FAC}" presName="dummy" presStyleCnt="0"/>
      <dgm:spPr/>
    </dgm:pt>
    <dgm:pt modelId="{DF8C12F6-2A4C-43A4-B15B-23E646F9F6D4}" type="pres">
      <dgm:prSet presAssocID="{67B0DE1B-08BF-4ACA-B57C-03671C5A5FAC}" presName="node" presStyleLbl="revTx" presStyleIdx="4" presStyleCnt="5" custScaleX="161365" custScaleY="848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C435D6-AA02-4617-8D6F-2D5013BA0BA5}" type="pres">
      <dgm:prSet presAssocID="{F76E11D2-8FE2-4880-9693-D1DA9B71F8C7}" presName="sibTrans" presStyleLbl="node1" presStyleIdx="4" presStyleCnt="5" custLinFactNeighborX="-1580" custLinFactNeighborY="1271"/>
      <dgm:spPr/>
      <dgm:t>
        <a:bodyPr/>
        <a:lstStyle/>
        <a:p>
          <a:endParaRPr lang="ru-RU"/>
        </a:p>
      </dgm:t>
    </dgm:pt>
  </dgm:ptLst>
  <dgm:cxnLst>
    <dgm:cxn modelId="{225DF159-8399-4083-9CA6-711771F2387F}" type="presOf" srcId="{258D39A4-2ECD-4E22-90E5-67693851E309}" destId="{B03FA634-7DF1-40B9-B8DE-84D4A553AC98}" srcOrd="0" destOrd="0" presId="urn:microsoft.com/office/officeart/2005/8/layout/cycle1"/>
    <dgm:cxn modelId="{526BA362-19FA-4088-B37A-C06B2FFF29DE}" type="presOf" srcId="{B99469F1-F7A6-4783-944A-28C702AB2F3A}" destId="{A46E28C5-D165-4A5C-AB63-7962491694CB}" srcOrd="0" destOrd="0" presId="urn:microsoft.com/office/officeart/2005/8/layout/cycle1"/>
    <dgm:cxn modelId="{14AE72FB-BD76-45D8-9ED2-F85526E3DF1C}" type="presOf" srcId="{67B0DE1B-08BF-4ACA-B57C-03671C5A5FAC}" destId="{DF8C12F6-2A4C-43A4-B15B-23E646F9F6D4}" srcOrd="0" destOrd="0" presId="urn:microsoft.com/office/officeart/2005/8/layout/cycle1"/>
    <dgm:cxn modelId="{48835523-1F2D-453A-A4B4-A7A8B02E4366}" type="presOf" srcId="{57EED17A-CEEE-4770-B726-238E741C9763}" destId="{AB647449-0AA8-4457-BD6A-0109EC16A420}" srcOrd="0" destOrd="0" presId="urn:microsoft.com/office/officeart/2005/8/layout/cycle1"/>
    <dgm:cxn modelId="{A9308B38-BCF2-418B-A994-54ADE48A5FF5}" type="presOf" srcId="{21BA0D66-89BE-4095-B657-75E2EE2C537D}" destId="{0B8FB7D5-0FD3-4CF2-9B87-6067C81D1C1A}" srcOrd="0" destOrd="0" presId="urn:microsoft.com/office/officeart/2005/8/layout/cycle1"/>
    <dgm:cxn modelId="{BDEBCB77-EF3F-4D32-94BA-DF15FA8F01DF}" type="presOf" srcId="{F76E11D2-8FE2-4880-9693-D1DA9B71F8C7}" destId="{87C435D6-AA02-4617-8D6F-2D5013BA0BA5}" srcOrd="0" destOrd="0" presId="urn:microsoft.com/office/officeart/2005/8/layout/cycle1"/>
    <dgm:cxn modelId="{64DB29B0-A5F6-466F-AC5B-0740C2C7E6DC}" type="presOf" srcId="{B073F39B-C23B-4211-B81F-611ECCC3426B}" destId="{2D58C69F-9C68-4FA0-83AA-6F7857CA9DA0}" srcOrd="0" destOrd="0" presId="urn:microsoft.com/office/officeart/2005/8/layout/cycle1"/>
    <dgm:cxn modelId="{3D08DF9C-AEB2-49D1-A670-AE1050855E79}" srcId="{B073F39B-C23B-4211-B81F-611ECCC3426B}" destId="{21BA0D66-89BE-4095-B657-75E2EE2C537D}" srcOrd="2" destOrd="0" parTransId="{9EEB19D4-7E5B-41C4-BCEC-30B21D93FDB9}" sibTransId="{DD88CFFB-C4C6-4D8C-92AB-B00D4EB61531}"/>
    <dgm:cxn modelId="{257A0606-CA22-44E6-AB68-11A200FA9F31}" srcId="{B073F39B-C23B-4211-B81F-611ECCC3426B}" destId="{096E684E-1224-4937-ACB6-1BBDBAE5D74E}" srcOrd="1" destOrd="0" parTransId="{C5CD073F-9A5B-4847-883F-5DA562373261}" sibTransId="{258D39A4-2ECD-4E22-90E5-67693851E309}"/>
    <dgm:cxn modelId="{9720AD64-CC8E-40AC-A6DC-F5B7B294F39E}" srcId="{B073F39B-C23B-4211-B81F-611ECCC3426B}" destId="{B99469F1-F7A6-4783-944A-28C702AB2F3A}" srcOrd="0" destOrd="0" parTransId="{46D97759-0B6A-438C-BFDB-C7D1812E211A}" sibTransId="{B4652A7C-A1B0-4DC3-8959-6C4EF0E4621D}"/>
    <dgm:cxn modelId="{383B5157-9B4F-45DC-85D7-61659C7C2F0D}" type="presOf" srcId="{096E684E-1224-4937-ACB6-1BBDBAE5D74E}" destId="{6BC34846-3906-4CEE-8E32-2F61E4DAC494}" srcOrd="0" destOrd="0" presId="urn:microsoft.com/office/officeart/2005/8/layout/cycle1"/>
    <dgm:cxn modelId="{405CFF08-8C47-47B3-BE3D-E63D36AF593F}" type="presOf" srcId="{B4652A7C-A1B0-4DC3-8959-6C4EF0E4621D}" destId="{E9AEDE8A-BB91-4B04-B7A0-797076B707A5}" srcOrd="0" destOrd="0" presId="urn:microsoft.com/office/officeart/2005/8/layout/cycle1"/>
    <dgm:cxn modelId="{238C65F7-ABB3-44AA-841B-52CC82DC6ED3}" srcId="{B073F39B-C23B-4211-B81F-611ECCC3426B}" destId="{67B0DE1B-08BF-4ACA-B57C-03671C5A5FAC}" srcOrd="4" destOrd="0" parTransId="{742E0401-7CE3-4C24-BCFB-C8809DC310BF}" sibTransId="{F76E11D2-8FE2-4880-9693-D1DA9B71F8C7}"/>
    <dgm:cxn modelId="{ED257A89-F49C-42D9-9E87-7D92830BFBD0}" srcId="{B073F39B-C23B-4211-B81F-611ECCC3426B}" destId="{57EED17A-CEEE-4770-B726-238E741C9763}" srcOrd="3" destOrd="0" parTransId="{34A04C7F-D4DA-4EDB-B478-3F6B46EF9F71}" sibTransId="{90A3FDB1-642A-41F0-8B43-3A180DD635E6}"/>
    <dgm:cxn modelId="{D3D79B0F-B125-45D4-AA3A-D75B187C50A7}" type="presOf" srcId="{90A3FDB1-642A-41F0-8B43-3A180DD635E6}" destId="{8CF56A9A-6F1C-4264-8446-C7828648A7F9}" srcOrd="0" destOrd="0" presId="urn:microsoft.com/office/officeart/2005/8/layout/cycle1"/>
    <dgm:cxn modelId="{ABF48A8D-5B07-4109-A0CC-523765A6F77F}" type="presOf" srcId="{DD88CFFB-C4C6-4D8C-92AB-B00D4EB61531}" destId="{532A98F4-106A-4125-B9F6-F4A77D28BEAD}" srcOrd="0" destOrd="0" presId="urn:microsoft.com/office/officeart/2005/8/layout/cycle1"/>
    <dgm:cxn modelId="{DDC263DC-6800-4412-9CB3-D9EFE090346E}" type="presParOf" srcId="{2D58C69F-9C68-4FA0-83AA-6F7857CA9DA0}" destId="{6EAAB3AC-BF93-4A22-984C-AB01BEE22ADF}" srcOrd="0" destOrd="0" presId="urn:microsoft.com/office/officeart/2005/8/layout/cycle1"/>
    <dgm:cxn modelId="{F6E20E8F-7DBF-40AB-91B8-9A545E829B24}" type="presParOf" srcId="{2D58C69F-9C68-4FA0-83AA-6F7857CA9DA0}" destId="{A46E28C5-D165-4A5C-AB63-7962491694CB}" srcOrd="1" destOrd="0" presId="urn:microsoft.com/office/officeart/2005/8/layout/cycle1"/>
    <dgm:cxn modelId="{80B3F5B6-9095-4CD3-8A26-1F086D78E56C}" type="presParOf" srcId="{2D58C69F-9C68-4FA0-83AA-6F7857CA9DA0}" destId="{E9AEDE8A-BB91-4B04-B7A0-797076B707A5}" srcOrd="2" destOrd="0" presId="urn:microsoft.com/office/officeart/2005/8/layout/cycle1"/>
    <dgm:cxn modelId="{031E3B75-C05E-4EF2-94C2-C8B23FE8D968}" type="presParOf" srcId="{2D58C69F-9C68-4FA0-83AA-6F7857CA9DA0}" destId="{96529884-C3A0-4070-8CCC-F20AE78289EA}" srcOrd="3" destOrd="0" presId="urn:microsoft.com/office/officeart/2005/8/layout/cycle1"/>
    <dgm:cxn modelId="{06E78689-F4BB-4F2C-B102-A072002515E9}" type="presParOf" srcId="{2D58C69F-9C68-4FA0-83AA-6F7857CA9DA0}" destId="{6BC34846-3906-4CEE-8E32-2F61E4DAC494}" srcOrd="4" destOrd="0" presId="urn:microsoft.com/office/officeart/2005/8/layout/cycle1"/>
    <dgm:cxn modelId="{BD0EF52A-8F7A-4D02-85D7-B26E86EB3876}" type="presParOf" srcId="{2D58C69F-9C68-4FA0-83AA-6F7857CA9DA0}" destId="{B03FA634-7DF1-40B9-B8DE-84D4A553AC98}" srcOrd="5" destOrd="0" presId="urn:microsoft.com/office/officeart/2005/8/layout/cycle1"/>
    <dgm:cxn modelId="{3C05FE4E-7502-419D-B267-85CEED9D2341}" type="presParOf" srcId="{2D58C69F-9C68-4FA0-83AA-6F7857CA9DA0}" destId="{78F18537-FE4F-4D51-8001-FC7072A06747}" srcOrd="6" destOrd="0" presId="urn:microsoft.com/office/officeart/2005/8/layout/cycle1"/>
    <dgm:cxn modelId="{08523E9D-7F50-479A-B0A6-D0291CFC99D7}" type="presParOf" srcId="{2D58C69F-9C68-4FA0-83AA-6F7857CA9DA0}" destId="{0B8FB7D5-0FD3-4CF2-9B87-6067C81D1C1A}" srcOrd="7" destOrd="0" presId="urn:microsoft.com/office/officeart/2005/8/layout/cycle1"/>
    <dgm:cxn modelId="{0D7F8854-DE6D-4FDE-8F4F-30771A7B1B18}" type="presParOf" srcId="{2D58C69F-9C68-4FA0-83AA-6F7857CA9DA0}" destId="{532A98F4-106A-4125-B9F6-F4A77D28BEAD}" srcOrd="8" destOrd="0" presId="urn:microsoft.com/office/officeart/2005/8/layout/cycle1"/>
    <dgm:cxn modelId="{B32D8031-C25E-4B48-9BBD-71BCD83FCC1F}" type="presParOf" srcId="{2D58C69F-9C68-4FA0-83AA-6F7857CA9DA0}" destId="{CA873B01-8909-428B-B62C-17564BD3B575}" srcOrd="9" destOrd="0" presId="urn:microsoft.com/office/officeart/2005/8/layout/cycle1"/>
    <dgm:cxn modelId="{708982B7-B125-45F5-9654-A9F48232480D}" type="presParOf" srcId="{2D58C69F-9C68-4FA0-83AA-6F7857CA9DA0}" destId="{AB647449-0AA8-4457-BD6A-0109EC16A420}" srcOrd="10" destOrd="0" presId="urn:microsoft.com/office/officeart/2005/8/layout/cycle1"/>
    <dgm:cxn modelId="{4DDC938D-7DA3-4D72-B3CB-D28D202862AA}" type="presParOf" srcId="{2D58C69F-9C68-4FA0-83AA-6F7857CA9DA0}" destId="{8CF56A9A-6F1C-4264-8446-C7828648A7F9}" srcOrd="11" destOrd="0" presId="urn:microsoft.com/office/officeart/2005/8/layout/cycle1"/>
    <dgm:cxn modelId="{23B78810-D237-4949-9FE5-4D7DAA21AD37}" type="presParOf" srcId="{2D58C69F-9C68-4FA0-83AA-6F7857CA9DA0}" destId="{4BDEFC81-D67B-45ED-943C-1B8722128253}" srcOrd="12" destOrd="0" presId="urn:microsoft.com/office/officeart/2005/8/layout/cycle1"/>
    <dgm:cxn modelId="{5242EDDB-9938-49ED-AE77-0AAFE334B821}" type="presParOf" srcId="{2D58C69F-9C68-4FA0-83AA-6F7857CA9DA0}" destId="{DF8C12F6-2A4C-43A4-B15B-23E646F9F6D4}" srcOrd="13" destOrd="0" presId="urn:microsoft.com/office/officeart/2005/8/layout/cycle1"/>
    <dgm:cxn modelId="{F3BEC86B-9003-4C96-8396-65A66849C869}" type="presParOf" srcId="{2D58C69F-9C68-4FA0-83AA-6F7857CA9DA0}" destId="{87C435D6-AA02-4617-8D6F-2D5013BA0BA5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6E28C5-D165-4A5C-AB63-7962491694CB}">
      <dsp:nvSpPr>
        <dsp:cNvPr id="0" name=""/>
        <dsp:cNvSpPr/>
      </dsp:nvSpPr>
      <dsp:spPr>
        <a:xfrm>
          <a:off x="4394896" y="0"/>
          <a:ext cx="2445691" cy="15104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2060"/>
              </a:solidFill>
            </a:rPr>
            <a:t>Социально-коммуникативное</a:t>
          </a:r>
          <a:endParaRPr lang="ru-RU" sz="2400" kern="1200" dirty="0">
            <a:solidFill>
              <a:srgbClr val="002060"/>
            </a:solidFill>
          </a:endParaRPr>
        </a:p>
      </dsp:txBody>
      <dsp:txXfrm>
        <a:off x="4394896" y="0"/>
        <a:ext cx="2445691" cy="1510450"/>
      </dsp:txXfrm>
    </dsp:sp>
    <dsp:sp modelId="{E9AEDE8A-BB91-4B04-B7A0-797076B707A5}">
      <dsp:nvSpPr>
        <dsp:cNvPr id="0" name=""/>
        <dsp:cNvSpPr/>
      </dsp:nvSpPr>
      <dsp:spPr>
        <a:xfrm>
          <a:off x="1317188" y="-55112"/>
          <a:ext cx="5669440" cy="5669440"/>
        </a:xfrm>
        <a:prstGeom prst="circularArrow">
          <a:avLst>
            <a:gd name="adj1" fmla="val 5195"/>
            <a:gd name="adj2" fmla="val 335551"/>
            <a:gd name="adj3" fmla="val 21369989"/>
            <a:gd name="adj4" fmla="val 19782083"/>
            <a:gd name="adj5" fmla="val 6061"/>
          </a:avLst>
        </a:prstGeom>
        <a:solidFill>
          <a:schemeClr val="tx2">
            <a:lumMod val="50000"/>
          </a:schemeClr>
        </a:solidFill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C34846-3906-4CEE-8E32-2F61E4DAC494}">
      <dsp:nvSpPr>
        <dsp:cNvPr id="0" name=""/>
        <dsp:cNvSpPr/>
      </dsp:nvSpPr>
      <dsp:spPr>
        <a:xfrm>
          <a:off x="5788108" y="2856826"/>
          <a:ext cx="1510450" cy="15104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2060"/>
              </a:solidFill>
            </a:rPr>
            <a:t>Речевое </a:t>
          </a:r>
          <a:endParaRPr lang="ru-RU" sz="2400" kern="1200" dirty="0">
            <a:solidFill>
              <a:srgbClr val="002060"/>
            </a:solidFill>
          </a:endParaRPr>
        </a:p>
      </dsp:txBody>
      <dsp:txXfrm>
        <a:off x="5788108" y="2856826"/>
        <a:ext cx="1510450" cy="1510450"/>
      </dsp:txXfrm>
    </dsp:sp>
    <dsp:sp modelId="{B03FA634-7DF1-40B9-B8DE-84D4A553AC98}">
      <dsp:nvSpPr>
        <dsp:cNvPr id="0" name=""/>
        <dsp:cNvSpPr/>
      </dsp:nvSpPr>
      <dsp:spPr>
        <a:xfrm>
          <a:off x="1523715" y="-188665"/>
          <a:ext cx="5669440" cy="5669440"/>
        </a:xfrm>
        <a:prstGeom prst="circularArrow">
          <a:avLst>
            <a:gd name="adj1" fmla="val 5195"/>
            <a:gd name="adj2" fmla="val 335551"/>
            <a:gd name="adj3" fmla="val 3485965"/>
            <a:gd name="adj4" fmla="val 2252028"/>
            <a:gd name="adj5" fmla="val 6061"/>
          </a:avLst>
        </a:prstGeom>
        <a:solidFill>
          <a:schemeClr val="tx2">
            <a:lumMod val="5000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8FB7D5-0FD3-4CF2-9B87-6067C81D1C1A}">
      <dsp:nvSpPr>
        <dsp:cNvPr id="0" name=""/>
        <dsp:cNvSpPr/>
      </dsp:nvSpPr>
      <dsp:spPr>
        <a:xfrm>
          <a:off x="3035896" y="4595089"/>
          <a:ext cx="2229848" cy="15104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2060"/>
              </a:solidFill>
            </a:rPr>
            <a:t>Художественно-эстетическое</a:t>
          </a:r>
          <a:endParaRPr lang="ru-RU" sz="2400" kern="1200" dirty="0">
            <a:solidFill>
              <a:srgbClr val="002060"/>
            </a:solidFill>
          </a:endParaRPr>
        </a:p>
      </dsp:txBody>
      <dsp:txXfrm>
        <a:off x="3035896" y="4595089"/>
        <a:ext cx="2229848" cy="1510450"/>
      </dsp:txXfrm>
    </dsp:sp>
    <dsp:sp modelId="{532A98F4-106A-4125-B9F6-F4A77D28BEAD}">
      <dsp:nvSpPr>
        <dsp:cNvPr id="0" name=""/>
        <dsp:cNvSpPr/>
      </dsp:nvSpPr>
      <dsp:spPr>
        <a:xfrm>
          <a:off x="1091703" y="-188665"/>
          <a:ext cx="5669440" cy="5669440"/>
        </a:xfrm>
        <a:prstGeom prst="circularArrow">
          <a:avLst>
            <a:gd name="adj1" fmla="val 5195"/>
            <a:gd name="adj2" fmla="val 335551"/>
            <a:gd name="adj3" fmla="val 8212421"/>
            <a:gd name="adj4" fmla="val 6978484"/>
            <a:gd name="adj5" fmla="val 6061"/>
          </a:avLst>
        </a:prstGeom>
        <a:solidFill>
          <a:schemeClr val="tx2">
            <a:lumMod val="5000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647449-0AA8-4457-BD6A-0109EC16A420}">
      <dsp:nvSpPr>
        <dsp:cNvPr id="0" name=""/>
        <dsp:cNvSpPr/>
      </dsp:nvSpPr>
      <dsp:spPr>
        <a:xfrm>
          <a:off x="552718" y="2856826"/>
          <a:ext cx="2411178" cy="15104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2060"/>
              </a:solidFill>
            </a:rPr>
            <a:t>Физическое</a:t>
          </a:r>
          <a:endParaRPr lang="ru-RU" sz="2400" kern="1200" dirty="0">
            <a:solidFill>
              <a:srgbClr val="002060"/>
            </a:solidFill>
          </a:endParaRPr>
        </a:p>
      </dsp:txBody>
      <dsp:txXfrm>
        <a:off x="552718" y="2856826"/>
        <a:ext cx="2411178" cy="1510450"/>
      </dsp:txXfrm>
    </dsp:sp>
    <dsp:sp modelId="{8CF56A9A-6F1C-4264-8446-C7828648A7F9}">
      <dsp:nvSpPr>
        <dsp:cNvPr id="0" name=""/>
        <dsp:cNvSpPr/>
      </dsp:nvSpPr>
      <dsp:spPr>
        <a:xfrm>
          <a:off x="1316100" y="-43"/>
          <a:ext cx="5669440" cy="5669440"/>
        </a:xfrm>
        <a:prstGeom prst="circularArrow">
          <a:avLst>
            <a:gd name="adj1" fmla="val 5195"/>
            <a:gd name="adj2" fmla="val 335551"/>
            <a:gd name="adj3" fmla="val 12484356"/>
            <a:gd name="adj4" fmla="val 10769731"/>
            <a:gd name="adj5" fmla="val 6061"/>
          </a:avLst>
        </a:prstGeom>
        <a:solidFill>
          <a:schemeClr val="tx2">
            <a:lumMod val="5000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8C12F6-2A4C-43A4-B15B-23E646F9F6D4}">
      <dsp:nvSpPr>
        <dsp:cNvPr id="0" name=""/>
        <dsp:cNvSpPr/>
      </dsp:nvSpPr>
      <dsp:spPr>
        <a:xfrm>
          <a:off x="1453496" y="158803"/>
          <a:ext cx="2437339" cy="1281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2060"/>
              </a:solidFill>
            </a:rPr>
            <a:t>Познавательное</a:t>
          </a:r>
          <a:endParaRPr lang="ru-RU" sz="2400" kern="1200" dirty="0">
            <a:solidFill>
              <a:srgbClr val="002060"/>
            </a:solidFill>
          </a:endParaRPr>
        </a:p>
      </dsp:txBody>
      <dsp:txXfrm>
        <a:off x="1453496" y="158803"/>
        <a:ext cx="2437339" cy="1281360"/>
      </dsp:txXfrm>
    </dsp:sp>
    <dsp:sp modelId="{87C435D6-AA02-4617-8D6F-2D5013BA0BA5}">
      <dsp:nvSpPr>
        <dsp:cNvPr id="0" name=""/>
        <dsp:cNvSpPr/>
      </dsp:nvSpPr>
      <dsp:spPr>
        <a:xfrm>
          <a:off x="1371690" y="52645"/>
          <a:ext cx="5669440" cy="5669440"/>
        </a:xfrm>
        <a:prstGeom prst="circularArrow">
          <a:avLst>
            <a:gd name="adj1" fmla="val 5195"/>
            <a:gd name="adj2" fmla="val 335551"/>
            <a:gd name="adj3" fmla="val 15999648"/>
            <a:gd name="adj4" fmla="val 15643917"/>
            <a:gd name="adj5" fmla="val 6061"/>
          </a:avLst>
        </a:prstGeom>
        <a:solidFill>
          <a:schemeClr val="tx2">
            <a:lumMod val="50000"/>
          </a:schemeClr>
        </a:solidFill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BC7746-4028-4930-BE54-1A508A6D809D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6F592D-855F-477A-B57C-419396B156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BC7746-4028-4930-BE54-1A508A6D809D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6F592D-855F-477A-B57C-419396B15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BC7746-4028-4930-BE54-1A508A6D809D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6F592D-855F-477A-B57C-419396B15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BC7746-4028-4930-BE54-1A508A6D809D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6F592D-855F-477A-B57C-419396B15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BC7746-4028-4930-BE54-1A508A6D809D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6F592D-855F-477A-B57C-419396B156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BC7746-4028-4930-BE54-1A508A6D809D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6F592D-855F-477A-B57C-419396B15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BC7746-4028-4930-BE54-1A508A6D809D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6F592D-855F-477A-B57C-419396B156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BC7746-4028-4930-BE54-1A508A6D809D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6F592D-855F-477A-B57C-419396B15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BC7746-4028-4930-BE54-1A508A6D809D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6F592D-855F-477A-B57C-419396B15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BC7746-4028-4930-BE54-1A508A6D809D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6F592D-855F-477A-B57C-419396B15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9BC7746-4028-4930-BE54-1A508A6D809D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086F592D-855F-477A-B57C-419396B15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9BC7746-4028-4930-BE54-1A508A6D809D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086F592D-855F-477A-B57C-419396B15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10" Type="http://schemas.openxmlformats.org/officeDocument/2006/relationships/image" Target="../media/image66.jpeg"/><Relationship Id="rId4" Type="http://schemas.openxmlformats.org/officeDocument/2006/relationships/image" Target="../media/image61.jpeg"/><Relationship Id="rId9" Type="http://schemas.openxmlformats.org/officeDocument/2006/relationships/image" Target="../media/image2.png"/></Relationships>
</file>

<file path=ppt/slides/_rels/slide22.xml.rels><?xml version="1.0" encoding="UTF-8" standalone="yes" ?><Relationships xmlns="http://schemas.openxmlformats.org/package/2006/relationships"><Relationship Id="rId3" Target="../media/image68.jpeg" Type="http://schemas.openxmlformats.org/officeDocument/2006/relationships/image"/><Relationship Id="rId2" Target="../media/image67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23.xml.rels><?xml version="1.0" encoding="UTF-8" standalone="yes" ?><Relationships xmlns="http://schemas.openxmlformats.org/package/2006/relationships"><Relationship Id="rId2" Target="../media/image69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 ?><Relationships xmlns="http://schemas.openxmlformats.org/package/2006/relationships"><Relationship Id="rId3" Target="../media/image72.jpeg" Type="http://schemas.openxmlformats.org/officeDocument/2006/relationships/image"/><Relationship Id="rId2" Target="../media/image71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26.xml.rels><?xml version="1.0" encoding="UTF-8" standalone="yes" ?><Relationships xmlns="http://schemas.openxmlformats.org/package/2006/relationships"><Relationship Id="rId2" Target="../media/image73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27.xml.rels><?xml version="1.0" encoding="UTF-8" standalone="yes" ?><Relationships xmlns="http://schemas.openxmlformats.org/package/2006/relationships"><Relationship Id="rId3" Target="../media/image75.jpeg" Type="http://schemas.openxmlformats.org/officeDocument/2006/relationships/image"/><Relationship Id="rId2" Target="../media/image74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Pictures\abde3b2fa7ace0999c9783b659322ba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9744" y="188640"/>
            <a:ext cx="2304256" cy="2304256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619672" y="512064"/>
            <a:ext cx="5328592" cy="914400"/>
          </a:xfrm>
        </p:spPr>
        <p:txBody>
          <a:bodyPr/>
          <a:lstStyle/>
          <a:p>
            <a:pPr algn="ctr"/>
            <a:r>
              <a:rPr lang="en-US" sz="1600" b="1" spc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XV </a:t>
            </a:r>
            <a:r>
              <a:rPr lang="ru-RU" sz="1600" b="1" spc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областной православно-образовательный Форум</a:t>
            </a:r>
            <a:br>
              <a:rPr lang="ru-RU" sz="1600" b="1" spc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spc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«Золотые купола России» г.Черемхово</a:t>
            </a:r>
            <a:endParaRPr lang="ru-RU" sz="1600" b="1" spc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1475656" y="1770501"/>
            <a:ext cx="5832648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0104"/>
                </a:solidFill>
                <a:latin typeface="Bookman Old Style" pitchFamily="18" charset="0"/>
              </a:rPr>
              <a:t>Реализация инновационного проекта «Сибирский Родничок»</a:t>
            </a:r>
          </a:p>
          <a:p>
            <a:pPr algn="ctr">
              <a:buNone/>
            </a:pPr>
            <a:endParaRPr lang="ru-RU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>
              <a:buNone/>
            </a:pPr>
            <a:endParaRPr lang="ru-RU" sz="2000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>
              <a:buNone/>
            </a:pPr>
            <a:endParaRPr lang="ru-RU" sz="2000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Колесникова 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Наталия Александровна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 МБДОУ «Детский сад № </a:t>
            </a: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  <a:ea typeface="DotumChe" pitchFamily="49" charset="-127"/>
              </a:rPr>
              <a:t>212» 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  <a:ea typeface="DotumChe" pitchFamily="49" charset="-127"/>
              </a:rPr>
              <a:t>г.Зима</a:t>
            </a:r>
            <a:endParaRPr lang="ru-RU" sz="2000" b="1" dirty="0">
              <a:solidFill>
                <a:srgbClr val="002060"/>
              </a:solidFill>
              <a:latin typeface="Bookman Old Style" pitchFamily="18" charset="0"/>
              <a:ea typeface="DotumChe" pitchFamily="49" charset="-127"/>
            </a:endParaRPr>
          </a:p>
        </p:txBody>
      </p:sp>
      <p:pic>
        <p:nvPicPr>
          <p:cNvPr id="1026" name="Picture 2" descr="D:\документы детский сад\фото садик\фото работа\z1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429000"/>
            <a:ext cx="2088232" cy="31717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435280" cy="914400"/>
          </a:xfrm>
        </p:spPr>
        <p:txBody>
          <a:bodyPr/>
          <a:lstStyle/>
          <a:p>
            <a:pPr algn="just"/>
            <a:r>
              <a:rPr lang="ru-RU" sz="2400" spc="-150" dirty="0" smtClean="0">
                <a:solidFill>
                  <a:srgbClr val="002060"/>
                </a:solidFill>
              </a:rPr>
              <a:t>Основа духовно-нравственного воспитания закладывается в семье и продолжается в детской образовательной организации. Это — ценности любви, доброты, тепла семьи, честности и порядочности друзей, надежности, прочности общего дома — Родины. Все эти ценности жизни являются общими для всех людей.</a:t>
            </a:r>
            <a:br>
              <a:rPr lang="ru-RU" sz="2400" spc="-150" dirty="0" smtClean="0">
                <a:solidFill>
                  <a:srgbClr val="002060"/>
                </a:solidFill>
              </a:rPr>
            </a:br>
            <a:endParaRPr lang="ru-RU" sz="2400" spc="-150" dirty="0">
              <a:solidFill>
                <a:srgbClr val="002060"/>
              </a:solidFill>
            </a:endParaRPr>
          </a:p>
        </p:txBody>
      </p:sp>
      <p:pic>
        <p:nvPicPr>
          <p:cNvPr id="2050" name="Picture 2" descr="D:\документы детский сад\фото садик\фото работа\SAM_1742.JPG"/>
          <p:cNvPicPr>
            <a:picLocks noChangeAspect="1" noChangeArrowheads="1"/>
          </p:cNvPicPr>
          <p:nvPr/>
        </p:nvPicPr>
        <p:blipFill>
          <a:blip r:embed="rId2" cstate="print"/>
          <a:srcRect t="12600"/>
          <a:stretch>
            <a:fillRect/>
          </a:stretch>
        </p:blipFill>
        <p:spPr bwMode="auto">
          <a:xfrm>
            <a:off x="323528" y="3068960"/>
            <a:ext cx="2286000" cy="2996952"/>
          </a:xfrm>
          <a:prstGeom prst="rect">
            <a:avLst/>
          </a:prstGeom>
          <a:noFill/>
        </p:spPr>
      </p:pic>
      <p:pic>
        <p:nvPicPr>
          <p:cNvPr id="2051" name="Picture 3" descr="D:\документы детский сад\мои детки\доброта\DSCN09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59292" y="3284984"/>
            <a:ext cx="3456384" cy="2592288"/>
          </a:xfrm>
          <a:prstGeom prst="rect">
            <a:avLst/>
          </a:prstGeom>
          <a:noFill/>
        </p:spPr>
      </p:pic>
      <p:pic>
        <p:nvPicPr>
          <p:cNvPr id="2052" name="Picture 4" descr="D:\документы детский сад\мои детки\фото пчёлки 2\пасха\DSCN1391.JPG"/>
          <p:cNvPicPr>
            <a:picLocks noChangeAspect="1" noChangeArrowheads="1"/>
          </p:cNvPicPr>
          <p:nvPr/>
        </p:nvPicPr>
        <p:blipFill>
          <a:blip r:embed="rId4" cstate="print"/>
          <a:srcRect l="12905" r="30783"/>
          <a:stretch>
            <a:fillRect/>
          </a:stretch>
        </p:blipFill>
        <p:spPr bwMode="auto">
          <a:xfrm>
            <a:off x="6444208" y="3068960"/>
            <a:ext cx="2304256" cy="30689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22" name="Picture 2" descr="D:\документы детский сад\мои детки\8 утренник\DSCN1254.JPG"/>
          <p:cNvPicPr>
            <a:picLocks noChangeAspect="1" noChangeArrowheads="1"/>
          </p:cNvPicPr>
          <p:nvPr/>
        </p:nvPicPr>
        <p:blipFill>
          <a:blip r:embed="rId2" cstate="print"/>
          <a:srcRect l="12056" t="7935" b="28496"/>
          <a:stretch>
            <a:fillRect/>
          </a:stretch>
        </p:blipFill>
        <p:spPr bwMode="auto">
          <a:xfrm>
            <a:off x="467544" y="620688"/>
            <a:ext cx="4117569" cy="2232248"/>
          </a:xfrm>
          <a:prstGeom prst="rect">
            <a:avLst/>
          </a:prstGeom>
          <a:noFill/>
        </p:spPr>
      </p:pic>
      <p:pic>
        <p:nvPicPr>
          <p:cNvPr id="30723" name="Picture 3" descr="D:\документы детский сад\мои детки\фото пчёлки 2\фото  8 марта\DSCN1288.JPG"/>
          <p:cNvPicPr>
            <a:picLocks noChangeAspect="1" noChangeArrowheads="1"/>
          </p:cNvPicPr>
          <p:nvPr/>
        </p:nvPicPr>
        <p:blipFill>
          <a:blip r:embed="rId3" cstate="print"/>
          <a:srcRect l="5950" t="24935" b="10985"/>
          <a:stretch>
            <a:fillRect/>
          </a:stretch>
        </p:blipFill>
        <p:spPr bwMode="auto">
          <a:xfrm>
            <a:off x="1691680" y="3356992"/>
            <a:ext cx="6200278" cy="3168352"/>
          </a:xfrm>
          <a:prstGeom prst="rect">
            <a:avLst/>
          </a:prstGeom>
          <a:noFill/>
        </p:spPr>
      </p:pic>
      <p:pic>
        <p:nvPicPr>
          <p:cNvPr id="30724" name="Picture 4" descr="D:\документы детский сад\мои детки\DSCN03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620689"/>
            <a:ext cx="4067943" cy="22882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65816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Фотовыставка: </a:t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«Моя семья – мое богатство!»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31746" name="Picture 2" descr="C:\Users\Admin\Desktop\DSCN505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19231" r="25000"/>
          <a:stretch>
            <a:fillRect/>
          </a:stretch>
        </p:blipFill>
        <p:spPr bwMode="auto">
          <a:xfrm>
            <a:off x="251520" y="1412776"/>
            <a:ext cx="3312368" cy="44545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1747" name="Picture 3" descr="C:\Users\Admin\Desktop\DSCN50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844824"/>
            <a:ext cx="4791784" cy="35938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37824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alibri" pitchFamily="34" charset="0"/>
              </a:rPr>
              <a:t>Беседы о природе, животных и растениях Иркутской области и города Зимы</a:t>
            </a:r>
            <a:r>
              <a:rPr lang="ru-RU" b="1" i="1" dirty="0" smtClean="0">
                <a:latin typeface="Calibri" pitchFamily="34" charset="0"/>
              </a:rPr>
              <a:t/>
            </a:r>
            <a:br>
              <a:rPr lang="ru-RU" b="1" i="1" dirty="0" smtClean="0">
                <a:latin typeface="Calibri" pitchFamily="34" charset="0"/>
              </a:rPr>
            </a:br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196752"/>
            <a:ext cx="3360373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0" name="Picture 2" descr="C:\Users\Admin\Desktop\генеральная уборка\IMG_20170321_10554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t="9918" b="8941"/>
          <a:stretch>
            <a:fillRect/>
          </a:stretch>
        </p:blipFill>
        <p:spPr bwMode="auto">
          <a:xfrm>
            <a:off x="6228185" y="2132856"/>
            <a:ext cx="2915815" cy="3154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1" name="Picture 3" descr="C:\Users\Admin\Desktop\генеральная уборка\IMG_20170321_105635.jpg"/>
          <p:cNvPicPr>
            <a:picLocks noChangeAspect="1" noChangeArrowheads="1"/>
          </p:cNvPicPr>
          <p:nvPr/>
        </p:nvPicPr>
        <p:blipFill>
          <a:blip r:embed="rId4" cstate="print"/>
          <a:srcRect t="15718"/>
          <a:stretch>
            <a:fillRect/>
          </a:stretch>
        </p:blipFill>
        <p:spPr bwMode="auto">
          <a:xfrm>
            <a:off x="0" y="1988840"/>
            <a:ext cx="2987300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Admin\Desktop\генеральная уборка\IMG_20170327_105132.jpg"/>
          <p:cNvPicPr>
            <a:picLocks noChangeAspect="1" noChangeArrowheads="1"/>
          </p:cNvPicPr>
          <p:nvPr/>
        </p:nvPicPr>
        <p:blipFill>
          <a:blip r:embed="rId5" cstate="print"/>
          <a:srcRect t="14178"/>
          <a:stretch>
            <a:fillRect/>
          </a:stretch>
        </p:blipFill>
        <p:spPr bwMode="auto">
          <a:xfrm>
            <a:off x="3275856" y="3717032"/>
            <a:ext cx="2744911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6464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Конкурс поделок: «Байкал глазами детей»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2051" name="Picture 3" descr="C:\Users\Admin\Desktop\ФОТО БАЙКАЛА ПОДЕЛКИ\SAM_887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95536" y="692696"/>
            <a:ext cx="4038600" cy="2704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 descr="C:\Users\Admin\Desktop\ФОТО БАЙКАЛА ПОДЕЛКИ\SAM_887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56138" y="2370091"/>
            <a:ext cx="4038600" cy="33259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C:\Users\Admin\Desktop\ФОТО БАЙКАЛА ПОДЕЛКИ\SAM_888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501008"/>
            <a:ext cx="3312368" cy="2484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Admin\Desktop\ФОТО БАЙКАЛА ПОДЕЛКИ\SAM_888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764704"/>
            <a:ext cx="3857508" cy="202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3" descr="D:\2015-2016\НОЯБРЬ\КОНФЕРЕНЦИЯ В иРКУТСКЕ\Довгалев Федор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4535016"/>
            <a:ext cx="3097312" cy="2322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Виртуальная экскурсия: «Путешествие к озеру Байкал»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C:\Users\Admin\Desktop\генеральная уборка\IMG_20170323_160119.jpg"/>
          <p:cNvPicPr>
            <a:picLocks noChangeAspect="1" noChangeArrowheads="1"/>
          </p:cNvPicPr>
          <p:nvPr/>
        </p:nvPicPr>
        <p:blipFill>
          <a:blip r:embed="rId2" cstate="print"/>
          <a:srcRect t="16554" b="3042"/>
          <a:stretch>
            <a:fillRect/>
          </a:stretch>
        </p:blipFill>
        <p:spPr bwMode="auto">
          <a:xfrm>
            <a:off x="194031" y="908720"/>
            <a:ext cx="2485223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75" name="Picture 3" descr="C:\Users\Admin\Desktop\генеральная уборка\IMG_20170323_160352.jpg"/>
          <p:cNvPicPr>
            <a:picLocks noChangeAspect="1" noChangeArrowheads="1"/>
          </p:cNvPicPr>
          <p:nvPr/>
        </p:nvPicPr>
        <p:blipFill>
          <a:blip r:embed="rId3" cstate="print"/>
          <a:srcRect t="17073"/>
          <a:stretch>
            <a:fillRect/>
          </a:stretch>
        </p:blipFill>
        <p:spPr bwMode="auto">
          <a:xfrm>
            <a:off x="2936465" y="908720"/>
            <a:ext cx="2409621" cy="2664296"/>
          </a:xfrm>
          <a:prstGeom prst="rect">
            <a:avLst/>
          </a:prstGeom>
          <a:noFill/>
        </p:spPr>
      </p:pic>
      <p:pic>
        <p:nvPicPr>
          <p:cNvPr id="28676" name="Picture 4" descr="C:\Users\Admin\Desktop\генеральная уборка\IMG_20170323_160422.jpg"/>
          <p:cNvPicPr>
            <a:picLocks noChangeAspect="1" noChangeArrowheads="1"/>
          </p:cNvPicPr>
          <p:nvPr/>
        </p:nvPicPr>
        <p:blipFill>
          <a:blip r:embed="rId4" cstate="print"/>
          <a:srcRect t="15000"/>
          <a:stretch>
            <a:fillRect/>
          </a:stretch>
        </p:blipFill>
        <p:spPr bwMode="auto">
          <a:xfrm>
            <a:off x="5796136" y="908719"/>
            <a:ext cx="2376264" cy="2693099"/>
          </a:xfrm>
          <a:prstGeom prst="rect">
            <a:avLst/>
          </a:prstGeom>
          <a:noFill/>
        </p:spPr>
      </p:pic>
      <p:pic>
        <p:nvPicPr>
          <p:cNvPr id="28677" name="Picture 5" descr="C:\Users\Admin\Desktop\генеральная уборка\IMG_20170323_161217.jpg"/>
          <p:cNvPicPr>
            <a:picLocks noChangeAspect="1" noChangeArrowheads="1"/>
          </p:cNvPicPr>
          <p:nvPr/>
        </p:nvPicPr>
        <p:blipFill>
          <a:blip r:embed="rId5" cstate="print"/>
          <a:srcRect t="20633" b="3713"/>
          <a:stretch>
            <a:fillRect/>
          </a:stretch>
        </p:blipFill>
        <p:spPr bwMode="auto">
          <a:xfrm>
            <a:off x="323528" y="3933056"/>
            <a:ext cx="2499742" cy="2521536"/>
          </a:xfrm>
          <a:prstGeom prst="rect">
            <a:avLst/>
          </a:prstGeom>
          <a:noFill/>
        </p:spPr>
      </p:pic>
      <p:pic>
        <p:nvPicPr>
          <p:cNvPr id="28678" name="Picture 6" descr="C:\Users\Admin\Desktop\генеральная уборка\IMG_20170323_161732.jpg"/>
          <p:cNvPicPr>
            <a:picLocks noChangeAspect="1" noChangeArrowheads="1"/>
          </p:cNvPicPr>
          <p:nvPr/>
        </p:nvPicPr>
        <p:blipFill>
          <a:blip r:embed="rId6" cstate="print"/>
          <a:srcRect t="27717"/>
          <a:stretch>
            <a:fillRect/>
          </a:stretch>
        </p:blipFill>
        <p:spPr bwMode="auto">
          <a:xfrm>
            <a:off x="3001100" y="3933056"/>
            <a:ext cx="2615016" cy="2520280"/>
          </a:xfrm>
          <a:prstGeom prst="rect">
            <a:avLst/>
          </a:prstGeom>
          <a:noFill/>
        </p:spPr>
      </p:pic>
      <p:pic>
        <p:nvPicPr>
          <p:cNvPr id="28679" name="Picture 7" descr="C:\Users\Admin\Desktop\генеральная уборка\IMG_20170323_161146.jpg"/>
          <p:cNvPicPr>
            <a:picLocks noChangeAspect="1" noChangeArrowheads="1"/>
          </p:cNvPicPr>
          <p:nvPr/>
        </p:nvPicPr>
        <p:blipFill>
          <a:blip r:embed="rId7" cstate="print"/>
          <a:srcRect t="23077"/>
          <a:stretch>
            <a:fillRect/>
          </a:stretch>
        </p:blipFill>
        <p:spPr bwMode="auto">
          <a:xfrm>
            <a:off x="5967155" y="3933056"/>
            <a:ext cx="2457273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Россия – родина для многих народов. Культурное прошлое,  традиции  народа дети должны узнавать с дошкольного возраста.  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3" name="Picture 2" descr="C:\Users\Admin\Desktop\генеральная уборка\IMG_20170327_110425.jpg"/>
          <p:cNvPicPr>
            <a:picLocks noChangeAspect="1" noChangeArrowheads="1"/>
          </p:cNvPicPr>
          <p:nvPr/>
        </p:nvPicPr>
        <p:blipFill>
          <a:blip r:embed="rId2" cstate="print"/>
          <a:srcRect t="13418" b="17812"/>
          <a:stretch>
            <a:fillRect/>
          </a:stretch>
        </p:blipFill>
        <p:spPr bwMode="auto">
          <a:xfrm>
            <a:off x="251520" y="2420888"/>
            <a:ext cx="4032448" cy="36974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 descr="C:\Users\Admin\Desktop\генеральная уборка\IMG_20170327_110556.jpg"/>
          <p:cNvPicPr>
            <a:picLocks noChangeAspect="1" noChangeArrowheads="1"/>
          </p:cNvPicPr>
          <p:nvPr/>
        </p:nvPicPr>
        <p:blipFill>
          <a:blip r:embed="rId3" cstate="print"/>
          <a:srcRect t="14372"/>
          <a:stretch>
            <a:fillRect/>
          </a:stretch>
        </p:blipFill>
        <p:spPr bwMode="auto">
          <a:xfrm>
            <a:off x="4932040" y="2276872"/>
            <a:ext cx="3381840" cy="38610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Предметы быта, игрушки, волнующие ребенка, воспитывающие в нём чувство красоты, любознательности, должны быть национальными. 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29698" name="Picture 2" descr="C:\Users\Admin\Desktop\генеральная уборка\IMG_20170324_150410.jpg"/>
          <p:cNvPicPr>
            <a:picLocks noChangeAspect="1" noChangeArrowheads="1"/>
          </p:cNvPicPr>
          <p:nvPr/>
        </p:nvPicPr>
        <p:blipFill>
          <a:blip r:embed="rId2" cstate="print"/>
          <a:srcRect t="11732" r="-110" b="29610"/>
          <a:stretch>
            <a:fillRect/>
          </a:stretch>
        </p:blipFill>
        <p:spPr bwMode="auto">
          <a:xfrm>
            <a:off x="395536" y="1772816"/>
            <a:ext cx="2580767" cy="2016224"/>
          </a:xfrm>
          <a:prstGeom prst="rect">
            <a:avLst/>
          </a:prstGeom>
          <a:noFill/>
        </p:spPr>
      </p:pic>
      <p:pic>
        <p:nvPicPr>
          <p:cNvPr id="29699" name="Picture 3" descr="C:\Users\Admin\Desktop\генеральная уборка\IMG_20170324_150508.jpg"/>
          <p:cNvPicPr>
            <a:picLocks noChangeAspect="1" noChangeArrowheads="1"/>
          </p:cNvPicPr>
          <p:nvPr/>
        </p:nvPicPr>
        <p:blipFill>
          <a:blip r:embed="rId3" cstate="print"/>
          <a:srcRect b="13901"/>
          <a:stretch>
            <a:fillRect/>
          </a:stretch>
        </p:blipFill>
        <p:spPr bwMode="auto">
          <a:xfrm>
            <a:off x="539552" y="4212751"/>
            <a:ext cx="2304256" cy="2456609"/>
          </a:xfrm>
          <a:prstGeom prst="rect">
            <a:avLst/>
          </a:prstGeom>
          <a:noFill/>
        </p:spPr>
      </p:pic>
      <p:pic>
        <p:nvPicPr>
          <p:cNvPr id="29700" name="Picture 4" descr="C:\Users\Admin\Desktop\генеральная уборка\IMG_20170324_1507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01562" y="-14717016"/>
            <a:ext cx="3942438" cy="5256584"/>
          </a:xfrm>
          <a:prstGeom prst="rect">
            <a:avLst/>
          </a:prstGeom>
          <a:noFill/>
        </p:spPr>
      </p:pic>
      <p:pic>
        <p:nvPicPr>
          <p:cNvPr id="29701" name="Picture 5" descr="C:\Users\Admin\Desktop\генеральная уборка\IMG_20170324_150725.jpg"/>
          <p:cNvPicPr>
            <a:picLocks noChangeAspect="1" noChangeArrowheads="1"/>
          </p:cNvPicPr>
          <p:nvPr/>
        </p:nvPicPr>
        <p:blipFill>
          <a:blip r:embed="rId5" cstate="print"/>
          <a:srcRect t="17660" b="14115"/>
          <a:stretch>
            <a:fillRect/>
          </a:stretch>
        </p:blipFill>
        <p:spPr bwMode="auto">
          <a:xfrm>
            <a:off x="3491880" y="1772816"/>
            <a:ext cx="2295618" cy="2088232"/>
          </a:xfrm>
          <a:prstGeom prst="rect">
            <a:avLst/>
          </a:prstGeom>
          <a:noFill/>
        </p:spPr>
      </p:pic>
      <p:pic>
        <p:nvPicPr>
          <p:cNvPr id="29702" name="Picture 6" descr="C:\Users\Admin\Desktop\генеральная уборка\IMG_20170324_150744.jpg"/>
          <p:cNvPicPr>
            <a:picLocks noChangeAspect="1" noChangeArrowheads="1"/>
          </p:cNvPicPr>
          <p:nvPr/>
        </p:nvPicPr>
        <p:blipFill>
          <a:blip r:embed="rId6" cstate="print"/>
          <a:srcRect t="7386" b="6449"/>
          <a:stretch>
            <a:fillRect/>
          </a:stretch>
        </p:blipFill>
        <p:spPr bwMode="auto">
          <a:xfrm>
            <a:off x="3491880" y="4149080"/>
            <a:ext cx="2223120" cy="2520280"/>
          </a:xfrm>
          <a:prstGeom prst="rect">
            <a:avLst/>
          </a:prstGeom>
          <a:noFill/>
        </p:spPr>
      </p:pic>
      <p:pic>
        <p:nvPicPr>
          <p:cNvPr id="29703" name="Picture 7" descr="C:\Users\Admin\Desktop\генеральная уборка\IMG_20170324_152531.jpg"/>
          <p:cNvPicPr>
            <a:picLocks noChangeAspect="1" noChangeArrowheads="1"/>
          </p:cNvPicPr>
          <p:nvPr/>
        </p:nvPicPr>
        <p:blipFill>
          <a:blip r:embed="rId7" cstate="print"/>
          <a:srcRect t="24800" r="8001" b="17451"/>
          <a:stretch>
            <a:fillRect/>
          </a:stretch>
        </p:blipFill>
        <p:spPr bwMode="auto">
          <a:xfrm>
            <a:off x="6300192" y="1844824"/>
            <a:ext cx="2448272" cy="2049082"/>
          </a:xfrm>
          <a:prstGeom prst="rect">
            <a:avLst/>
          </a:prstGeom>
          <a:noFill/>
        </p:spPr>
      </p:pic>
      <p:pic>
        <p:nvPicPr>
          <p:cNvPr id="29704" name="Picture 8" descr="C:\Users\Admin\Desktop\генеральная уборка\IMG_20170324_150404.jpg"/>
          <p:cNvPicPr>
            <a:picLocks noChangeAspect="1" noChangeArrowheads="1"/>
          </p:cNvPicPr>
          <p:nvPr/>
        </p:nvPicPr>
        <p:blipFill>
          <a:blip r:embed="rId8" cstate="print"/>
          <a:srcRect t="12309"/>
          <a:stretch>
            <a:fillRect/>
          </a:stretch>
        </p:blipFill>
        <p:spPr bwMode="auto">
          <a:xfrm>
            <a:off x="6372200" y="4077072"/>
            <a:ext cx="2193708" cy="25649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http://ds212.eduzima.ru/images/DSC019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2127921" cy="33569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9" descr="http://ds212.eduzima.ru/images/DSC019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924944"/>
            <a:ext cx="2032751" cy="37170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3" descr="http://ds212.eduzima.ru/images/DSC0197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188640"/>
            <a:ext cx="1998222" cy="34563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11" descr="http://ds212.eduzima.ru/images/DSC0198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2852936"/>
            <a:ext cx="2181457" cy="37444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5" descr="http://ds212.eduzima.ru/images/DSC019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188640"/>
            <a:ext cx="2113463" cy="3600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Знания русского декоративно-прикладного промысла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2049" name="Picture 1" descr="C:\Users\Admin\Desktop\генеральная уборка\IMG_20170321_104948.jpg"/>
          <p:cNvPicPr>
            <a:picLocks noChangeAspect="1" noChangeArrowheads="1"/>
          </p:cNvPicPr>
          <p:nvPr/>
        </p:nvPicPr>
        <p:blipFill>
          <a:blip r:embed="rId2" cstate="print"/>
          <a:srcRect t="28322"/>
          <a:stretch>
            <a:fillRect/>
          </a:stretch>
        </p:blipFill>
        <p:spPr bwMode="auto">
          <a:xfrm>
            <a:off x="395536" y="980728"/>
            <a:ext cx="3465881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Admin\Desktop\генеральная уборка\IMG_20170324_145529.jpg"/>
          <p:cNvPicPr>
            <a:picLocks noChangeAspect="1" noChangeArrowheads="1"/>
          </p:cNvPicPr>
          <p:nvPr/>
        </p:nvPicPr>
        <p:blipFill>
          <a:blip r:embed="rId3" cstate="print"/>
          <a:srcRect t="11151" b="5901"/>
          <a:stretch>
            <a:fillRect/>
          </a:stretch>
        </p:blipFill>
        <p:spPr bwMode="auto">
          <a:xfrm>
            <a:off x="3059832" y="3212976"/>
            <a:ext cx="3096344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Admin\Desktop\генеральная уборка\IMG_20170321_104958.jpg"/>
          <p:cNvPicPr>
            <a:picLocks noChangeAspect="1" noChangeArrowheads="1"/>
          </p:cNvPicPr>
          <p:nvPr/>
        </p:nvPicPr>
        <p:blipFill>
          <a:blip r:embed="rId4" cstate="print"/>
          <a:srcRect t="32307"/>
          <a:stretch>
            <a:fillRect/>
          </a:stretch>
        </p:blipFill>
        <p:spPr bwMode="auto">
          <a:xfrm>
            <a:off x="5504409" y="980728"/>
            <a:ext cx="3639591" cy="328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5915000" cy="9144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Владимир Путин: «Воспитание подрастающего поколения в духе патриотизма – основа уверенного развития страны»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4338" name="Picture 2" descr="http://sch-inter2.ucoz.ru/_si/1/568342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260648"/>
            <a:ext cx="2915816" cy="418538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6464"/>
          </a:xfrm>
        </p:spPr>
        <p:txBody>
          <a:bodyPr/>
          <a:lstStyle/>
          <a:p>
            <a:pPr algn="ctr"/>
            <a:r>
              <a:rPr lang="ru-RU" altLang="ru-RU" b="1" dirty="0" smtClean="0">
                <a:solidFill>
                  <a:srgbClr val="000099"/>
                </a:solidFill>
              </a:rPr>
              <a:t> </a:t>
            </a:r>
            <a:r>
              <a:rPr lang="ru-RU" altLang="ru-RU" sz="3200" b="1" dirty="0" smtClean="0">
                <a:solidFill>
                  <a:srgbClr val="000099"/>
                </a:solidFill>
              </a:rPr>
              <a:t>Проект «Никто не забыт, </a:t>
            </a:r>
            <a:br>
              <a:rPr lang="ru-RU" altLang="ru-RU" sz="3200" b="1" dirty="0" smtClean="0">
                <a:solidFill>
                  <a:srgbClr val="000099"/>
                </a:solidFill>
              </a:rPr>
            </a:br>
            <a:r>
              <a:rPr lang="ru-RU" altLang="ru-RU" sz="3200" b="1" dirty="0" smtClean="0">
                <a:solidFill>
                  <a:srgbClr val="000099"/>
                </a:solidFill>
              </a:rPr>
              <a:t>ничто не забыто» </a:t>
            </a:r>
            <a:br>
              <a:rPr lang="ru-RU" altLang="ru-RU" sz="3200" b="1" dirty="0" smtClean="0">
                <a:solidFill>
                  <a:srgbClr val="000099"/>
                </a:solidFill>
              </a:rPr>
            </a:br>
            <a:endParaRPr lang="ru-RU" sz="3200" dirty="0"/>
          </a:p>
        </p:txBody>
      </p:sp>
      <p:pic>
        <p:nvPicPr>
          <p:cNvPr id="5" name="Picture 14" descr="D:\Users\Admin\Desktop\Конференция. 9 Мая\SAM_16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52736"/>
            <a:ext cx="3312368" cy="2485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16" descr="D:\Users\Admin\Desktop\Конференция. 9 Мая\SAM_15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645024"/>
            <a:ext cx="3592283" cy="2694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1052736"/>
            <a:ext cx="5299823" cy="24400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95536" y="3789040"/>
            <a:ext cx="4216461" cy="2755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документы детский сад\грамоты\дипломы\страница01 (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580046" cy="2235001"/>
          </a:xfrm>
          <a:prstGeom prst="rect">
            <a:avLst/>
          </a:prstGeom>
          <a:noFill/>
        </p:spPr>
      </p:pic>
      <p:pic>
        <p:nvPicPr>
          <p:cNvPr id="33795" name="Picture 3" descr="D:\документы детский сад\грамоты\дипломы\страница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620688"/>
            <a:ext cx="1732766" cy="2451025"/>
          </a:xfrm>
          <a:prstGeom prst="rect">
            <a:avLst/>
          </a:prstGeom>
          <a:noFill/>
        </p:spPr>
      </p:pic>
      <p:pic>
        <p:nvPicPr>
          <p:cNvPr id="33796" name="Picture 4" descr="D:\документы детский сад\грамоты\дипломы\страница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1124744"/>
            <a:ext cx="1811531" cy="2562440"/>
          </a:xfrm>
          <a:prstGeom prst="rect">
            <a:avLst/>
          </a:prstGeom>
          <a:noFill/>
        </p:spPr>
      </p:pic>
      <p:pic>
        <p:nvPicPr>
          <p:cNvPr id="33797" name="Picture 5" descr="D:\документы детский сад\грамоты\дипломы\страница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1772816"/>
            <a:ext cx="1832634" cy="2592289"/>
          </a:xfrm>
          <a:prstGeom prst="rect">
            <a:avLst/>
          </a:prstGeom>
          <a:noFill/>
        </p:spPr>
      </p:pic>
      <p:pic>
        <p:nvPicPr>
          <p:cNvPr id="33798" name="Picture 6" descr="D:\документы детский сад\грамоты\дипломы\страница0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2852936"/>
            <a:ext cx="1720163" cy="2433198"/>
          </a:xfrm>
          <a:prstGeom prst="rect">
            <a:avLst/>
          </a:prstGeom>
          <a:noFill/>
        </p:spPr>
      </p:pic>
      <p:pic>
        <p:nvPicPr>
          <p:cNvPr id="33800" name="Picture 8" descr="D:\документы детский сад\грамоты\дипломы\страница1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0152" y="3428999"/>
            <a:ext cx="1702757" cy="2408577"/>
          </a:xfrm>
          <a:prstGeom prst="rect">
            <a:avLst/>
          </a:prstGeom>
          <a:noFill/>
        </p:spPr>
      </p:pic>
      <p:pic>
        <p:nvPicPr>
          <p:cNvPr id="33799" name="Picture 7" descr="D:\документы детский сад\грамоты\дипломы\страница1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08303" y="4351213"/>
            <a:ext cx="1683711" cy="2381636"/>
          </a:xfrm>
          <a:prstGeom prst="rect">
            <a:avLst/>
          </a:prstGeom>
          <a:noFill/>
        </p:spPr>
      </p:pic>
      <p:pic>
        <p:nvPicPr>
          <p:cNvPr id="12" name="Picture 2" descr="C:\Users\Admin\Pictures\abde3b2fa7ace0999c9783b659322ba5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16216" y="260648"/>
            <a:ext cx="2304256" cy="2304256"/>
          </a:xfrm>
          <a:prstGeom prst="rect">
            <a:avLst/>
          </a:prstGeom>
          <a:noFill/>
        </p:spPr>
      </p:pic>
      <p:pic>
        <p:nvPicPr>
          <p:cNvPr id="33801" name="Picture 9" descr="D:\документы детский сад\грамоты\страница0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7544" y="2852936"/>
            <a:ext cx="2698413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21376" t="32452" r="45527" b="26182"/>
          <a:stretch>
            <a:fillRect/>
          </a:stretch>
        </p:blipFill>
        <p:spPr>
          <a:xfrm>
            <a:off x="179512" y="188640"/>
            <a:ext cx="6363041" cy="4471263"/>
          </a:xfrm>
          <a:effectLst>
            <a:softEdge rad="112500"/>
          </a:effectLst>
        </p:spPr>
      </p:pic>
      <p:pic>
        <p:nvPicPr>
          <p:cNvPr id="6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21303" t="31500" r="45764" b="25188"/>
          <a:stretch>
            <a:fillRect/>
          </a:stretch>
        </p:blipFill>
        <p:spPr bwMode="auto">
          <a:xfrm>
            <a:off x="4067944" y="3068960"/>
            <a:ext cx="4903017" cy="3625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7945" t="37005" r="50099" b="7419"/>
          <a:stretch>
            <a:fillRect/>
          </a:stretch>
        </p:blipFill>
        <p:spPr bwMode="auto">
          <a:xfrm>
            <a:off x="2123728" y="0"/>
            <a:ext cx="504056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14323" t="26569" r="62498" b="13176"/>
          <a:stretch>
            <a:fillRect/>
          </a:stretch>
        </p:blipFill>
        <p:spPr bwMode="auto">
          <a:xfrm>
            <a:off x="2051720" y="0"/>
            <a:ext cx="489654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8899" t="25999" r="70856" b="22002"/>
          <a:stretch>
            <a:fillRect/>
          </a:stretch>
        </p:blipFill>
        <p:spPr bwMode="auto">
          <a:xfrm>
            <a:off x="251519" y="260648"/>
            <a:ext cx="4272474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71404" t="27177" r="9637" b="22998"/>
          <a:stretch>
            <a:fillRect/>
          </a:stretch>
        </p:blipFill>
        <p:spPr bwMode="auto">
          <a:xfrm>
            <a:off x="4572000" y="260648"/>
            <a:ext cx="4355976" cy="6436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8701" t="36111" r="71985" b="14023"/>
          <a:stretch>
            <a:fillRect/>
          </a:stretch>
        </p:blipFill>
        <p:spPr bwMode="auto">
          <a:xfrm>
            <a:off x="179513" y="188640"/>
            <a:ext cx="4464495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51406" t="36082" r="28981" b="13641"/>
          <a:stretch>
            <a:fillRect/>
          </a:stretch>
        </p:blipFill>
        <p:spPr bwMode="auto">
          <a:xfrm>
            <a:off x="4716016" y="260648"/>
            <a:ext cx="4427984" cy="645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73162" t="32065" r="9008" b="19519"/>
          <a:stretch>
            <a:fillRect/>
          </a:stretch>
        </p:blipFill>
        <p:spPr bwMode="auto">
          <a:xfrm>
            <a:off x="251520" y="188640"/>
            <a:ext cx="4227063" cy="645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30567" t="40853" r="50857" b="10347"/>
          <a:stretch>
            <a:fillRect/>
          </a:stretch>
        </p:blipFill>
        <p:spPr bwMode="auto">
          <a:xfrm>
            <a:off x="4572000" y="188640"/>
            <a:ext cx="4320480" cy="638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5987008" cy="9144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Результат:</a:t>
            </a: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- формируются основы национального самосознания и патриотизма, чувства любви к малой Родине и Отечеству;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- дети знают о праздниках и традициях народа, населяющих город Зиму, Иркутскую область;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- в семьях наших воспитанников возрождаются семейные традиции.</a:t>
            </a:r>
            <a:br>
              <a:rPr lang="ru-RU" sz="2800" dirty="0" smtClean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5" name="Picture 2" descr="C:\Users\Admin\Pictures\abde3b2fa7ace0999c9783b659322ba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260648"/>
            <a:ext cx="2304256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\Pictures\abde3b2fa7ace0999c9783b659322ba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31226"/>
            <a:ext cx="5760640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6059016" cy="914400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Конвенция о правах 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ребенка Статья 29 «Образование должно быть направлено на воспитание уважения  к культурной самобытности ребенка, к национальным ценностям страны, в которой он проживает» 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5" name="Picture 2" descr="C:\Users\Admin\Pictures\abde3b2fa7ace0999c9783b659322ba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260648"/>
            <a:ext cx="2304256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>
                <a:solidFill>
                  <a:srgbClr val="002060"/>
                </a:solidFill>
              </a:rPr>
              <a:t> Образовательная программа в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рамках реализации основной образовательной программы - 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«Сибирский Родничок»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764704"/>
            <a:ext cx="2455862" cy="1946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6635080" cy="9144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Цель: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создание системы и условий духовно-нравственного воспитания детей дошкольного возраста, укорененных в культурных традициях города и региона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2" descr="C:\Users\Admin\Pictures\abde3b2fa7ace0999c9783b659322ba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260648"/>
            <a:ext cx="1656184" cy="1656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Задачи: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- Воспитывать у детей и родителей основы национального самосознания и патриотизма, чувства любви к малой Родине и Отечеству; 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- Развивать представления о </a:t>
            </a:r>
            <a:r>
              <a:rPr lang="ru-RU" sz="2000" b="1" dirty="0" err="1" smtClean="0">
                <a:solidFill>
                  <a:srgbClr val="002060"/>
                </a:solidFill>
              </a:rPr>
              <a:t>социокультурных</a:t>
            </a:r>
            <a:r>
              <a:rPr lang="ru-RU" sz="2000" b="1" dirty="0" smtClean="0">
                <a:solidFill>
                  <a:srgbClr val="002060"/>
                </a:solidFill>
              </a:rPr>
              <a:t> ценностях, праздниках и традициях народа, населяющих город Зиму, Иркутскую область;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- Прививать интерес, любознательность и познавательной мотивации детей к традициям народной культуры, предпосылок ценностно-смыслового восприятия и понимания фольклорных произведений. Создать модель этнокультурной среды для реализации содержания программы;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- Обеспечить взаимодействие с семьей по возрождению традиций духовно-нравственного семейного воспитания средствами народной культуры в соответствии с социальной ситуацией развития ребенка;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- Привлечь объекты социального окружения в деятельность ДОО для развития духовно-нравственных качеств личности дошкольника: доброты, любви, милосердия, почитания, уважения.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- историей родного края, показывая процесс освоения территории, национальную и социальную дифференциацию;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 - историей города Зима, семьи, личной истории;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 - экологической культурой и ценностями Иркутской области;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- этнокультурными традициями региона.</a:t>
            </a: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9217" name="Picture 1" descr="C:\Users\Admin\Pictures\iPCWAHXO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916832"/>
            <a:ext cx="1872208" cy="17484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218" name="Picture 2" descr="C:\Users\Admin\Pictures\magnet_seal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988840"/>
            <a:ext cx="1656184" cy="16561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219" name="Picture 3" descr="C:\Users\Admin\Pictures\7421806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1916832"/>
            <a:ext cx="1555373" cy="1800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999804" y="49422"/>
            <a:ext cx="714439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ринцип регионализации дошкольного образования реализуется через ознакомление детей :</a:t>
            </a:r>
            <a:endParaRPr kumimoji="0" lang="ru-RU" sz="32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65138" y="188640"/>
          <a:ext cx="7851278" cy="61073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2" descr="https://d197nsfq0bri0.cloudfront.net/paper_avatars/fd99f270-82e7-012f-25ad-12313d16b843/lkqbnpviq9oz5h99cm31/logo-0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340768"/>
            <a:ext cx="324036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Выставка макетов 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«Достопримечательности города Зима»</a:t>
            </a:r>
            <a:endParaRPr lang="ru-RU" sz="2800" dirty="0"/>
          </a:p>
        </p:txBody>
      </p:sp>
      <p:pic>
        <p:nvPicPr>
          <p:cNvPr id="5" name="Picture 4" descr="D:\2015-2016\НОЯБРЬ\КОНФЕРЕНЦИЯ В иРКУТСКЕ\SAM_918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3314700" cy="320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5" descr="D:\2015-2016\НОЯБРЬ\КОНФЕРЕНЦИЯ В иРКУТСКЕ\SAM_917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34050" y="1628800"/>
            <a:ext cx="3409950" cy="320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8" descr="D:\2015-2016\НОЯБРЬ\КОНФЕРЕНЦИЯ В иРКУТСКЕ\SAM_91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4797152"/>
            <a:ext cx="4680520" cy="18387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Picture 6" descr="D:\2015-2016\НОЯБРЬ\КОНФЕРЕНЦИЯ В иРКУТСКЕ\SAM_918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1124744"/>
            <a:ext cx="2753235" cy="20882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Другая 5">
      <a:dk1>
        <a:srgbClr val="7FD13B"/>
      </a:dk1>
      <a:lt1>
        <a:srgbClr val="60B5FF"/>
      </a:lt1>
      <a:dk2>
        <a:srgbClr val="088CFF"/>
      </a:dk2>
      <a:lt2>
        <a:srgbClr val="088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5345</TotalTime>
  <Words>191</Words>
  <Application>Microsoft Office PowerPoint</Application>
  <PresentationFormat>Экран (4:3)</PresentationFormat>
  <Paragraphs>32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Метро</vt:lpstr>
      <vt:lpstr>XV областной православно-образовательный Форум «Золотые купола России» г.Черемхово</vt:lpstr>
      <vt:lpstr>Владимир Путин: «Воспитание подрастающего поколения в духе патриотизма – основа уверенного развития страны»</vt:lpstr>
      <vt:lpstr>Конвенция о правах  ребенка Статья 29 «Образование должно быть направлено на воспитание уважения  к культурной самобытности ребенка, к национальным ценностям страны, в которой он проживает»  </vt:lpstr>
      <vt:lpstr>     Образовательная программа в рамках реализации основной образовательной программы -  «Сибирский Родничок» </vt:lpstr>
      <vt:lpstr>Цель: создание системы и условий духовно-нравственного воспитания детей дошкольного возраста, укорененных в культурных традициях города и региона </vt:lpstr>
      <vt:lpstr>Задачи: - Воспитывать у детей и родителей основы национального самосознания и патриотизма, чувства любви к малой Родине и Отечеству;  - Развивать представления о социокультурных ценностях, праздниках и традициях народа, населяющих город Зиму, Иркутскую область; - Прививать интерес, любознательность и познавательной мотивации детей к традициям народной культуры, предпосылок ценностно-смыслового восприятия и понимания фольклорных произведений. Создать модель этнокультурной среды для реализации содержания программы; - Обеспечить взаимодействие с семьей по возрождению традиций духовно-нравственного семейного воспитания средствами народной культуры в соответствии с социальной ситуацией развития ребенка; - Привлечь объекты социального окружения в деятельность ДОО для развития духовно-нравственных качеств личности дошкольника: доброты, любви, милосердия, почитания, уважения. </vt:lpstr>
      <vt:lpstr>        - историей родного края, показывая процесс освоения территории, национальную и социальную дифференциацию;  - историей города Зима, семьи, личной истории;  - экологической культурой и ценностями Иркутской области; - этнокультурными традициями региона. </vt:lpstr>
      <vt:lpstr>Слайд 8</vt:lpstr>
      <vt:lpstr>Выставка макетов  «Достопримечательности города Зима»</vt:lpstr>
      <vt:lpstr>Основа духовно-нравственного воспитания закладывается в семье и продолжается в детской образовательной организации. Это — ценности любви, доброты, тепла семьи, честности и порядочности друзей, надежности, прочности общего дома — Родины. Все эти ценности жизни являются общими для всех людей. </vt:lpstr>
      <vt:lpstr>Слайд 11</vt:lpstr>
      <vt:lpstr>Фотовыставка:  «Моя семья – мое богатство!»</vt:lpstr>
      <vt:lpstr>Беседы о природе, животных и растениях Иркутской области и города Зимы </vt:lpstr>
      <vt:lpstr>Конкурс поделок: «Байкал глазами детей»</vt:lpstr>
      <vt:lpstr>Виртуальная экскурсия: «Путешествие к озеру Байкал»</vt:lpstr>
      <vt:lpstr>Россия – родина для многих народов. Культурное прошлое,  традиции  народа дети должны узнавать с дошкольного возраста.  </vt:lpstr>
      <vt:lpstr>Предметы быта, игрушки, волнующие ребенка, воспитывающие в нём чувство красоты, любознательности, должны быть национальными. </vt:lpstr>
      <vt:lpstr>Слайд 18</vt:lpstr>
      <vt:lpstr>Знания русского декоративно-прикладного промысла</vt:lpstr>
      <vt:lpstr> Проект «Никто не забыт,  ничто не забыто»  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Результат: - формируются основы национального самосознания и патриотизма, чувства любви к малой Родине и Отечеству; - дети знают о праздниках и традициях народа, населяющих город Зиму, Иркутскую область; - в семьях наших воспитанников возрождаются семейные традиции. </vt:lpstr>
      <vt:lpstr>Слайд 29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Xv областной православно-образовательный Форум «Золотые купола России»</dc:title>
  <dc:creator>Admin</dc:creator>
  <cp:lastModifiedBy>User</cp:lastModifiedBy>
  <cp:revision>107</cp:revision>
  <dcterms:created xsi:type="dcterms:W3CDTF">2017-03-21T10:39:41Z</dcterms:created>
  <dcterms:modified xsi:type="dcterms:W3CDTF">2020-11-10T12:17:58Z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2896253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