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notesMasterIdLst>
    <p:notesMasterId r:id="rId20"/>
  </p:notesMasterIdLst>
  <p:sldIdLst>
    <p:sldId id="385" r:id="rId2"/>
    <p:sldId id="417" r:id="rId3"/>
    <p:sldId id="436" r:id="rId4"/>
    <p:sldId id="418" r:id="rId5"/>
    <p:sldId id="432" r:id="rId6"/>
    <p:sldId id="434" r:id="rId7"/>
    <p:sldId id="433" r:id="rId8"/>
    <p:sldId id="419" r:id="rId9"/>
    <p:sldId id="420" r:id="rId10"/>
    <p:sldId id="421" r:id="rId11"/>
    <p:sldId id="422" r:id="rId12"/>
    <p:sldId id="423" r:id="rId13"/>
    <p:sldId id="424" r:id="rId14"/>
    <p:sldId id="425" r:id="rId15"/>
    <p:sldId id="426" r:id="rId16"/>
    <p:sldId id="427" r:id="rId17"/>
    <p:sldId id="429" r:id="rId18"/>
    <p:sldId id="43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FF"/>
    <a:srgbClr val="57DFFF"/>
    <a:srgbClr val="FFFF99"/>
    <a:srgbClr val="CCCCFF"/>
    <a:srgbClr val="FFCCFF"/>
    <a:srgbClr val="CC3300"/>
    <a:srgbClr val="FF66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34" autoAdjust="0"/>
    <p:restoredTop sz="94654" autoAdjust="0"/>
  </p:normalViewPr>
  <p:slideViewPr>
    <p:cSldViewPr>
      <p:cViewPr>
        <p:scale>
          <a:sx n="80" d="100"/>
          <a:sy n="80" d="100"/>
        </p:scale>
        <p:origin x="-420" y="-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08BFF-CD17-4FE1-8C52-68E6EF65AAC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35C6D-AFD6-4EDB-901E-6B7EA1A90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A35C6D-AFD6-4EDB-901E-6B7EA1A90F0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ransition spd="med">
    <p:zo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группы  ЖКХ-1-16 </a:t>
            </a:r>
          </a:p>
          <a:p>
            <a:pPr>
              <a:defRPr/>
            </a:pPr>
            <a:r>
              <a:rPr lang="ru-RU" sz="2000" b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Павлюченков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 Александрович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643182"/>
            <a:ext cx="7824137" cy="21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0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Монтаж и эксплуатация санитарно — технической арматуры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0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Ручная дуговая сварка, наплавка твердых сплавов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000" b="1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Монтаж бревенчатых и брусчатых домов. Устройства перегородок</a:t>
            </a:r>
            <a:endParaRPr lang="en-US" sz="2000" b="1" kern="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kern="0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. Общие сведения о монтаже электроустановок.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Производства электромонтажных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работ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Ручная дуговая сварка  </a:t>
            </a:r>
          </a:p>
          <a:p>
            <a:pPr algn="ctr">
              <a:buNone/>
            </a:pPr>
            <a:endParaRPr lang="ru-RU" sz="4000" dirty="0"/>
          </a:p>
        </p:txBody>
      </p:sp>
      <p:pic>
        <p:nvPicPr>
          <p:cNvPr id="1026" name="Picture 2" descr="F:\свар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6000792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43" y="5715016"/>
            <a:ext cx="885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Ручная дуговая сварка — это процесс дуговой сварки, при котором используется дуга, горящая  между покрытым электродом и сварочной ванной.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</a:rPr>
              <a:t>Что такое наплавка твердых сплавов, для чего ее применяют</a:t>
            </a:r>
          </a:p>
          <a:p>
            <a:pPr algn="ctr"/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4" name="Picture 2" descr="&amp;Mcy;&amp;iecy;&amp;tcy;&amp;acy;&amp;lcy;&amp;lcy;&amp;icy;&amp;zcy;&amp;acy;&amp;tscy;&amp;icy;&amp;yacy; &amp;vcy; &amp;ZHcy;&amp;icy;&amp;tcy;&amp;ocy;&amp;mcy;&amp;icy;&amp;rcy;&amp;scy;&amp;kcy;&amp;ocy;&amp;jcy; &amp;ocy;&amp;bcy;&amp;lcy;&amp;acy;&amp;scy;&amp;tcy;&amp;icy;. . &amp;Scy;&amp;rcy;&amp;acy;&amp;vcy;&amp;ncy;&amp;icy;&amp;tcy;&amp;softcy; &amp;tscy;&amp;iecy;&amp;ncy;&amp;ycy;, &amp;zcy;&amp;acy;&amp;kcy;&amp;acy;&amp;zcy;&amp;acy;&amp;tcy;&amp;softcy; &amp;ucy;&amp;scy;&amp;lcy;&amp;ucy;&amp;gcy;&amp;icy; &amp;ncy;&amp;acy; Prom.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142984"/>
            <a:ext cx="3429024" cy="2359169"/>
          </a:xfrm>
          <a:prstGeom prst="rect">
            <a:avLst/>
          </a:prstGeom>
          <a:noFill/>
        </p:spPr>
      </p:pic>
      <p:pic>
        <p:nvPicPr>
          <p:cNvPr id="5" name="Рисунок 8">
            <a:extLst>
              <a:ext uri="{FF2B5EF4-FFF2-40B4-BE49-F238E27FC236}">
                <a16:creationId xmlns="" xmlns:a16="http://schemas.microsoft.com/office/drawing/2014/main" id="{A8B63734-7867-4A45-A10E-0358AAA37D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4429132"/>
            <a:ext cx="3867054" cy="914220"/>
          </a:xfrm>
          <a:prstGeom prst="rect">
            <a:avLst/>
          </a:prstGeom>
        </p:spPr>
      </p:pic>
      <p:pic>
        <p:nvPicPr>
          <p:cNvPr id="9" name="Рисунок 4">
            <a:extLst>
              <a:ext uri="{FF2B5EF4-FFF2-40B4-BE49-F238E27FC236}">
                <a16:creationId xmlns="" xmlns:a16="http://schemas.microsoft.com/office/drawing/2014/main" id="{74F6C8C2-18F9-F24C-8E68-93DCC0D547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429264"/>
            <a:ext cx="3804687" cy="942209"/>
          </a:xfrm>
          <a:prstGeom prst="rect">
            <a:avLst/>
          </a:prstGeom>
        </p:spPr>
      </p:pic>
      <p:pic>
        <p:nvPicPr>
          <p:cNvPr id="10" name="Рисунок 2">
            <a:extLst>
              <a:ext uri="{FF2B5EF4-FFF2-40B4-BE49-F238E27FC236}">
                <a16:creationId xmlns="" xmlns:a16="http://schemas.microsoft.com/office/drawing/2014/main" id="{AA9D4EEC-6F9D-ED49-9E14-620F2CDA30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4286256"/>
            <a:ext cx="3349987" cy="10432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16" y="38576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929058" y="1285860"/>
            <a:ext cx="5000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hangingPunct="0">
              <a:tabLst>
                <a:tab pos="252413" algn="l"/>
              </a:tabLst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Наплавкой твердых сплавов называют процесс наплавления на поверхность изделия слоя металла. Наплавку твердых сплавов применяют для восстановления  изношенных деталей и получения  изделий с заданными свойствами поверхности: износостойкостью, жаропрочностью,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кислотостойкостью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другими свойствами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3504" y="371475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Наплавка твердых сплавов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371475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наплавки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6380" y="5500702"/>
            <a:ext cx="30491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шаг наплавки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—  ширина шва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глубина проплавления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C4E5E964-8195-0846-8903-D8A7C8C52F34}"/>
              </a:ext>
            </a:extLst>
          </p:cNvPr>
          <p:cNvSpPr txBox="1"/>
          <p:nvPr/>
        </p:nvSpPr>
        <p:spPr>
          <a:xfrm>
            <a:off x="1547131" y="0"/>
            <a:ext cx="60497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для наплавки твердыми сплавами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F2F4107-07E9-A844-BE97-865B9E2CC9EA}"/>
              </a:ext>
            </a:extLst>
          </p:cNvPr>
          <p:cNvSpPr txBox="1"/>
          <p:nvPr/>
        </p:nvSpPr>
        <p:spPr>
          <a:xfrm>
            <a:off x="1928794" y="1285860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наплавка твердых сплавов производится с порошкообразными и литыми сплавами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="" xmlns:a16="http://schemas.microsoft.com/office/drawing/2014/main" id="{2D22D5C6-4484-544E-B5FE-BB81935A54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681" y="2143116"/>
            <a:ext cx="4569319" cy="2786082"/>
          </a:xfrm>
          <a:prstGeom prst="rect">
            <a:avLst/>
          </a:prstGeom>
        </p:spPr>
      </p:pic>
      <p:pic>
        <p:nvPicPr>
          <p:cNvPr id="7" name="Рисунок 4">
            <a:extLst>
              <a:ext uri="{FF2B5EF4-FFF2-40B4-BE49-F238E27FC236}">
                <a16:creationId xmlns="" xmlns:a16="http://schemas.microsoft.com/office/drawing/2014/main" id="{AF7549E2-1CE9-8F47-A453-3C69E381C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500306"/>
            <a:ext cx="4032470" cy="3238431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1676400"/>
            <a:ext cx="9144000" cy="153828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</a:rPr>
              <a:t>3. Монтаж бревенчатых и брусчатых домов.    Устройства перегородок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3">
            <a:extLst>
              <a:ext uri="{FF2B5EF4-FFF2-40B4-BE49-F238E27FC236}">
                <a16:creationId xmlns="" xmlns:a16="http://schemas.microsoft.com/office/drawing/2014/main" id="{4768FEA0-0A64-854F-9FEB-7C882026C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071546"/>
            <a:ext cx="3471545" cy="1890322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="" xmlns:a16="http://schemas.microsoft.com/office/drawing/2014/main" id="{05A7BD74-EFD3-B64D-AD75-7454D89EE3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1071546"/>
            <a:ext cx="3640350" cy="18903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BC6D6E4B-7211-0A4A-842E-0649E027A675}"/>
              </a:ext>
            </a:extLst>
          </p:cNvPr>
          <p:cNvSpPr txBox="1"/>
          <p:nvPr/>
        </p:nvSpPr>
        <p:spPr>
          <a:xfrm>
            <a:off x="500034" y="2928934"/>
            <a:ext cx="3249154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 бревенчатых домов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8473670-3131-2E4B-B077-EA60A30B5D92}"/>
              </a:ext>
            </a:extLst>
          </p:cNvPr>
          <p:cNvSpPr txBox="1"/>
          <p:nvPr/>
        </p:nvSpPr>
        <p:spPr>
          <a:xfrm>
            <a:off x="5500694" y="2928934"/>
            <a:ext cx="3044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 брусчатых домов</a:t>
            </a:r>
          </a:p>
        </p:txBody>
      </p:sp>
      <p:pic>
        <p:nvPicPr>
          <p:cNvPr id="10" name="Рисунок 17">
            <a:extLst>
              <a:ext uri="{FF2B5EF4-FFF2-40B4-BE49-F238E27FC236}">
                <a16:creationId xmlns="" xmlns:a16="http://schemas.microsoft.com/office/drawing/2014/main" id="{79F5C27F-AAE2-C748-A0CC-2DE92F8CE53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571876"/>
            <a:ext cx="4286280" cy="2000264"/>
          </a:xfrm>
          <a:prstGeom prst="rect">
            <a:avLst/>
          </a:prstGeom>
        </p:spPr>
      </p:pic>
      <p:pic>
        <p:nvPicPr>
          <p:cNvPr id="11" name="Рисунок 19">
            <a:extLst>
              <a:ext uri="{FF2B5EF4-FFF2-40B4-BE49-F238E27FC236}">
                <a16:creationId xmlns="" xmlns:a16="http://schemas.microsoft.com/office/drawing/2014/main" id="{B800E567-BBD8-FD49-A5A0-D9374E1AF2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5780783"/>
            <a:ext cx="4071934" cy="1077217"/>
          </a:xfrm>
          <a:prstGeom prst="rect">
            <a:avLst/>
          </a:prstGeom>
        </p:spPr>
      </p:pic>
      <p:pic>
        <p:nvPicPr>
          <p:cNvPr id="12" name="Содержимое 11">
            <a:extLst>
              <a:ext uri="{FF2B5EF4-FFF2-40B4-BE49-F238E27FC236}">
                <a16:creationId xmlns="" xmlns:a16="http://schemas.microsoft.com/office/drawing/2014/main" id="{1E18C822-1758-1845-9C1D-62EF904EF26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3606800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500034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0" y="5534561"/>
            <a:ext cx="4929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пряжение брусьев стен брусчатых домов:</a:t>
            </a:r>
          </a:p>
          <a:p>
            <a:pPr algn="just"/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 — угловое — соединение брусьев наружных стен, б — соединение брусьев наружных и внутренних стен, в — соединение оконной коробки с брусьями. Наружных стен; 1 — брус наружной стены, 2 — нагель длиной 400 мм, 3 — шпонка, 4 — внутренний стены, 5 — рейка по высоте оконной коробки сечением 32 на 50, 6 — оконная коробка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58" y="142852"/>
            <a:ext cx="7537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Монтаж бревенчатых и брусчатых домов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Устройство перегородок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20190607_1235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643182"/>
            <a:ext cx="5286412" cy="3714752"/>
          </a:xfrm>
          <a:prstGeom prst="rect">
            <a:avLst/>
          </a:prstGeom>
          <a:noFill/>
        </p:spPr>
      </p:pic>
      <p:sp>
        <p:nvSpPr>
          <p:cNvPr id="1029" name="AutoShape 5" descr="Картинки по запросу устройство перегородок деревяных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F:\sxe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36"/>
            <a:ext cx="321474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1785926"/>
            <a:ext cx="8458200" cy="15049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Общие сведение о монтаже электроустановок.</a:t>
            </a:r>
          </a:p>
          <a:p>
            <a:pPr algn="ctr"/>
            <a:r>
              <a:rPr lang="ru-RU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Производство электромонтажных работ</a:t>
            </a:r>
            <a:endParaRPr lang="ru-RU" sz="3200" b="1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F:\1521709546_1_min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6330528" cy="421484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285728"/>
            <a:ext cx="6711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Производство электромонтажных работ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388" y="1285860"/>
            <a:ext cx="2714612" cy="466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Электромонтаж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представляет собой полный комплекс работ, включающий: прокладку электросетей, подключен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наладку и ввод в эксплуатацию электрооборудования.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81000" y="571480"/>
            <a:ext cx="8458200" cy="26432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Уважаемые члены Государственной Экзаменационной Комиссии !</a:t>
            </a:r>
          </a:p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2976" y="3857628"/>
            <a:ext cx="6858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2143116"/>
            <a:ext cx="8458200" cy="1219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Монтаж и эксплуатация  санитарно – технических систем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F:\01.Павлюченков ЖКХ готово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01.Павлюченков ЖКХ готово\армату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01.Павлюченков ЖКХ готово\арматура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01.Павлюченков ЖКХ готово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084494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01.Павлюченков ЖКХ готово\монтаж арматуры.jpg"/>
          <p:cNvPicPr>
            <a:picLocks noChangeAspect="1" noChangeArrowheads="1"/>
          </p:cNvPicPr>
          <p:nvPr/>
        </p:nvPicPr>
        <p:blipFill>
          <a:blip r:embed="rId2"/>
          <a:srcRect r="43750" b="44792"/>
          <a:stretch>
            <a:fillRect/>
          </a:stretch>
        </p:blipFill>
        <p:spPr bwMode="auto">
          <a:xfrm>
            <a:off x="0" y="0"/>
            <a:ext cx="912246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929190" y="785794"/>
            <a:ext cx="407196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Опыт эксплуатации санитарно – технической арматуры показывает, что смесители чаще всего выходят из строя из-за неисправностей следующих элементов: запорная пара вентильной головки поршневого типа, уплотнение шпинделя, переключатель потока смесителя для умывальника и ванны, уплотнительное кольцо в узле крепления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излива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 корпусу смесителя, гибкий шланг смесителя для умывальника и мойки, душевая сетка на гибком шланге.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F:\01.Павлюченков ЖКХ готово\image017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4626717" cy="5643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28662" y="142852"/>
            <a:ext cx="73101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Эксплуатация  санитарно – технической арматуры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F:\01.Павлюченков ЖКХ готово\14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4357686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type="body" idx="1"/>
          </p:nvPr>
        </p:nvSpPr>
        <p:spPr>
          <a:xfrm>
            <a:off x="571472" y="2143116"/>
            <a:ext cx="8458200" cy="121920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14400" b="1" dirty="0" smtClean="0">
                <a:solidFill>
                  <a:schemeClr val="tx1"/>
                </a:solidFill>
                <a:latin typeface="Times New Roman" pitchFamily="18" charset="0"/>
              </a:rPr>
              <a:t>2.</a:t>
            </a:r>
            <a:r>
              <a:rPr lang="ru-RU" sz="111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14400" b="1" dirty="0" smtClean="0">
                <a:solidFill>
                  <a:schemeClr val="tx1"/>
                </a:solidFill>
                <a:latin typeface="Times New Roman" pitchFamily="18" charset="0"/>
              </a:rPr>
              <a:t>Ручная дуговая сварка, наплавка твердых сплавов</a:t>
            </a:r>
            <a:endParaRPr lang="ru-RU" sz="14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2984</TotalTime>
  <Words>369</Words>
  <Application>Microsoft Office PowerPoint</Application>
  <PresentationFormat>Экран (4:3)</PresentationFormat>
  <Paragraphs>52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ВЫПУСКНАЯ  КВАЛИФИКАЦИОННАЯ РАБОТА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180</cp:revision>
  <dcterms:created xsi:type="dcterms:W3CDTF">2005-03-25T06:22:59Z</dcterms:created>
  <dcterms:modified xsi:type="dcterms:W3CDTF">2019-06-09T19:11:43Z</dcterms:modified>
</cp:coreProperties>
</file>