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72" r:id="rId12"/>
    <p:sldId id="271" r:id="rId13"/>
    <p:sldId id="293" r:id="rId14"/>
    <p:sldId id="270" r:id="rId15"/>
    <p:sldId id="274" r:id="rId16"/>
    <p:sldId id="269" r:id="rId17"/>
    <p:sldId id="275" r:id="rId18"/>
    <p:sldId id="268" r:id="rId19"/>
    <p:sldId id="289" r:id="rId20"/>
    <p:sldId id="276" r:id="rId21"/>
    <p:sldId id="283" r:id="rId22"/>
    <p:sldId id="277" r:id="rId23"/>
    <p:sldId id="265" r:id="rId24"/>
    <p:sldId id="278" r:id="rId25"/>
    <p:sldId id="284" r:id="rId26"/>
    <p:sldId id="279" r:id="rId27"/>
    <p:sldId id="290" r:id="rId28"/>
    <p:sldId id="285" r:id="rId29"/>
    <p:sldId id="280" r:id="rId30"/>
    <p:sldId id="291" r:id="rId31"/>
    <p:sldId id="286" r:id="rId32"/>
    <p:sldId id="281" r:id="rId33"/>
    <p:sldId id="287" r:id="rId34"/>
    <p:sldId id="282" r:id="rId35"/>
    <p:sldId id="288" r:id="rId36"/>
    <p:sldId id="292" r:id="rId37"/>
  </p:sldIdLst>
  <p:sldSz cx="9144000" cy="6858000" type="screen4x3"/>
  <p:notesSz cx="6796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722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2310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08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774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045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705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1642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8722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21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6532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913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26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39018-C85B-4901-95B6-92ED8B87D998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0C5ED-7940-422F-88E7-C6F63CD2EE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2929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go.mail.ru/redir?type=sr&amp;redir=eJwFwbkNwjAUAFCPk8rnv8wSVNRIvoJSIEv2CLRZgDHo2CESWzAAE_Debc4-TsYM3duY-l6n8daRtmLQeuAAxEjcSs4JS6ieYpDKLUQR14ClYAKI16S3virlyKILxFHU_sm_87I9j9fxvnzh8QdjxSEX&amp;src=408aa2e&amp;via_page=1&amp;oqid=eac8077d17c78a69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go.mail.ru/redir?type=sr&amp;redir=eJzLKCkpsNLXT0ms1MuuzCzTK03UL84sSS3WT0lNSyzNKdFPy8wB8nITM_P0E4tKMpNBPANTQ0MjA0NTfcuqstJsvayCdAYGQzOgqLGZpZkBQ2BrqqirhugcCWkPhrU3lO8DAMfYIG0&amp;src=5be54f6&amp;via_page=1&amp;oqid=eac82ffd80342650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go.mail.ru/redir?type=sr&amp;redir=eJzLKCkpKLbS109OydPLyUxLzUhMzk4t0isq1S8v0E3OzytJzSvRLy3IyU9MKdY3MjA01Tc00k_OL0stijc0MbE0Mzc2NDfVNTQ0MagwNTfQyypIZ2AwNDMwNTQ2szQzYNAKqTtbyy6muPZLZn5F8dM6AAcWI8I&amp;src=2e8743a&amp;via_page=1&amp;oqid=eac82ffd80342650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o.mail.ru/redir?type=sr&amp;redir=eJzLKCkpKLbS1y8vL9dLzUstSq_ULUpNzi9KKdYrKtXPzE1MTy3WNzA2sDAyMLTUNTAw0csqSGdgMDQzMDU0NrOwNGfYUxL-84GDCcc8z92avNU26gB3vRpY&amp;src=4ab7fa6&amp;via_page=1&amp;oqid=eac8207b12c7832e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hyperlink" Target="https://go.mail.ru/redir?type=sr&amp;redir=eJzLKCkpKLbS16_KSKzKSEnUS8qs0i8v0E3OzytJzSvRLy3IyU9MKdY3MjA00zcw1w8uKU3JrEzUrSorzc6vSizILM7UK8hLZ2AwNDMwNTQ2szQzYEj53iulwSpz9pfiVJVFM3-qAQDZ1SLo&amp;src=1665552&amp;via_page=1&amp;oqid=eac82ffd80342650" TargetMode="Externa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o.mail.ru/redir?type=sr&amp;redir=eJzLKCkpKLbS18_UqyzJzE3XS87P1S_L1PcPzw8sqEpxMk0v1s8oTElNSyzNKdHLKkhnYDA0MzA1NDYzt7RgeH3dL7z6yxHu2zLcMW8MC2YBACH6G9A&amp;src=25dc262&amp;via_page=1&amp;oqid=eac8077d17c78a69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o.mail.ru/redir?type=sr&amp;redir=eJzLKCkpKLbS1y_OzEvPycxOzU3VKyrVLy3IyU9M0c9NTclMzMlMKkosqtQ3SE4EYUtjC0tjS0vTpFTT5DQj47TUFAsTU1NTy1SjZANzvayCdAYGQzMDU0NjM0szAwbfQra8pdqeWgZn03zd-gucAS-iIv0&amp;src=4df2902&amp;via_page=1&amp;oqid=eac82ffd80342650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s://go.mail.ru/redir?type=sr&amp;redir=eJzLKCkpsNLXT0ms1MuuzCzTK03UL84sSS3WT0lNSyzNKdFPy8wB8nITM_P0E4tKMpNBPANTQ0MjA0NTfcuqstJsvayCdAYGQzOgqLGZpZkBQ2BrqqirhugcCWkPhrU3lO8DAMfYIG0&amp;src=5be54f6&amp;via_page=1&amp;oqid=eac82ffd80342650" TargetMode="Externa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15616" y="2132856"/>
            <a:ext cx="6984776" cy="324036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entury Schoolbook" pitchFamily="18" charset="0"/>
                <a:ea typeface="Batang" panose="02030600000101010101" pitchFamily="18" charset="-127"/>
              </a:rPr>
              <a:t>Авторская презентация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Century Schoolbook" pitchFamily="18" charset="0"/>
                <a:ea typeface="Batang" panose="02030600000101010101" pitchFamily="18" charset="-127"/>
              </a:rPr>
              <a:t>Дмитрик И.Г.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Century Schoolbook" pitchFamily="18" charset="0"/>
                <a:ea typeface="Batang" panose="02030600000101010101" pitchFamily="18" charset="-127"/>
              </a:rPr>
              <a:t>Занятие № 1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п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о теме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: Звукорежиссер.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Звук. Профессия  звукорежиссер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Batang" panose="02030600000101010101" pitchFamily="18" charset="-127"/>
                <a:cs typeface="Times New Roman" pitchFamily="18" charset="0"/>
              </a:rPr>
              <a:t>.</a:t>
            </a:r>
            <a:endParaRPr lang="ru-RU" sz="3200" b="1" i="1" dirty="0" smtClean="0">
              <a:solidFill>
                <a:srgbClr val="C00000"/>
              </a:solidFill>
              <a:latin typeface="Times New Roman" pitchFamily="18" charset="0"/>
              <a:ea typeface="Batang" panose="02030600000101010101" pitchFamily="18" charset="-127"/>
              <a:cs typeface="Times New Roman" pitchFamily="18" charset="0"/>
            </a:endParaRPr>
          </a:p>
        </p:txBody>
      </p:sp>
      <p:pic>
        <p:nvPicPr>
          <p:cNvPr id="1026" name="Picture 2" descr="C:\Users\Учитель\Desktop\театр\2f5ceb28d0152edb88c18be9d3ef974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Учитель\Desktop\театр\CAE68YJ8CACF52VTCAK6N26CCAL9CJ9KCAGZ9RJ3CAQ4UA3XCA1PAN58CA2GDHZFCAOOPPZUCA3LSE15CAUD1KE0CATWV3N7CALH8WEVCAGZJ9HTCAR178T0CALLESSJCA2EUPGICAG1P1MOCAKW5PG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05380" y="3243055"/>
            <a:ext cx="1338619" cy="1599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Учитель\Desktop\театр\CAE68YJ8CACF52VTCAK6N26CCAL9CJ9KCAGZ9RJ3CAQ4UA3XCA1PAN58CA2GDHZFCAOOPPZUCA3LSE15CAUD1KE0CATWV3N7CALH8WEVCAGZJ9HTCAR178T0CALLESSJCA2EUPGICAG1P1MOCAKW5PG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19086"/>
            <a:ext cx="1338619" cy="1599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Учитель\Desktop\театр\CA6JDL2JCAFO5LPVCA41HD7RCACH6JPQCAERZY8CCA3MGXQQCANG149XCAHD0Q3OCA40NH1HCAHVRGFRCAOV3SQOCAFI8O1ECAF44PALCA0S9BF2CAXUYRJRCA9826HDCAYMGXLHCA2ZCD3ICA4ZYLA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4401" y="4842663"/>
            <a:ext cx="2047291" cy="2047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Учитель\Desktop\театр\CAYWT206CA1Z40FCCAXT6YZ0CAVFA35NCAAXGEE9CA59HNEUCA448FQVCA7JHSM0CAFFTTUKCA3UDHI8CAT6ZBMACA4CYB1MCA9RCPSNCA7R9UMYCARSMH10CAIHVVEFCAATI6LACA206MPTCAZ578R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07400">
            <a:off x="185513" y="1166240"/>
            <a:ext cx="1524684" cy="152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Учитель\Desktop\театр\CALZ2ZM5CAHHKGMVCA8BDMMLCA42Z9BXCAKN33NOCAX7RSK0CAHXKK3CCAQI9300CA93GK8BCALYNAU5CAJ1EBHQCARJD0PYCAMXZ6K8CAPTEI1JCA9D50SVCA323A80CAMQE2U2CALFQ4JSCADH066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42385">
            <a:off x="3761960" y="800199"/>
            <a:ext cx="1777624" cy="15011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Учитель\Desktop\театр\CAPH7LSCCA0OVCBECA9XFYKRCA189858CAYEXGYQCAYA56HECAX8302VCAP51EAGCAFX6Y7JCAGEBD9KCAJD4YKPCAXBKKAACARTSP72CAPD7RJXCAL4Z919CASR9G48CAWC16JUCAKK65R5CAUWM2Q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924842"/>
            <a:ext cx="4896544" cy="19331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69309" y="0"/>
            <a:ext cx="7805380" cy="770967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«В студии звукорежиссёра»</a:t>
            </a:r>
            <a:endParaRPr lang="ru-RU" sz="4800" b="1" dirty="0"/>
          </a:p>
        </p:txBody>
      </p:sp>
      <p:pic>
        <p:nvPicPr>
          <p:cNvPr id="11" name="Рисунок 10" descr="https://s.pfst.net/2016.08/502473467567fdccb5d3e26938e7f39881f478d5b449_b.jpg">
            <a:hlinkClick r:id="rId8" tgtFrame="&quot;_blank&quot;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941168"/>
            <a:ext cx="2592288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8958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75048" y="332656"/>
            <a:ext cx="8568952" cy="350100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3600" dirty="0" smtClean="0">
              <a:solidFill>
                <a:srgbClr val="002060"/>
              </a:solidFill>
            </a:endParaRPr>
          </a:p>
          <a:p>
            <a:pPr algn="just"/>
            <a:r>
              <a:rPr lang="ru-RU" sz="3600" dirty="0" smtClean="0">
                <a:solidFill>
                  <a:srgbClr val="002060"/>
                </a:solidFill>
              </a:rPr>
              <a:t>На </a:t>
            </a:r>
            <a:r>
              <a:rPr lang="ru-RU" sz="3600" dirty="0" smtClean="0">
                <a:solidFill>
                  <a:srgbClr val="002060"/>
                </a:solidFill>
              </a:rPr>
              <a:t>концертных площадках — сопровождает выступления музыкальных исполнителей, управляет звуковым оборудованием, отвечает за художественное и техническое качество звука. </a:t>
            </a:r>
          </a:p>
          <a:p>
            <a:pPr algn="ctr"/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5894512"/>
            <a:ext cx="8532440" cy="9634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Чем занимается?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331640" y="0"/>
            <a:ext cx="7812360" cy="566124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 smtClean="0"/>
          </a:p>
          <a:p>
            <a:pPr algn="just"/>
            <a:r>
              <a:rPr lang="ru-RU" sz="4000" dirty="0" smtClean="0">
                <a:solidFill>
                  <a:srgbClr val="002060"/>
                </a:solidFill>
              </a:rPr>
              <a:t>На </a:t>
            </a:r>
            <a:r>
              <a:rPr lang="ru-RU" sz="4000" dirty="0" smtClean="0">
                <a:solidFill>
                  <a:srgbClr val="002060"/>
                </a:solidFill>
              </a:rPr>
              <a:t>радиостанциях и телерадиокомпаниях — производит монтаж звукового ряда, создает различные заставки и отбивки, озвучивает различные рекламные и анонсные ролики, управляет подачей звука, регулирует его громкость и частоту. </a:t>
            </a: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315416"/>
            <a:ext cx="9684568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0"/>
            <a:ext cx="8676456" cy="350100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3600" dirty="0" smtClean="0">
              <a:solidFill>
                <a:srgbClr val="002060"/>
              </a:solidFill>
            </a:endParaRPr>
          </a:p>
          <a:p>
            <a:pPr algn="just"/>
            <a:r>
              <a:rPr lang="ru-RU" sz="3600" dirty="0" smtClean="0">
                <a:solidFill>
                  <a:srgbClr val="002060"/>
                </a:solidFill>
              </a:rPr>
              <a:t>В </a:t>
            </a:r>
            <a:r>
              <a:rPr lang="ru-RU" sz="3600" dirty="0" smtClean="0">
                <a:solidFill>
                  <a:srgbClr val="002060"/>
                </a:solidFill>
              </a:rPr>
              <a:t>кино и театре — отвечает за подготовку звуковых сценариев фильмов и спектаклей. Накладывает на фонограмму с голосами актеров различные звуки — треск горящих поленьев, скрип половиц, шум дождя и им подобное. </a:t>
            </a:r>
          </a:p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-396552" y="6376256"/>
            <a:ext cx="9540552" cy="9634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уд-ТВ\Desktop\ФОНЫ ТВ\177964_mozi-film-fényes-narancs-háttér-művész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179512" y="260648"/>
            <a:ext cx="8712968" cy="659735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Обязанности </a:t>
            </a:r>
            <a:r>
              <a:rPr lang="ru-RU" sz="2000" b="1" dirty="0" smtClean="0">
                <a:solidFill>
                  <a:srgbClr val="C00000"/>
                </a:solidFill>
              </a:rPr>
              <a:t>звукорежиссера</a:t>
            </a:r>
          </a:p>
          <a:p>
            <a:pPr algn="just"/>
            <a:r>
              <a:rPr lang="ru-RU" sz="2200" dirty="0" smtClean="0">
                <a:solidFill>
                  <a:srgbClr val="7030A0"/>
                </a:solidFill>
              </a:rPr>
              <a:t>Работодатели в зависимости от специфики своей деятельности или конкретного мероприятия устанавливают различные должностные обязанности звукорежиссера:</a:t>
            </a:r>
          </a:p>
          <a:p>
            <a:pPr lvl="0" algn="just"/>
            <a:r>
              <a:rPr lang="ru-RU" sz="2200" dirty="0" smtClean="0">
                <a:solidFill>
                  <a:srgbClr val="002060"/>
                </a:solidFill>
              </a:rPr>
              <a:t>проводить работы над звуковым решением программ;</a:t>
            </a:r>
          </a:p>
          <a:p>
            <a:pPr lvl="0" algn="just"/>
            <a:r>
              <a:rPr lang="ru-RU" sz="2200" dirty="0" smtClean="0">
                <a:solidFill>
                  <a:srgbClr val="002060"/>
                </a:solidFill>
              </a:rPr>
              <a:t>руководить расстановкой микрофонов в аудитории и проведением технических проб, обеспечивать использование специальных звуковых эффектов</a:t>
            </a:r>
            <a:r>
              <a:rPr lang="ru-RU" sz="2200" dirty="0" smtClean="0">
                <a:solidFill>
                  <a:srgbClr val="002060"/>
                </a:solidFill>
              </a:rPr>
              <a:t>; готовить </a:t>
            </a:r>
            <a:r>
              <a:rPr lang="ru-RU" sz="2200" dirty="0" smtClean="0">
                <a:solidFill>
                  <a:srgbClr val="002060"/>
                </a:solidFill>
              </a:rPr>
              <a:t>оборудование к записи и коммутации</a:t>
            </a:r>
            <a:r>
              <a:rPr lang="ru-RU" sz="2200" dirty="0" smtClean="0">
                <a:solidFill>
                  <a:srgbClr val="002060"/>
                </a:solidFill>
              </a:rPr>
              <a:t>; знакомить </a:t>
            </a:r>
            <a:r>
              <a:rPr lang="ru-RU" sz="2200" dirty="0" smtClean="0">
                <a:solidFill>
                  <a:srgbClr val="002060"/>
                </a:solidFill>
              </a:rPr>
              <a:t>исполнителей произведений с техникой обращения с микрофоном</a:t>
            </a:r>
            <a:r>
              <a:rPr lang="ru-RU" sz="2200" dirty="0" smtClean="0">
                <a:solidFill>
                  <a:srgbClr val="002060"/>
                </a:solidFill>
              </a:rPr>
              <a:t>; следить </a:t>
            </a:r>
            <a:r>
              <a:rPr lang="ru-RU" sz="2200" dirty="0" smtClean="0">
                <a:solidFill>
                  <a:srgbClr val="002060"/>
                </a:solidFill>
              </a:rPr>
              <a:t>за точным и качественным исполнением речевых и музыкальных текстов, ритмом и чистотой музыкального звучания, а также за правильной артикуляцией исполнителей</a:t>
            </a:r>
            <a:r>
              <a:rPr lang="ru-RU" sz="2200" dirty="0" smtClean="0">
                <a:solidFill>
                  <a:srgbClr val="002060"/>
                </a:solidFill>
              </a:rPr>
              <a:t>; записывать </a:t>
            </a:r>
            <a:r>
              <a:rPr lang="ru-RU" sz="2200" dirty="0" smtClean="0">
                <a:solidFill>
                  <a:srgbClr val="002060"/>
                </a:solidFill>
              </a:rPr>
              <a:t>вокал и голоса </a:t>
            </a:r>
            <a:r>
              <a:rPr lang="ru-RU" sz="2200" dirty="0" smtClean="0">
                <a:solidFill>
                  <a:srgbClr val="002060"/>
                </a:solidFill>
              </a:rPr>
              <a:t>дикторов создавать </a:t>
            </a:r>
            <a:r>
              <a:rPr lang="ru-RU" sz="2200" dirty="0" smtClean="0">
                <a:solidFill>
                  <a:srgbClr val="002060"/>
                </a:solidFill>
              </a:rPr>
              <a:t>аранжировки к музыке</a:t>
            </a:r>
            <a:r>
              <a:rPr lang="ru-RU" sz="2200" dirty="0" smtClean="0">
                <a:solidFill>
                  <a:srgbClr val="002060"/>
                </a:solidFill>
              </a:rPr>
              <a:t>; осуществлять </a:t>
            </a:r>
            <a:r>
              <a:rPr lang="ru-RU" sz="2200" dirty="0" smtClean="0">
                <a:solidFill>
                  <a:srgbClr val="002060"/>
                </a:solidFill>
              </a:rPr>
              <a:t>монтаж музыкальных фонограмм и соответствующие работы по </a:t>
            </a:r>
            <a:r>
              <a:rPr lang="ru-RU" sz="2200" dirty="0" err="1" smtClean="0">
                <a:solidFill>
                  <a:srgbClr val="002060"/>
                </a:solidFill>
              </a:rPr>
              <a:t>озвучанию</a:t>
            </a:r>
            <a:r>
              <a:rPr lang="ru-RU" sz="2200" dirty="0" smtClean="0">
                <a:solidFill>
                  <a:srgbClr val="002060"/>
                </a:solidFill>
              </a:rPr>
              <a:t>, наложению музыки и шумов, </a:t>
            </a:r>
            <a:r>
              <a:rPr lang="ru-RU" sz="2200" dirty="0" err="1" smtClean="0">
                <a:solidFill>
                  <a:srgbClr val="002060"/>
                </a:solidFill>
              </a:rPr>
              <a:t>тонированию</a:t>
            </a:r>
            <a:r>
              <a:rPr lang="ru-RU" sz="2200" dirty="0" smtClean="0">
                <a:solidFill>
                  <a:srgbClr val="002060"/>
                </a:solidFill>
              </a:rPr>
              <a:t>, сведению, перезаписи</a:t>
            </a:r>
            <a:r>
              <a:rPr lang="ru-RU" sz="2200" dirty="0" smtClean="0">
                <a:solidFill>
                  <a:srgbClr val="002060"/>
                </a:solidFill>
              </a:rPr>
              <a:t>; вести </a:t>
            </a:r>
            <a:r>
              <a:rPr lang="ru-RU" sz="2200" dirty="0" smtClean="0">
                <a:solidFill>
                  <a:srgbClr val="002060"/>
                </a:solidFill>
              </a:rPr>
              <a:t>дискотеки, отстраивать звук на концертах и управлять светом (для соответствующих заведений).</a:t>
            </a:r>
          </a:p>
          <a:p>
            <a:pPr algn="ctr"/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919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0"/>
            <a:ext cx="8568952" cy="378904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4000" dirty="0" smtClean="0">
              <a:solidFill>
                <a:srgbClr val="C00000"/>
              </a:solidFill>
            </a:endParaRPr>
          </a:p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Вы</a:t>
            </a:r>
            <a:r>
              <a:rPr lang="ru-RU" sz="4000" dirty="0" smtClean="0">
                <a:solidFill>
                  <a:srgbClr val="0070C0"/>
                </a:solidFill>
              </a:rPr>
              <a:t> — натура </a:t>
            </a:r>
            <a:r>
              <a:rPr lang="ru-RU" sz="4000" dirty="0" err="1" smtClean="0">
                <a:solidFill>
                  <a:srgbClr val="0070C0"/>
                </a:solidFill>
              </a:rPr>
              <a:t>креативная</a:t>
            </a:r>
            <a:r>
              <a:rPr lang="ru-RU" sz="4000" dirty="0" smtClean="0">
                <a:solidFill>
                  <a:srgbClr val="0070C0"/>
                </a:solidFill>
              </a:rPr>
              <a:t> и хотите стать звукорежиссером? </a:t>
            </a:r>
            <a:endParaRPr lang="ru-RU" sz="4000" dirty="0" smtClean="0">
              <a:solidFill>
                <a:srgbClr val="0070C0"/>
              </a:solidFill>
            </a:endParaRPr>
          </a:p>
          <a:p>
            <a:pPr algn="just"/>
            <a:r>
              <a:rPr lang="ru-RU" sz="4000" dirty="0" smtClean="0">
                <a:solidFill>
                  <a:srgbClr val="002060"/>
                </a:solidFill>
              </a:rPr>
              <a:t>Тогда </a:t>
            </a:r>
            <a:r>
              <a:rPr lang="ru-RU" sz="4000" dirty="0" smtClean="0">
                <a:solidFill>
                  <a:srgbClr val="002060"/>
                </a:solidFill>
              </a:rPr>
              <a:t>будьте готовы к тому, что, помимо творческой составляющей, в этой профессии полно технической прагматики. 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5988832"/>
            <a:ext cx="8532440" cy="86916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Подводные камни профессии звукорежиссер.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83568" y="260648"/>
            <a:ext cx="8064896" cy="54006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3200" dirty="0" smtClean="0">
              <a:solidFill>
                <a:srgbClr val="002060"/>
              </a:solidFill>
            </a:endParaRPr>
          </a:p>
          <a:p>
            <a:pPr algn="just"/>
            <a:r>
              <a:rPr lang="ru-RU" sz="3200" dirty="0" smtClean="0">
                <a:solidFill>
                  <a:srgbClr val="002060"/>
                </a:solidFill>
              </a:rPr>
              <a:t>	Будущему </a:t>
            </a:r>
            <a:r>
              <a:rPr lang="ru-RU" sz="3200" dirty="0" smtClean="0">
                <a:solidFill>
                  <a:srgbClr val="002060"/>
                </a:solidFill>
              </a:rPr>
              <a:t>специалисту понадобятся глубокие познания в физике звука. Нужно разбираться в акустике речи, акустических параметрах музыкальных инструментов, материалов и помещений. Иначе вы просто не сможете представить себе, как скрипка будет звучать в маленьком зале с высокими потолками или как далеко будет слышно бас-гитару на концерте на стадионе. </a:t>
            </a: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260648"/>
            <a:ext cx="8676456" cy="324036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/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5373216"/>
            <a:ext cx="8568952" cy="100811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Обучение искусству звукорежиссуры</a:t>
            </a:r>
          </a:p>
          <a:p>
            <a:pPr algn="ctr"/>
            <a:endParaRPr lang="ru-RU" dirty="0"/>
          </a:p>
        </p:txBody>
      </p:sp>
      <p:pic>
        <p:nvPicPr>
          <p:cNvPr id="6" name="Рисунок 5" descr="Обучение звукорежиссур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20688"/>
            <a:ext cx="799288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331640" y="0"/>
            <a:ext cx="7812360" cy="566124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обучение </a:t>
            </a:r>
            <a:r>
              <a:rPr lang="ru-RU" sz="4000" b="1" dirty="0" smtClean="0">
                <a:solidFill>
                  <a:srgbClr val="C00000"/>
                </a:solidFill>
              </a:rPr>
              <a:t>звукорежиссуре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endParaRPr lang="ru-RU" sz="4000" dirty="0" smtClean="0">
              <a:solidFill>
                <a:srgbClr val="C00000"/>
              </a:solidFill>
            </a:endParaRPr>
          </a:p>
          <a:p>
            <a:pPr algn="ctr"/>
            <a:r>
              <a:rPr lang="ru-RU" sz="4000" i="1" dirty="0" smtClean="0">
                <a:solidFill>
                  <a:srgbClr val="002060"/>
                </a:solidFill>
              </a:rPr>
              <a:t>(</a:t>
            </a:r>
            <a:r>
              <a:rPr lang="ru-RU" sz="4000" i="1" dirty="0" smtClean="0">
                <a:solidFill>
                  <a:srgbClr val="002060"/>
                </a:solidFill>
              </a:rPr>
              <a:t>англ. </a:t>
            </a:r>
            <a:r>
              <a:rPr lang="ru-RU" sz="4000" i="1" dirty="0" err="1" smtClean="0">
                <a:solidFill>
                  <a:srgbClr val="002060"/>
                </a:solidFill>
              </a:rPr>
              <a:t>sound</a:t>
            </a:r>
            <a:r>
              <a:rPr lang="ru-RU" sz="4000" i="1" dirty="0" smtClean="0">
                <a:solidFill>
                  <a:srgbClr val="002060"/>
                </a:solidFill>
              </a:rPr>
              <a:t> </a:t>
            </a:r>
            <a:r>
              <a:rPr lang="ru-RU" sz="4000" i="1" dirty="0" err="1" smtClean="0">
                <a:solidFill>
                  <a:srgbClr val="002060"/>
                </a:solidFill>
              </a:rPr>
              <a:t>engineering</a:t>
            </a:r>
            <a:r>
              <a:rPr lang="ru-RU" sz="4000" i="1" dirty="0" smtClean="0">
                <a:solidFill>
                  <a:srgbClr val="002060"/>
                </a:solidFill>
              </a:rPr>
              <a:t> </a:t>
            </a:r>
            <a:r>
              <a:rPr lang="ru-RU" sz="4000" i="1" dirty="0" err="1" smtClean="0">
                <a:solidFill>
                  <a:srgbClr val="002060"/>
                </a:solidFill>
              </a:rPr>
              <a:t>training</a:t>
            </a:r>
            <a:r>
              <a:rPr lang="ru-RU" sz="4000" i="1" dirty="0" smtClean="0">
                <a:solidFill>
                  <a:srgbClr val="002060"/>
                </a:solidFill>
              </a:rPr>
              <a:t>)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Нужно отметить, что хотя существуют и определенные правила, обучение звукорежиссуре не подразумевает заучивания формул и твердого их применения на практике. Знания используются в тандеме со слуховым восприятием. Готового правила создания отличного произведения нет.</a:t>
            </a: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8568952" cy="388843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Существуют различные рекомендации, которые можно использовать, но и они не могут быть актуальны в каждом случае. Запись музыки – процесс индивидуальный. От мастера во многом зависит звучание будущего трека и отношение к нему слушателей. Безусловно, сама музыка и текст также являются важнейшими факторами, но техническая составляющая в основном зависит от звукорежиссера.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5894512"/>
            <a:ext cx="9540552" cy="9634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уд-ТВ\Desktop\ФОНЫ ТВ\177964_mozi-film-fényes-narancs-háttér-művész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476672"/>
            <a:ext cx="8496944" cy="612068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 нашей студии «Звукорежиссёра»</a:t>
            </a:r>
          </a:p>
          <a:p>
            <a:pPr algn="just"/>
            <a:r>
              <a:rPr lang="ru-RU" sz="3200" dirty="0" smtClean="0">
                <a:solidFill>
                  <a:srgbClr val="002060"/>
                </a:solidFill>
              </a:rPr>
              <a:t>Вы научитесь понимать </a:t>
            </a:r>
            <a:r>
              <a:rPr lang="ru-RU" sz="3200" dirty="0" smtClean="0">
                <a:solidFill>
                  <a:srgbClr val="002060"/>
                </a:solidFill>
              </a:rPr>
              <a:t>мир аналоговых и цифровых звуков, разбираться с тонкостями создания мелодии и записи голоса. </a:t>
            </a:r>
            <a:r>
              <a:rPr lang="ru-RU" sz="3200" i="1" dirty="0" smtClean="0">
                <a:solidFill>
                  <a:srgbClr val="002060"/>
                </a:solidFill>
              </a:rPr>
              <a:t>Обучение звукорежиссуре</a:t>
            </a:r>
            <a:r>
              <a:rPr lang="ru-RU" sz="3200" dirty="0" smtClean="0">
                <a:solidFill>
                  <a:srgbClr val="002060"/>
                </a:solidFill>
              </a:rPr>
              <a:t> включает в себя введение в понятие физики звука, слуховой анализ, знакомство с оборудованием и другие мероприятия. В результате вы сможете разбираться в формировании, распространении звука, и влиянии определенных параметров на звучание инструментов и голоса.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919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0"/>
            <a:ext cx="8892480" cy="350100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800" dirty="0" smtClean="0">
                <a:solidFill>
                  <a:srgbClr val="C00000"/>
                </a:solidFill>
              </a:rPr>
              <a:t>Звукорежиссер – одна из наиболее востребованных профессий в </a:t>
            </a:r>
            <a:r>
              <a:rPr lang="ru-RU" sz="4800" dirty="0" err="1" smtClean="0">
                <a:solidFill>
                  <a:srgbClr val="C00000"/>
                </a:solidFill>
              </a:rPr>
              <a:t>медиа</a:t>
            </a:r>
            <a:r>
              <a:rPr lang="ru-RU" sz="4800" dirty="0" smtClean="0">
                <a:solidFill>
                  <a:srgbClr val="C00000"/>
                </a:solidFill>
              </a:rPr>
              <a:t> индустрии и шоу-бизнесе.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-396552" y="6376256"/>
            <a:ext cx="9540552" cy="9634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«Мастерство музыкальной звукорежиссуры»: обучение профессия и кем работат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140968"/>
            <a:ext cx="565212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331640" y="0"/>
            <a:ext cx="7812360" cy="566124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Звукорежиссер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endParaRPr lang="ru-RU" sz="4000" dirty="0" smtClean="0">
              <a:solidFill>
                <a:srgbClr val="002060"/>
              </a:solidFill>
            </a:endParaRPr>
          </a:p>
          <a:p>
            <a:pPr algn="ctr"/>
            <a:endParaRPr lang="ru-RU" sz="4000" dirty="0" smtClean="0">
              <a:solidFill>
                <a:srgbClr val="002060"/>
              </a:solidFill>
            </a:endParaRPr>
          </a:p>
          <a:p>
            <a:pPr algn="just"/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 smtClean="0">
                <a:solidFill>
                  <a:srgbClr val="002060"/>
                </a:solidFill>
              </a:rPr>
              <a:t>от фр. </a:t>
            </a:r>
            <a:r>
              <a:rPr lang="ru-RU" sz="4000" dirty="0" err="1" smtClean="0">
                <a:solidFill>
                  <a:srgbClr val="002060"/>
                </a:solidFill>
              </a:rPr>
              <a:t>régisseur</a:t>
            </a:r>
            <a:r>
              <a:rPr lang="ru-RU" sz="4000" dirty="0" smtClean="0">
                <a:solidFill>
                  <a:srgbClr val="002060"/>
                </a:solidFill>
              </a:rPr>
              <a:t>, от лат. </a:t>
            </a:r>
            <a:r>
              <a:rPr lang="ru-RU" sz="4000" dirty="0" err="1" smtClean="0">
                <a:solidFill>
                  <a:srgbClr val="002060"/>
                </a:solidFill>
              </a:rPr>
              <a:t>rego</a:t>
            </a:r>
            <a:r>
              <a:rPr lang="ru-RU" sz="4000" dirty="0" smtClean="0">
                <a:solidFill>
                  <a:srgbClr val="002060"/>
                </a:solidFill>
              </a:rPr>
              <a:t> — управляю) – это специалист, отвечающий за звуковое оформление фильма, теле-, радиопередачи или шоу.</a:t>
            </a: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332656"/>
            <a:ext cx="8892480" cy="417646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800" dirty="0" smtClean="0">
              <a:solidFill>
                <a:srgbClr val="002060"/>
              </a:solidFill>
            </a:endParaRPr>
          </a:p>
          <a:p>
            <a:pPr algn="just"/>
            <a:r>
              <a:rPr lang="ru-RU" sz="2800" dirty="0" smtClean="0">
                <a:solidFill>
                  <a:srgbClr val="C00000"/>
                </a:solidFill>
              </a:rPr>
              <a:t>Звукорежиссёра </a:t>
            </a:r>
            <a:r>
              <a:rPr lang="ru-RU" sz="2800" dirty="0" smtClean="0">
                <a:solidFill>
                  <a:srgbClr val="C00000"/>
                </a:solidFill>
              </a:rPr>
              <a:t>иногда путают со звукооператором. </a:t>
            </a:r>
            <a:r>
              <a:rPr lang="ru-RU" sz="2800" dirty="0" smtClean="0">
                <a:solidFill>
                  <a:srgbClr val="002060"/>
                </a:solidFill>
              </a:rPr>
              <a:t>Однако главная задача звукооператора – качество звука и его сбалансированность. А у звукорежиссёра задача значительно шире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Он не только отвечает за качество звукового ряда, но и работает над его драматургией, над созданием звуковых образов. Звукоряд (фонограмма) должен соответствовать сценарию и режиссёрскому замыслу.</a:t>
            </a:r>
          </a:p>
          <a:p>
            <a:pPr algn="ctr"/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5057800"/>
            <a:ext cx="8892480" cy="18002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</a:rPr>
              <a:t>В арсенале опытного звукорежиссёра есть множество уже записанных шумов – от журчания ручья до ударов лома по заледенелой дороге. Но обычно непосредственно во время </a:t>
            </a:r>
            <a:r>
              <a:rPr lang="ru-RU" sz="2400" dirty="0" err="1" smtClean="0">
                <a:solidFill>
                  <a:srgbClr val="C00000"/>
                </a:solidFill>
              </a:rPr>
              <a:t>озвучки</a:t>
            </a:r>
            <a:r>
              <a:rPr lang="ru-RU" sz="2400" dirty="0" smtClean="0">
                <a:solidFill>
                  <a:srgbClr val="C00000"/>
                </a:solidFill>
              </a:rPr>
              <a:t> он записывает так называемые синхронные шумы, имитирует звучание происходящего на экране.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95536" y="476672"/>
            <a:ext cx="8460432" cy="532859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4000" dirty="0" smtClean="0"/>
          </a:p>
          <a:p>
            <a:pPr algn="just"/>
            <a:r>
              <a:rPr lang="ru-RU" sz="4000" dirty="0" smtClean="0">
                <a:solidFill>
                  <a:srgbClr val="C00000"/>
                </a:solidFill>
              </a:rPr>
              <a:t>Для </a:t>
            </a:r>
            <a:r>
              <a:rPr lang="ru-RU" sz="4000" dirty="0" smtClean="0">
                <a:solidFill>
                  <a:srgbClr val="C00000"/>
                </a:solidFill>
              </a:rPr>
              <a:t>имитации звуков в студиях </a:t>
            </a:r>
            <a:r>
              <a:rPr lang="ru-RU" sz="3200" dirty="0" smtClean="0">
                <a:solidFill>
                  <a:srgbClr val="002060"/>
                </a:solidFill>
              </a:rPr>
              <a:t>специально хранятся материалы разной фактуры:  паркет, асфальт, камни, тростник и пр.  Там же хранятся предметы, издающие разные звуки. Например, двери из всевозможных материалов – каждая из них скрипит по-своему. И конечно, в хорошей студии обязательно есть приспособления для создания звуковых эффектов: эффект пустой комнаты, эха и </a:t>
            </a:r>
            <a:r>
              <a:rPr lang="ru-RU" sz="3200" dirty="0" smtClean="0">
                <a:solidFill>
                  <a:srgbClr val="002060"/>
                </a:solidFill>
              </a:rPr>
              <a:t>прочее.</a:t>
            </a:r>
            <a:endParaRPr lang="ru-RU" sz="3200" dirty="0" smtClean="0">
              <a:solidFill>
                <a:srgbClr val="002060"/>
              </a:solidFill>
            </a:endParaRP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260648"/>
            <a:ext cx="9144000" cy="324036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dirty="0" smtClean="0">
                <a:solidFill>
                  <a:srgbClr val="002060"/>
                </a:solidFill>
              </a:rPr>
              <a:t>В процессе </a:t>
            </a:r>
            <a:r>
              <a:rPr lang="ru-RU" sz="3200" dirty="0" err="1" smtClean="0">
                <a:solidFill>
                  <a:srgbClr val="002060"/>
                </a:solidFill>
              </a:rPr>
              <a:t>озвучки</a:t>
            </a:r>
            <a:r>
              <a:rPr lang="ru-RU" sz="3200" dirty="0" smtClean="0">
                <a:solidFill>
                  <a:srgbClr val="002060"/>
                </a:solidFill>
              </a:rPr>
              <a:t> звукорежиссёр контролирует синхронность  звука и изображения, руководит монтажом звука. Когда все элементы звукоряда готовы, он занимается их сведением,  т.е.  перезаписывает исходные элементы звукоряда в единую фонограмму.</a:t>
            </a:r>
          </a:p>
          <a:p>
            <a:pPr algn="ctr"/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5445224"/>
            <a:ext cx="8748464" cy="86409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На телевидении звукорежиссёр может также участвовать в создании фильмов, телеспектаклей.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83568" y="620688"/>
            <a:ext cx="8100392" cy="504056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3200" dirty="0" smtClean="0">
              <a:solidFill>
                <a:srgbClr val="002060"/>
              </a:solidFill>
            </a:endParaRPr>
          </a:p>
          <a:p>
            <a:pPr algn="just"/>
            <a:r>
              <a:rPr lang="ru-RU" sz="3200" dirty="0" smtClean="0">
                <a:solidFill>
                  <a:srgbClr val="002060"/>
                </a:solidFill>
              </a:rPr>
              <a:t>Звукорежиссёр </a:t>
            </a:r>
            <a:r>
              <a:rPr lang="ru-RU" sz="3200" dirty="0" smtClean="0">
                <a:solidFill>
                  <a:srgbClr val="002060"/>
                </a:solidFill>
              </a:rPr>
              <a:t>в театре, на концертных площадках занимается звуковым оформлением действа, также применяя различные музыкальные произведения, шумы и пр. Он разрабатывает вместе с режиссёром концепцию этого оформления и воплощает её в жизнь. А в ходе представления следит за качеством звука и своевременностью подачи.</a:t>
            </a: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315416"/>
            <a:ext cx="9684568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260648"/>
            <a:ext cx="8676456" cy="324036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Рабочее </a:t>
            </a:r>
            <a:r>
              <a:rPr lang="ru-RU" sz="4000" b="1" dirty="0" smtClean="0">
                <a:solidFill>
                  <a:srgbClr val="002060"/>
                </a:solidFill>
              </a:rPr>
              <a:t>место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Звукорежиссёр может работать в кино, на телевидении, на радио, в театрах, домах культуры, концертных залах, студиях звукозаписи.</a:t>
            </a: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-396552" y="6376256"/>
            <a:ext cx="9540552" cy="9634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827584" y="332656"/>
            <a:ext cx="7992888" cy="532859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Важные качества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Профессия звукорежиссёр предполагает музыкальность, художественное восприятие и воображение, хороший слух, хорошую память на звуки, способность осваивать технические приспособления для записи и обработки звука. Также необходимо обладать музыкальной и профессиональной эрудицией и стремлением постоянно пополнять познания в технике и отслеживать творческие находки своих коллег.</a:t>
            </a: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уд-ТВ\Desktop\ФОНЫ ТВ\177964_mozi-film-fényes-narancs-háttér-művész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323528" y="548680"/>
            <a:ext cx="8568952" cy="590465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dirty="0" smtClean="0">
              <a:solidFill>
                <a:srgbClr val="C00000"/>
              </a:solidFill>
            </a:endParaRPr>
          </a:p>
          <a:p>
            <a:r>
              <a:rPr lang="ru-RU" sz="2800" b="1" dirty="0" smtClean="0">
                <a:solidFill>
                  <a:srgbClr val="C00000"/>
                </a:solidFill>
              </a:rPr>
              <a:t>В </a:t>
            </a:r>
            <a:r>
              <a:rPr lang="ru-RU" sz="2800" b="1" dirty="0" smtClean="0">
                <a:solidFill>
                  <a:srgbClr val="C00000"/>
                </a:solidFill>
              </a:rPr>
              <a:t>обязанности звукорежиссера обычно входит:</a:t>
            </a:r>
            <a:endParaRPr lang="ru-RU" sz="2800" dirty="0" smtClean="0">
              <a:solidFill>
                <a:srgbClr val="C00000"/>
              </a:solidFill>
            </a:endParaRPr>
          </a:p>
          <a:p>
            <a:pPr lvl="0" algn="ctr"/>
            <a:r>
              <a:rPr lang="ru-RU" sz="2800" dirty="0" smtClean="0">
                <a:solidFill>
                  <a:srgbClr val="002060"/>
                </a:solidFill>
              </a:rPr>
              <a:t>Подбор звуковых решений.</a:t>
            </a:r>
          </a:p>
          <a:p>
            <a:pPr lvl="0" algn="ctr"/>
            <a:r>
              <a:rPr lang="ru-RU" sz="2800" dirty="0" smtClean="0">
                <a:solidFill>
                  <a:srgbClr val="002060"/>
                </a:solidFill>
              </a:rPr>
              <a:t>Руководство расстановкой музыкального оборудования и проведение его тестирования.</a:t>
            </a:r>
          </a:p>
          <a:p>
            <a:pPr lvl="0" algn="ctr"/>
            <a:r>
              <a:rPr lang="ru-RU" sz="2800" dirty="0" smtClean="0">
                <a:solidFill>
                  <a:srgbClr val="002060"/>
                </a:solidFill>
              </a:rPr>
              <a:t>Запись музыкальных треков.</a:t>
            </a:r>
          </a:p>
          <a:p>
            <a:pPr lvl="0" algn="ctr"/>
            <a:r>
              <a:rPr lang="ru-RU" sz="2800" dirty="0" smtClean="0">
                <a:solidFill>
                  <a:srgbClr val="002060"/>
                </a:solidFill>
              </a:rPr>
              <a:t>Отслеживание качества исполнения музыкальных композиций</a:t>
            </a:r>
            <a:r>
              <a:rPr lang="ru-RU" sz="2800" dirty="0" smtClean="0">
                <a:solidFill>
                  <a:srgbClr val="002060"/>
                </a:solidFill>
              </a:rPr>
              <a:t>. Запись . Аранжировка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  <a:p>
            <a:pPr lvl="0" algn="ctr"/>
            <a:r>
              <a:rPr lang="ru-RU" sz="2800" dirty="0" smtClean="0">
                <a:solidFill>
                  <a:srgbClr val="002060"/>
                </a:solidFill>
              </a:rPr>
              <a:t>Работа с фонограммами – их запись, озвучивание, наложение звукового сопровождения, редактирование треков, перезапись.</a:t>
            </a:r>
          </a:p>
          <a:p>
            <a:pPr lvl="0" algn="ctr"/>
            <a:r>
              <a:rPr lang="ru-RU" sz="2800" dirty="0" smtClean="0">
                <a:solidFill>
                  <a:srgbClr val="002060"/>
                </a:solidFill>
              </a:rPr>
              <a:t>Настройка звука на публичных мероприятиях, концертах, в театре или в процессе радиовещания.</a:t>
            </a:r>
          </a:p>
          <a:p>
            <a:pPr algn="ctr"/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919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964488" cy="790433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0"/>
            <a:ext cx="9144000" cy="479715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3943350" algn="l"/>
              </a:tabLst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algn="ctr">
              <a:tabLst>
                <a:tab pos="3943350" algn="l"/>
              </a:tabLst>
            </a:pPr>
            <a:r>
              <a:rPr lang="ru-RU" sz="3600" b="1" dirty="0" smtClean="0">
                <a:solidFill>
                  <a:srgbClr val="C00000"/>
                </a:solidFill>
              </a:rPr>
              <a:t>Требования </a:t>
            </a:r>
            <a:r>
              <a:rPr lang="ru-RU" sz="3600" b="1" dirty="0" smtClean="0">
                <a:solidFill>
                  <a:srgbClr val="C00000"/>
                </a:solidFill>
              </a:rPr>
              <a:t>к </a:t>
            </a:r>
            <a:r>
              <a:rPr lang="ru-RU" sz="3600" b="1" dirty="0" smtClean="0">
                <a:solidFill>
                  <a:srgbClr val="C00000"/>
                </a:solidFill>
              </a:rPr>
              <a:t>звукорежиссеру </a:t>
            </a:r>
          </a:p>
          <a:p>
            <a:pPr algn="just">
              <a:tabLst>
                <a:tab pos="3943350" algn="l"/>
              </a:tabLst>
            </a:pPr>
            <a:r>
              <a:rPr lang="ru-RU" sz="2400" dirty="0" smtClean="0">
                <a:solidFill>
                  <a:srgbClr val="7030A0"/>
                </a:solidFill>
              </a:rPr>
              <a:t>зависят </a:t>
            </a:r>
            <a:r>
              <a:rPr lang="ru-RU" sz="2400" dirty="0" smtClean="0">
                <a:solidFill>
                  <a:srgbClr val="7030A0"/>
                </a:solidFill>
              </a:rPr>
              <a:t>от проводимых мероприятий, </a:t>
            </a:r>
            <a:r>
              <a:rPr lang="ru-RU" sz="2400" dirty="0" smtClean="0">
                <a:solidFill>
                  <a:srgbClr val="7030A0"/>
                </a:solidFill>
              </a:rPr>
              <a:t> но</a:t>
            </a:r>
            <a:r>
              <a:rPr lang="ru-RU" sz="2400" dirty="0" smtClean="0">
                <a:solidFill>
                  <a:srgbClr val="7030A0"/>
                </a:solidFill>
              </a:rPr>
              <a:t>, в основном, они </a:t>
            </a:r>
            <a:r>
              <a:rPr lang="ru-RU" sz="2400" dirty="0" smtClean="0">
                <a:solidFill>
                  <a:srgbClr val="7030A0"/>
                </a:solidFill>
              </a:rPr>
              <a:t>следующие: </a:t>
            </a:r>
            <a:r>
              <a:rPr lang="ru-RU" sz="2600" dirty="0" smtClean="0"/>
              <a:t>опыт </a:t>
            </a:r>
            <a:r>
              <a:rPr lang="ru-RU" sz="2600" dirty="0" smtClean="0"/>
              <a:t>работы (наличие </a:t>
            </a:r>
            <a:r>
              <a:rPr lang="ru-RU" sz="2600" dirty="0" err="1" smtClean="0"/>
              <a:t>портфолио</a:t>
            </a:r>
            <a:r>
              <a:rPr lang="ru-RU" sz="2600" dirty="0" smtClean="0"/>
              <a:t> — выполненных проектов</a:t>
            </a:r>
            <a:r>
              <a:rPr lang="ru-RU" sz="2600" dirty="0" smtClean="0"/>
              <a:t>); музыкальный </a:t>
            </a:r>
            <a:r>
              <a:rPr lang="ru-RU" sz="2600" dirty="0" smtClean="0"/>
              <a:t>слух</a:t>
            </a:r>
            <a:r>
              <a:rPr lang="ru-RU" sz="2600" dirty="0" smtClean="0"/>
              <a:t>; отсутствие </a:t>
            </a:r>
            <a:r>
              <a:rPr lang="ru-RU" sz="2600" dirty="0" smtClean="0"/>
              <a:t>страха перед микрофоном</a:t>
            </a:r>
            <a:r>
              <a:rPr lang="ru-RU" sz="2600" dirty="0" smtClean="0"/>
              <a:t>; знание </a:t>
            </a:r>
            <a:r>
              <a:rPr lang="ru-RU" sz="2600" dirty="0" smtClean="0"/>
              <a:t>музыкальных редакторов: </a:t>
            </a:r>
            <a:r>
              <a:rPr lang="ru-RU" sz="2600" dirty="0" err="1" smtClean="0"/>
              <a:t>Vegas</a:t>
            </a:r>
            <a:r>
              <a:rPr lang="ru-RU" sz="2600" dirty="0" smtClean="0"/>
              <a:t>, </a:t>
            </a:r>
            <a:r>
              <a:rPr lang="ru-RU" sz="2600" dirty="0" err="1" smtClean="0"/>
              <a:t>Nuendo</a:t>
            </a:r>
            <a:r>
              <a:rPr lang="ru-RU" sz="2600" dirty="0" smtClean="0"/>
              <a:t>, </a:t>
            </a:r>
            <a:r>
              <a:rPr lang="ru-RU" sz="2600" dirty="0" err="1" smtClean="0"/>
              <a:t>Sound</a:t>
            </a:r>
            <a:r>
              <a:rPr lang="ru-RU" sz="2600" dirty="0" smtClean="0"/>
              <a:t> </a:t>
            </a:r>
            <a:r>
              <a:rPr lang="ru-RU" sz="2600" dirty="0" err="1" smtClean="0"/>
              <a:t>Forge</a:t>
            </a:r>
            <a:r>
              <a:rPr lang="ru-RU" sz="2600" dirty="0" smtClean="0"/>
              <a:t>, </a:t>
            </a:r>
            <a:r>
              <a:rPr lang="ru-RU" sz="2600" dirty="0" err="1" smtClean="0"/>
              <a:t>Samplitude</a:t>
            </a:r>
            <a:r>
              <a:rPr lang="ru-RU" sz="2600" dirty="0" smtClean="0"/>
              <a:t> и т.п</a:t>
            </a:r>
            <a:r>
              <a:rPr lang="ru-RU" sz="2600" dirty="0" smtClean="0"/>
              <a:t>.; знание </a:t>
            </a:r>
            <a:r>
              <a:rPr lang="ru-RU" sz="2600" dirty="0" smtClean="0"/>
              <a:t>звуковых пультов и иного звукового, светового и видеооборудования</a:t>
            </a:r>
            <a:r>
              <a:rPr lang="ru-RU" sz="2600" dirty="0" smtClean="0"/>
              <a:t>; знание </a:t>
            </a:r>
            <a:r>
              <a:rPr lang="ru-RU" sz="2600" dirty="0" smtClean="0"/>
              <a:t>акустических особенностей концертных и театральных залов</a:t>
            </a:r>
            <a:r>
              <a:rPr lang="ru-RU" sz="2600" dirty="0" smtClean="0"/>
              <a:t>; знание </a:t>
            </a:r>
            <a:r>
              <a:rPr lang="ru-RU" sz="2600" dirty="0" smtClean="0"/>
              <a:t>основ актерского мастерства и режиссуры</a:t>
            </a:r>
            <a:r>
              <a:rPr lang="ru-RU" sz="2600" dirty="0" smtClean="0"/>
              <a:t>; желательно </a:t>
            </a:r>
            <a:r>
              <a:rPr lang="ru-RU" sz="2600" dirty="0" smtClean="0"/>
              <a:t>наличие профессионального образования.</a:t>
            </a:r>
          </a:p>
          <a:p>
            <a:pPr algn="ctr"/>
            <a:endParaRPr lang="ru-RU" sz="26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5157192"/>
            <a:ext cx="9144000" cy="170080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Звукорежиссер  отвечает не только за технические вопросы, но и работает над подбором и концепцией музыки, ее драматургией, спецэффектами, синхронностью озвучивания.  Это  очень интересная профессия.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83568" y="332656"/>
            <a:ext cx="8136904" cy="532859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Плюсы и минусы профессии</a:t>
            </a:r>
          </a:p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Среди плюсов профессии звукорежиссера можно отметить:</a:t>
            </a:r>
          </a:p>
          <a:p>
            <a:pPr lvl="0" algn="just"/>
            <a:r>
              <a:rPr lang="ru-RU" sz="3200" dirty="0" smtClean="0">
                <a:solidFill>
                  <a:srgbClr val="002060"/>
                </a:solidFill>
              </a:rPr>
              <a:t>Творческий характер работы.</a:t>
            </a:r>
          </a:p>
          <a:p>
            <a:pPr lvl="0" algn="just"/>
            <a:r>
              <a:rPr lang="ru-RU" sz="3200" dirty="0" smtClean="0">
                <a:solidFill>
                  <a:srgbClr val="002060"/>
                </a:solidFill>
              </a:rPr>
              <a:t>Универсальность профессии: возможность подработки по смежным направлениям, например, звукооператором, оператором микрофона.</a:t>
            </a:r>
          </a:p>
          <a:p>
            <a:pPr lvl="0" algn="just"/>
            <a:r>
              <a:rPr lang="ru-RU" sz="3200" dirty="0" smtClean="0">
                <a:solidFill>
                  <a:srgbClr val="002060"/>
                </a:solidFill>
              </a:rPr>
              <a:t>Общение с известными людьми, артистами.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http://day.kyiv.ua/sites/default/files/main/articles/05112015/9zvuk.jpg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869160"/>
            <a:ext cx="3203848" cy="198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331640" y="0"/>
            <a:ext cx="7812360" cy="566124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Звукорежиссер - одна из сложнейших творческих профессий в современном мире. Она находится на стыке искусства и электроники, поэтому круг знаний, необходимых звукорежиссеру, необычайно широк.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уд-ТВ\Desktop\ФОНЫ ТВ\177964_mozi-film-fényes-narancs-háttér-művész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611560" y="404664"/>
            <a:ext cx="8208912" cy="604867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Минусы профессии звукорежиссера</a:t>
            </a:r>
            <a:r>
              <a:rPr lang="ru-RU" sz="3200" dirty="0" smtClean="0">
                <a:solidFill>
                  <a:srgbClr val="C00000"/>
                </a:solidFill>
              </a:rPr>
              <a:t>:</a:t>
            </a:r>
          </a:p>
          <a:p>
            <a:pPr algn="just"/>
            <a:endParaRPr lang="ru-RU" sz="3200" dirty="0" smtClean="0">
              <a:solidFill>
                <a:srgbClr val="C00000"/>
              </a:solidFill>
            </a:endParaRPr>
          </a:p>
          <a:p>
            <a:pPr lvl="0" algn="ctr"/>
            <a:r>
              <a:rPr lang="ru-RU" sz="3200" dirty="0" smtClean="0">
                <a:solidFill>
                  <a:srgbClr val="7030A0"/>
                </a:solidFill>
              </a:rPr>
              <a:t>Ненормированный рабочий день</a:t>
            </a:r>
            <a:r>
              <a:rPr lang="ru-RU" sz="3200" dirty="0" smtClean="0">
                <a:solidFill>
                  <a:srgbClr val="7030A0"/>
                </a:solidFill>
              </a:rPr>
              <a:t>.</a:t>
            </a:r>
          </a:p>
          <a:p>
            <a:pPr lvl="0" algn="ctr"/>
            <a:endParaRPr lang="ru-RU" sz="3200" dirty="0" smtClean="0">
              <a:solidFill>
                <a:srgbClr val="7030A0"/>
              </a:solidFill>
            </a:endParaRPr>
          </a:p>
          <a:p>
            <a:pPr lvl="0" algn="just"/>
            <a:r>
              <a:rPr lang="ru-RU" sz="3200" dirty="0" smtClean="0">
                <a:solidFill>
                  <a:srgbClr val="002060"/>
                </a:solidFill>
              </a:rPr>
              <a:t>Возможность командировок при работе на концертах, шоу, выступлениях артистов.</a:t>
            </a:r>
          </a:p>
          <a:p>
            <a:pPr lvl="0" algn="just"/>
            <a:r>
              <a:rPr lang="ru-RU" sz="3200" dirty="0" smtClean="0">
                <a:solidFill>
                  <a:srgbClr val="002060"/>
                </a:solidFill>
              </a:rPr>
              <a:t>Необходима физическая подготовка, т.к. может потребоваться переносить довольно тяжелое оборудование (на концертах).</a:t>
            </a:r>
          </a:p>
          <a:p>
            <a:pPr algn="ctr"/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919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260648"/>
            <a:ext cx="8208912" cy="324036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3200" dirty="0" smtClean="0">
              <a:solidFill>
                <a:srgbClr val="002060"/>
              </a:solidFill>
            </a:endParaRPr>
          </a:p>
          <a:p>
            <a:pPr algn="just"/>
            <a:r>
              <a:rPr lang="ru-RU" sz="3200" dirty="0" smtClean="0">
                <a:solidFill>
                  <a:srgbClr val="002060"/>
                </a:solidFill>
              </a:rPr>
              <a:t>Для </a:t>
            </a:r>
            <a:r>
              <a:rPr lang="ru-RU" sz="3200" dirty="0" smtClean="0">
                <a:solidFill>
                  <a:srgbClr val="002060"/>
                </a:solidFill>
              </a:rPr>
              <a:t>такой профессии важен талант. Звукорежиссер должен обладать хорошим слухом, музыкальной эрудицией, иметь отличную память. Для него важно разбираться во всех музыкальных направлениях – от классики до современных жанров.</a:t>
            </a:r>
          </a:p>
          <a:p>
            <a:pPr algn="just"/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4509120"/>
            <a:ext cx="8892480" cy="194421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История профессии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Некоторые шутники говорят так: чем занимается звукорежиссер сегодня — тем тысячи лет назад занимались первобытные шаманы. И в этой шутке доля правды есть: звук играет важную роль для восприятия человеком действительности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0"/>
            <a:ext cx="8676456" cy="580526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800" b="1" dirty="0" smtClean="0"/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Что </a:t>
            </a:r>
            <a:r>
              <a:rPr lang="ru-RU" sz="2800" b="1" dirty="0" smtClean="0">
                <a:solidFill>
                  <a:srgbClr val="C00000"/>
                </a:solidFill>
              </a:rPr>
              <a:t>нужно знать звукорежиссеру?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Профессия </a:t>
            </a:r>
            <a:r>
              <a:rPr lang="ru-RU" sz="2800" dirty="0" smtClean="0">
                <a:solidFill>
                  <a:srgbClr val="002060"/>
                </a:solidFill>
              </a:rPr>
              <a:t>звукорежиссера находится на стыке творчества и технологий. Помимо музыкального образования и тонкого слуха, звукорежиссеру необходимо знать:</a:t>
            </a:r>
          </a:p>
          <a:p>
            <a:pPr lvl="0" algn="just"/>
            <a:r>
              <a:rPr lang="ru-RU" sz="2800" dirty="0" smtClean="0">
                <a:solidFill>
                  <a:srgbClr val="002060"/>
                </a:solidFill>
              </a:rPr>
              <a:t>Физику звука</a:t>
            </a:r>
            <a:r>
              <a:rPr lang="ru-RU" sz="2800" dirty="0" smtClean="0">
                <a:solidFill>
                  <a:srgbClr val="002060"/>
                </a:solidFill>
              </a:rPr>
              <a:t>. Акустику. Владеть </a:t>
            </a:r>
            <a:r>
              <a:rPr lang="ru-RU" sz="2800" dirty="0" smtClean="0">
                <a:solidFill>
                  <a:srgbClr val="002060"/>
                </a:solidFill>
              </a:rPr>
              <a:t>специализированными программами для записи и обработки звука</a:t>
            </a:r>
            <a:r>
              <a:rPr lang="ru-RU" sz="2800" dirty="0" smtClean="0">
                <a:solidFill>
                  <a:srgbClr val="002060"/>
                </a:solidFill>
              </a:rPr>
              <a:t>. Знать </a:t>
            </a:r>
            <a:r>
              <a:rPr lang="ru-RU" sz="2800" dirty="0" smtClean="0">
                <a:solidFill>
                  <a:srgbClr val="002060"/>
                </a:solidFill>
              </a:rPr>
              <a:t>возможности микрофонов, пультов, параметры усилителей и другого звукового оборудования</a:t>
            </a:r>
            <a:r>
              <a:rPr lang="ru-RU" sz="2800" dirty="0" smtClean="0">
                <a:solidFill>
                  <a:srgbClr val="002060"/>
                </a:solidFill>
              </a:rPr>
              <a:t>. Понимать</a:t>
            </a:r>
            <a:r>
              <a:rPr lang="ru-RU" sz="2800" dirty="0" smtClean="0">
                <a:solidFill>
                  <a:srgbClr val="002060"/>
                </a:solidFill>
              </a:rPr>
              <a:t>, как различные помещения и материалы могут влиять на качество звучания инструментов и голоса.</a:t>
            </a: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886333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892480" cy="36004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200" dirty="0" smtClean="0">
                <a:solidFill>
                  <a:srgbClr val="C00000"/>
                </a:solidFill>
              </a:rPr>
              <a:t>Кинематограф </a:t>
            </a:r>
            <a:r>
              <a:rPr lang="ru-RU" sz="3200" dirty="0" smtClean="0">
                <a:solidFill>
                  <a:srgbClr val="002060"/>
                </a:solidFill>
              </a:rPr>
              <a:t>– полноправный представитель современного искусства, и, в отличие от остальных его жанров, наиболее понятный массовому зрителю. Несмотря на это, кино вполне можно назвать самым молодым жанром в искусстве: ему едва насчитаешь хотя бы сотню лет.</a:t>
            </a:r>
          </a:p>
          <a:p>
            <a:pPr algn="just"/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4797152"/>
            <a:ext cx="9144000" cy="206084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Как </a:t>
            </a:r>
            <a:r>
              <a:rPr lang="ru-RU" sz="2000" b="1" dirty="0" smtClean="0">
                <a:solidFill>
                  <a:srgbClr val="C00000"/>
                </a:solidFill>
              </a:rPr>
              <a:t>стать звукорежиссером</a:t>
            </a:r>
          </a:p>
          <a:p>
            <a:pPr algn="just"/>
            <a:r>
              <a:rPr lang="ru-RU" sz="2000" dirty="0" smtClean="0">
                <a:solidFill>
                  <a:srgbClr val="7030A0"/>
                </a:solidFill>
              </a:rPr>
              <a:t>Чтобы стать звукорежиссером можно просто начать изучать работу со звуком — например, с помощью компьютерных </a:t>
            </a:r>
            <a:r>
              <a:rPr lang="ru-RU" sz="2000" dirty="0" err="1" smtClean="0">
                <a:solidFill>
                  <a:srgbClr val="7030A0"/>
                </a:solidFill>
              </a:rPr>
              <a:t>аудиопрограмм</a:t>
            </a:r>
            <a:r>
              <a:rPr lang="ru-RU" sz="2000" dirty="0" smtClean="0">
                <a:solidFill>
                  <a:srgbClr val="7030A0"/>
                </a:solidFill>
              </a:rPr>
              <a:t>. Продемонстрировать свои достижения друзьям и знакомым. Также можно попытаться устроиться </a:t>
            </a:r>
            <a:r>
              <a:rPr lang="ru-RU" sz="2000" dirty="0" err="1" smtClean="0">
                <a:solidFill>
                  <a:srgbClr val="7030A0"/>
                </a:solidFill>
              </a:rPr>
              <a:t>диджеем</a:t>
            </a:r>
            <a:r>
              <a:rPr lang="ru-RU" sz="2000" dirty="0" smtClean="0">
                <a:solidFill>
                  <a:srgbClr val="7030A0"/>
                </a:solidFill>
              </a:rPr>
              <a:t>, но ни в коем случае не прекращать самообучение и различные эксперименты.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95536" y="332656"/>
            <a:ext cx="8496944" cy="612068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Полезный </a:t>
            </a:r>
            <a:r>
              <a:rPr lang="ru-RU" sz="3200" dirty="0" smtClean="0">
                <a:solidFill>
                  <a:srgbClr val="C00000"/>
                </a:solidFill>
              </a:rPr>
              <a:t>совет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Если вы имеете хорошую музыкальную подготовку, или закончили музыкальное училище, то есть шанс получить бесплатное место в Петербургском университете Профсоюзов.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Источники:</a:t>
            </a:r>
          </a:p>
          <a:p>
            <a:pPr lvl="0" algn="just"/>
            <a:r>
              <a:rPr lang="ru-RU" sz="2800" i="1" dirty="0" smtClean="0">
                <a:solidFill>
                  <a:srgbClr val="002060"/>
                </a:solidFill>
              </a:rPr>
              <a:t>Санкт-Петербургский университет кино и телевидения</a:t>
            </a:r>
            <a:endParaRPr lang="ru-RU" sz="2800" dirty="0" smtClean="0">
              <a:solidFill>
                <a:srgbClr val="002060"/>
              </a:solidFill>
            </a:endParaRPr>
          </a:p>
          <a:p>
            <a:pPr lvl="0" algn="just"/>
            <a:r>
              <a:rPr lang="ru-RU" sz="2800" i="1" dirty="0" smtClean="0">
                <a:solidFill>
                  <a:srgbClr val="002060"/>
                </a:solidFill>
              </a:rPr>
              <a:t>Российская Академия музыки им. </a:t>
            </a:r>
            <a:r>
              <a:rPr lang="ru-RU" sz="2800" i="1" dirty="0" err="1" smtClean="0">
                <a:solidFill>
                  <a:srgbClr val="002060"/>
                </a:solidFill>
              </a:rPr>
              <a:t>Гнесиных</a:t>
            </a:r>
            <a:endParaRPr lang="ru-RU" sz="2800" dirty="0" smtClean="0">
              <a:solidFill>
                <a:srgbClr val="002060"/>
              </a:solidFill>
            </a:endParaRPr>
          </a:p>
          <a:p>
            <a:pPr lvl="0" algn="just"/>
            <a:r>
              <a:rPr lang="ru-RU" sz="2800" i="1" dirty="0" smtClean="0">
                <a:solidFill>
                  <a:srgbClr val="002060"/>
                </a:solidFill>
              </a:rPr>
              <a:t>ВГИК</a:t>
            </a:r>
            <a:endParaRPr lang="ru-RU" sz="2800" dirty="0" smtClean="0">
              <a:solidFill>
                <a:srgbClr val="002060"/>
              </a:solidFill>
            </a:endParaRPr>
          </a:p>
          <a:p>
            <a:pPr lvl="0" algn="just"/>
            <a:r>
              <a:rPr lang="ru-RU" sz="2800" dirty="0" smtClean="0">
                <a:solidFill>
                  <a:srgbClr val="002060"/>
                </a:solidFill>
              </a:rPr>
              <a:t>Музыкальное звукооператорское мастерство</a:t>
            </a: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776739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260648"/>
            <a:ext cx="8892480" cy="273630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rgbClr val="C00000"/>
                </a:solidFill>
              </a:rPr>
              <a:t>Звукорежиссер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– это важнейший человек в телевизионном мире, так как только профессиональный и опытный звукорежиссер сможет донести до зрителя весь спектр разнообразия звукового сопровождения той или иной новости, сюжета, события или телевизионной передачи.</a:t>
            </a: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5085184"/>
            <a:ext cx="9144000" cy="177281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Иными словами, то, что именно услышит зритель со своего экрана, напрямую зависит от профессионализма и творческого подхода к своей работе звукорежиссера, работающего над сюжетом или программой.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уд-ТВ\Desktop\ФОНЫ ТВ\177964_mozi-film-fényes-narancs-háttér-művész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755576" y="404664"/>
            <a:ext cx="8136904" cy="568863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«В студии звукорежиссёра» 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мы  поможем вам  реализовать Ваши желания – прикоснуться к  профессии звукорежиссёр.   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pPr algn="ctr"/>
            <a:endParaRPr lang="ru-RU" sz="900" b="1" dirty="0" smtClean="0"/>
          </a:p>
          <a:p>
            <a:r>
              <a:rPr lang="ru-RU" sz="4000" b="1" dirty="0" smtClean="0">
                <a:solidFill>
                  <a:srgbClr val="C00000"/>
                </a:solidFill>
              </a:rPr>
              <a:t>Требуется </a:t>
            </a:r>
            <a:r>
              <a:rPr lang="ru-RU" sz="4000" b="1" dirty="0" smtClean="0">
                <a:solidFill>
                  <a:srgbClr val="C00000"/>
                </a:solidFill>
              </a:rPr>
              <a:t>только </a:t>
            </a:r>
            <a:r>
              <a:rPr lang="ru-RU" sz="4000" b="1" dirty="0" smtClean="0">
                <a:solidFill>
                  <a:srgbClr val="C00000"/>
                </a:solidFill>
              </a:rPr>
              <a:t>искра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Вашего желания! 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А костёр </a:t>
            </a:r>
            <a:r>
              <a:rPr lang="ru-RU" sz="4000" b="1" dirty="0" smtClean="0">
                <a:solidFill>
                  <a:srgbClr val="C00000"/>
                </a:solidFill>
              </a:rPr>
              <a:t>мы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разожжём!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s://cdn.lifehacker.ru/wp-content/uploads/2015/12/cover_1449673175-1140x570.jpg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149080"/>
            <a:ext cx="4860032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9919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315416"/>
            <a:ext cx="9684568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260648"/>
            <a:ext cx="8676456" cy="324036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Звукорежиссер </a:t>
            </a:r>
            <a:r>
              <a:rPr lang="ru-RU" sz="4000" dirty="0" smtClean="0">
                <a:solidFill>
                  <a:srgbClr val="002060"/>
                </a:solidFill>
              </a:rPr>
              <a:t>должен иметь совершенный слух, хорошую музыкальную и техническую подготовку, прекрасную память, быструю реакцию.</a:t>
            </a:r>
            <a:r>
              <a:rPr lang="ru-RU" sz="4800" dirty="0" smtClean="0">
                <a:solidFill>
                  <a:srgbClr val="002060"/>
                </a:solidFill>
              </a:rPr>
              <a:t/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-396552" y="6376256"/>
            <a:ext cx="9540552" cy="9634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s://www.energy-records.ru/images/03082019-004.jpg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645024"/>
            <a:ext cx="4968552" cy="3755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zhazhda.biz/wp-content/uploads/2016/07/Studiya-zvukozapisi.png">
            <a:hlinkClick r:id="rId5" tgtFrame="&quot;_blank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68560" y="4941168"/>
            <a:ext cx="2880320" cy="230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331640" y="0"/>
            <a:ext cx="7812360" cy="566124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i="1" dirty="0" smtClean="0">
                <a:solidFill>
                  <a:srgbClr val="002060"/>
                </a:solidFill>
              </a:rPr>
              <a:t>Звукорежиссер — это профессионал, который создает аранжировки, звуковые образы и концепции. Звукорежиссеры работают над озвучиванием радиопередач, спектаклей, фильмов и мультфильмов.</a:t>
            </a:r>
            <a:endParaRPr lang="ru-RU" sz="4000" dirty="0" smtClean="0">
              <a:solidFill>
                <a:srgbClr val="002060"/>
              </a:solidFill>
            </a:endParaRP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315416"/>
            <a:ext cx="9396536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8568952" cy="324036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Пишут звуковое оформление для мобильных приложений, сайтов, компьютерных программ и игр, аудио- и видеороликов, музыкальных клипов, различных мероприятий (конференций, концертов, презентаций, конкурсов).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-396552" y="5894512"/>
            <a:ext cx="9540552" cy="9634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i="1" dirty="0" smtClean="0">
                <a:solidFill>
                  <a:srgbClr val="002060"/>
                </a:solidFill>
              </a:rPr>
              <a:t>Чем занимается звукорежиссер?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115616" y="0"/>
            <a:ext cx="8028384" cy="566124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3500" dirty="0" smtClean="0"/>
          </a:p>
          <a:p>
            <a:pPr algn="just"/>
            <a:r>
              <a:rPr lang="ru-RU" sz="3500" dirty="0" smtClean="0">
                <a:solidFill>
                  <a:srgbClr val="002060"/>
                </a:solidFill>
              </a:rPr>
              <a:t>От </a:t>
            </a:r>
            <a:r>
              <a:rPr lang="ru-RU" sz="3500" dirty="0" smtClean="0">
                <a:solidFill>
                  <a:srgbClr val="002060"/>
                </a:solidFill>
              </a:rPr>
              <a:t>знаний и умений звукорежиссера, его чувства звука зависит многое. И то, как будут звучать </a:t>
            </a:r>
            <a:r>
              <a:rPr lang="ru-RU" sz="3500" dirty="0" err="1" smtClean="0">
                <a:solidFill>
                  <a:srgbClr val="002060"/>
                </a:solidFill>
              </a:rPr>
              <a:t>бас-гитары</a:t>
            </a:r>
            <a:r>
              <a:rPr lang="ru-RU" sz="3500" dirty="0" smtClean="0">
                <a:solidFill>
                  <a:srgbClr val="002060"/>
                </a:solidFill>
              </a:rPr>
              <a:t> на концерте, и будет ли слышно ведущего в зале, и какими </a:t>
            </a:r>
            <a:r>
              <a:rPr lang="ru-RU" sz="3500" dirty="0" err="1" smtClean="0">
                <a:solidFill>
                  <a:srgbClr val="002060"/>
                </a:solidFill>
              </a:rPr>
              <a:t>саундтреками</a:t>
            </a:r>
            <a:r>
              <a:rPr lang="ru-RU" sz="3500" dirty="0" smtClean="0">
                <a:solidFill>
                  <a:srgbClr val="002060"/>
                </a:solidFill>
              </a:rPr>
              <a:t> будут сопровождаться сцены фильма с вашим любимым актером. Без звукорежиссера невозможен выход в эфир ни одной радио- и телепередачи. </a:t>
            </a: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s://i.ytimg.com/vi/OWoQpzdB5gs/hqdefault.jpg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941168"/>
            <a:ext cx="2808312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туд-ТВ\Desktop\ФОНЫ ТВ\depositphotos_2015366-Ray-background-with-film-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40568" y="-315416"/>
            <a:ext cx="9684568" cy="8424811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-252536" y="260648"/>
            <a:ext cx="9073008" cy="324036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Обитают </a:t>
            </a:r>
            <a:r>
              <a:rPr lang="ru-RU" sz="4000" dirty="0" smtClean="0">
                <a:solidFill>
                  <a:srgbClr val="002060"/>
                </a:solidFill>
              </a:rPr>
              <a:t>звукорежиссеры на радиостанциях, киностудиях, студиях звукозаписи, в театрах, на телеканалах, площадках, в клубах, IT-компаниях, рекламных агентствах</a:t>
            </a:r>
            <a:r>
              <a:rPr lang="ru-RU" sz="4000" dirty="0" smtClean="0">
                <a:solidFill>
                  <a:srgbClr val="0070C0"/>
                </a:solidFill>
              </a:rPr>
              <a:t>. </a:t>
            </a:r>
          </a:p>
          <a:p>
            <a:pPr algn="ctr"/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-396552" y="5894512"/>
            <a:ext cx="9540552" cy="96348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Где обитает?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https://singlikeme.ru/upload/medialibrary/0ca/0ca93893995be5cf23fed845559e2c07.jpg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4544" y="3789040"/>
            <a:ext cx="33123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day.kyiv.ua/sites/default/files/main/articles/05112015/9zvuk.jpg">
            <a:hlinkClick r:id="rId5" tgtFrame="&quot;_blank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95528" y="3645024"/>
            <a:ext cx="4248472" cy="221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Студ-ТВ\Desktop\ФОНЫ ТВ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514" y="0"/>
            <a:ext cx="918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331640" y="0"/>
            <a:ext cx="7812360" cy="566124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/>
          </a:p>
          <a:p>
            <a:pPr algn="just"/>
            <a:r>
              <a:rPr lang="ru-RU" sz="3200" b="1" dirty="0" smtClean="0">
                <a:solidFill>
                  <a:srgbClr val="C00000"/>
                </a:solidFill>
              </a:rPr>
              <a:t>Чем </a:t>
            </a:r>
            <a:r>
              <a:rPr lang="ru-RU" sz="3200" b="1" dirty="0" smtClean="0">
                <a:solidFill>
                  <a:srgbClr val="C00000"/>
                </a:solidFill>
              </a:rPr>
              <a:t>занимается?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В студиях звукозаписи — записывает </a:t>
            </a:r>
            <a:r>
              <a:rPr lang="ru-RU" sz="3200" dirty="0" err="1" smtClean="0">
                <a:solidFill>
                  <a:srgbClr val="002060"/>
                </a:solidFill>
              </a:rPr>
              <a:t>саундтреки</a:t>
            </a:r>
            <a:r>
              <a:rPr lang="ru-RU" sz="3200" dirty="0" smtClean="0">
                <a:solidFill>
                  <a:srgbClr val="002060"/>
                </a:solidFill>
              </a:rPr>
              <a:t>. Для того чтобы передать мощь, красоту голосов и инструментов, манеру исполнения, он особым образом настраивает аппаратуру, усиливает одни звуковые компоненты и затирает другие, тонирует, накладывает специальные звуковые эффекты, сводит вместе различные записи, «чистит» шумы. </a:t>
            </a:r>
          </a:p>
          <a:p>
            <a:pPr algn="ctr"/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1126</Words>
  <Application>Microsoft Office PowerPoint</Application>
  <PresentationFormat>Экран (4:3)</PresentationFormat>
  <Paragraphs>120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1</cp:lastModifiedBy>
  <cp:revision>60</cp:revision>
  <dcterms:created xsi:type="dcterms:W3CDTF">2018-09-06T12:13:56Z</dcterms:created>
  <dcterms:modified xsi:type="dcterms:W3CDTF">2020-11-10T23:57:02Z</dcterms:modified>
</cp:coreProperties>
</file>