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5" r:id="rId4"/>
    <p:sldId id="261" r:id="rId5"/>
    <p:sldId id="279" r:id="rId6"/>
    <p:sldId id="28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E0FF"/>
    <a:srgbClr val="B7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A183D6-44CC-4417-8ACE-986A1FFADBB3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3E74602-5189-41B5-8D79-27E39B13998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Технологию проблемного обучения, можно реализовывать в: </a:t>
          </a:r>
          <a:endParaRPr lang="ru-RU" dirty="0">
            <a:solidFill>
              <a:schemeClr val="tx1"/>
            </a:solidFill>
          </a:endParaRPr>
        </a:p>
      </dgm:t>
    </dgm:pt>
    <dgm:pt modelId="{627C9CB9-947D-42F8-9FD8-B4FAF4B070DA}" type="parTrans" cxnId="{685446E0-A438-418C-8E83-4F27067D9F83}">
      <dgm:prSet/>
      <dgm:spPr/>
      <dgm:t>
        <a:bodyPr/>
        <a:lstStyle/>
        <a:p>
          <a:endParaRPr lang="ru-RU"/>
        </a:p>
      </dgm:t>
    </dgm:pt>
    <dgm:pt modelId="{C1602EA7-19BD-4483-869F-7E9EA0A40B54}" type="sibTrans" cxnId="{685446E0-A438-418C-8E83-4F27067D9F83}">
      <dgm:prSet/>
      <dgm:spPr/>
      <dgm:t>
        <a:bodyPr/>
        <a:lstStyle/>
        <a:p>
          <a:endParaRPr lang="ru-RU"/>
        </a:p>
      </dgm:t>
    </dgm:pt>
    <dgm:pt modelId="{B4F5DDD0-D7CD-4996-81C5-BEE78B98F02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«СД - совместная деятельность взрослого и ребенка»</a:t>
          </a:r>
          <a:endParaRPr lang="ru-RU" dirty="0">
            <a:solidFill>
              <a:schemeClr val="tx1"/>
            </a:solidFill>
          </a:endParaRPr>
        </a:p>
      </dgm:t>
    </dgm:pt>
    <dgm:pt modelId="{3E93ED7B-CDB5-42B3-ABBB-EDE37FF1252E}" type="parTrans" cxnId="{79E6DDF0-7542-4004-ABA1-F3AF9346165C}">
      <dgm:prSet/>
      <dgm:spPr/>
      <dgm:t>
        <a:bodyPr/>
        <a:lstStyle/>
        <a:p>
          <a:endParaRPr lang="ru-RU"/>
        </a:p>
      </dgm:t>
    </dgm:pt>
    <dgm:pt modelId="{02BB6CF8-7BE0-4309-8524-F444D354057B}" type="sibTrans" cxnId="{79E6DDF0-7542-4004-ABA1-F3AF9346165C}">
      <dgm:prSet/>
      <dgm:spPr/>
      <dgm:t>
        <a:bodyPr/>
        <a:lstStyle/>
        <a:p>
          <a:endParaRPr lang="ru-RU"/>
        </a:p>
      </dgm:t>
    </dgm:pt>
    <dgm:pt modelId="{DB18890C-8404-4A45-BCDF-E29B033A14C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«ССД – свободная самостоятельная деятельность» </a:t>
          </a:r>
          <a:endParaRPr lang="ru-RU" dirty="0">
            <a:solidFill>
              <a:schemeClr val="tx1"/>
            </a:solidFill>
          </a:endParaRPr>
        </a:p>
      </dgm:t>
    </dgm:pt>
    <dgm:pt modelId="{3E792560-CE88-474A-A48C-CC958BB3DBA3}" type="parTrans" cxnId="{0F71E1CB-E682-44A7-8EB0-D457D90DDEC8}">
      <dgm:prSet/>
      <dgm:spPr/>
      <dgm:t>
        <a:bodyPr/>
        <a:lstStyle/>
        <a:p>
          <a:endParaRPr lang="ru-RU"/>
        </a:p>
      </dgm:t>
    </dgm:pt>
    <dgm:pt modelId="{5D5E039A-A17E-44C1-80F5-AA9E780AB4DE}" type="sibTrans" cxnId="{0F71E1CB-E682-44A7-8EB0-D457D90DDEC8}">
      <dgm:prSet/>
      <dgm:spPr/>
      <dgm:t>
        <a:bodyPr/>
        <a:lstStyle/>
        <a:p>
          <a:endParaRPr lang="ru-RU"/>
        </a:p>
      </dgm:t>
    </dgm:pt>
    <dgm:pt modelId="{4E7FE649-F03F-4370-8B77-91B361681CE2}" type="pres">
      <dgm:prSet presAssocID="{91A183D6-44CC-4417-8ACE-986A1FFADB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CF43F9-5640-44E7-8480-432339F4FF63}" type="pres">
      <dgm:prSet presAssocID="{33E74602-5189-41B5-8D79-27E39B13998B}" presName="node" presStyleLbl="node1" presStyleIdx="0" presStyleCnt="3" custScaleX="246343" custScaleY="74693" custRadScaleRad="113792" custRadScaleInc="-4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C980A-AC79-4A1F-8223-D26D75B1E3B2}" type="pres">
      <dgm:prSet presAssocID="{33E74602-5189-41B5-8D79-27E39B13998B}" presName="spNode" presStyleCnt="0"/>
      <dgm:spPr/>
    </dgm:pt>
    <dgm:pt modelId="{83D89561-EB72-423B-9331-8230E996D99E}" type="pres">
      <dgm:prSet presAssocID="{C1602EA7-19BD-4483-869F-7E9EA0A40B54}" presName="sibTrans" presStyleLbl="sibTrans1D1" presStyleIdx="0" presStyleCnt="3"/>
      <dgm:spPr/>
      <dgm:t>
        <a:bodyPr/>
        <a:lstStyle/>
        <a:p>
          <a:endParaRPr lang="ru-RU"/>
        </a:p>
      </dgm:t>
    </dgm:pt>
    <dgm:pt modelId="{D4824AE9-CE67-4A94-863D-89E128ED3284}" type="pres">
      <dgm:prSet presAssocID="{B4F5DDD0-D7CD-4996-81C5-BEE78B98F028}" presName="node" presStyleLbl="node1" presStyleIdx="1" presStyleCnt="3" custScaleX="143431" custScaleY="157942" custRadScaleRad="142515" custRadScaleInc="68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0577CA-1FC6-4BC8-87C2-F750D92ACED7}" type="pres">
      <dgm:prSet presAssocID="{B4F5DDD0-D7CD-4996-81C5-BEE78B98F028}" presName="spNode" presStyleCnt="0"/>
      <dgm:spPr/>
    </dgm:pt>
    <dgm:pt modelId="{5809E75E-52EB-4564-8420-76F16BE8DF76}" type="pres">
      <dgm:prSet presAssocID="{02BB6CF8-7BE0-4309-8524-F444D354057B}" presName="sibTrans" presStyleLbl="sibTrans1D1" presStyleIdx="1" presStyleCnt="3"/>
      <dgm:spPr/>
      <dgm:t>
        <a:bodyPr/>
        <a:lstStyle/>
        <a:p>
          <a:endParaRPr lang="ru-RU"/>
        </a:p>
      </dgm:t>
    </dgm:pt>
    <dgm:pt modelId="{6DB4F24E-22AA-4976-9218-E6ED2B9D5124}" type="pres">
      <dgm:prSet presAssocID="{DB18890C-8404-4A45-BCDF-E29B033A14CE}" presName="node" presStyleLbl="node1" presStyleIdx="2" presStyleCnt="3" custScaleX="133369" custScaleY="168816" custRadScaleRad="150730" custRadScaleInc="-17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A9CE6B-2788-46EB-9746-348B18C1B829}" type="pres">
      <dgm:prSet presAssocID="{DB18890C-8404-4A45-BCDF-E29B033A14CE}" presName="spNode" presStyleCnt="0"/>
      <dgm:spPr/>
    </dgm:pt>
    <dgm:pt modelId="{D477AC45-D2D3-43C8-9637-1729477B5D97}" type="pres">
      <dgm:prSet presAssocID="{5D5E039A-A17E-44C1-80F5-AA9E780AB4DE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4769D6C0-4BD1-4548-A793-4514D90B9F67}" type="presOf" srcId="{02BB6CF8-7BE0-4309-8524-F444D354057B}" destId="{5809E75E-52EB-4564-8420-76F16BE8DF76}" srcOrd="0" destOrd="0" presId="urn:microsoft.com/office/officeart/2005/8/layout/cycle6"/>
    <dgm:cxn modelId="{7F3A18C8-0A51-46D6-9D4F-F71D4C75C8B9}" type="presOf" srcId="{B4F5DDD0-D7CD-4996-81C5-BEE78B98F028}" destId="{D4824AE9-CE67-4A94-863D-89E128ED3284}" srcOrd="0" destOrd="0" presId="urn:microsoft.com/office/officeart/2005/8/layout/cycle6"/>
    <dgm:cxn modelId="{AEB41D25-0A2C-45CC-B7C9-CC92728B1239}" type="presOf" srcId="{C1602EA7-19BD-4483-869F-7E9EA0A40B54}" destId="{83D89561-EB72-423B-9331-8230E996D99E}" srcOrd="0" destOrd="0" presId="urn:microsoft.com/office/officeart/2005/8/layout/cycle6"/>
    <dgm:cxn modelId="{EA1B4FBC-6540-4DEE-970E-F5F593442507}" type="presOf" srcId="{DB18890C-8404-4A45-BCDF-E29B033A14CE}" destId="{6DB4F24E-22AA-4976-9218-E6ED2B9D5124}" srcOrd="0" destOrd="0" presId="urn:microsoft.com/office/officeart/2005/8/layout/cycle6"/>
    <dgm:cxn modelId="{082A6AB2-3C32-4335-8AA0-68D4A71674E8}" type="presOf" srcId="{91A183D6-44CC-4417-8ACE-986A1FFADBB3}" destId="{4E7FE649-F03F-4370-8B77-91B361681CE2}" srcOrd="0" destOrd="0" presId="urn:microsoft.com/office/officeart/2005/8/layout/cycle6"/>
    <dgm:cxn modelId="{685446E0-A438-418C-8E83-4F27067D9F83}" srcId="{91A183D6-44CC-4417-8ACE-986A1FFADBB3}" destId="{33E74602-5189-41B5-8D79-27E39B13998B}" srcOrd="0" destOrd="0" parTransId="{627C9CB9-947D-42F8-9FD8-B4FAF4B070DA}" sibTransId="{C1602EA7-19BD-4483-869F-7E9EA0A40B54}"/>
    <dgm:cxn modelId="{220A3C79-5BDC-4AC3-BD4F-4CE77DA0FB1D}" type="presOf" srcId="{33E74602-5189-41B5-8D79-27E39B13998B}" destId="{DBCF43F9-5640-44E7-8480-432339F4FF63}" srcOrd="0" destOrd="0" presId="urn:microsoft.com/office/officeart/2005/8/layout/cycle6"/>
    <dgm:cxn modelId="{79E6DDF0-7542-4004-ABA1-F3AF9346165C}" srcId="{91A183D6-44CC-4417-8ACE-986A1FFADBB3}" destId="{B4F5DDD0-D7CD-4996-81C5-BEE78B98F028}" srcOrd="1" destOrd="0" parTransId="{3E93ED7B-CDB5-42B3-ABBB-EDE37FF1252E}" sibTransId="{02BB6CF8-7BE0-4309-8524-F444D354057B}"/>
    <dgm:cxn modelId="{0F71E1CB-E682-44A7-8EB0-D457D90DDEC8}" srcId="{91A183D6-44CC-4417-8ACE-986A1FFADBB3}" destId="{DB18890C-8404-4A45-BCDF-E29B033A14CE}" srcOrd="2" destOrd="0" parTransId="{3E792560-CE88-474A-A48C-CC958BB3DBA3}" sibTransId="{5D5E039A-A17E-44C1-80F5-AA9E780AB4DE}"/>
    <dgm:cxn modelId="{8067FDDA-61F9-47DA-89AD-D65EEBAE848A}" type="presOf" srcId="{5D5E039A-A17E-44C1-80F5-AA9E780AB4DE}" destId="{D477AC45-D2D3-43C8-9637-1729477B5D97}" srcOrd="0" destOrd="0" presId="urn:microsoft.com/office/officeart/2005/8/layout/cycle6"/>
    <dgm:cxn modelId="{F3F199C0-9431-4062-9A0F-756EC4AF548F}" type="presParOf" srcId="{4E7FE649-F03F-4370-8B77-91B361681CE2}" destId="{DBCF43F9-5640-44E7-8480-432339F4FF63}" srcOrd="0" destOrd="0" presId="urn:microsoft.com/office/officeart/2005/8/layout/cycle6"/>
    <dgm:cxn modelId="{4B598A2F-5F13-48DF-A07C-96E2986E87BB}" type="presParOf" srcId="{4E7FE649-F03F-4370-8B77-91B361681CE2}" destId="{C7DC980A-AC79-4A1F-8223-D26D75B1E3B2}" srcOrd="1" destOrd="0" presId="urn:microsoft.com/office/officeart/2005/8/layout/cycle6"/>
    <dgm:cxn modelId="{2E705ECC-615D-45E5-B202-5E5F0DCD2FB5}" type="presParOf" srcId="{4E7FE649-F03F-4370-8B77-91B361681CE2}" destId="{83D89561-EB72-423B-9331-8230E996D99E}" srcOrd="2" destOrd="0" presId="urn:microsoft.com/office/officeart/2005/8/layout/cycle6"/>
    <dgm:cxn modelId="{802129D1-9062-4E93-8155-2420D9C4ED24}" type="presParOf" srcId="{4E7FE649-F03F-4370-8B77-91B361681CE2}" destId="{D4824AE9-CE67-4A94-863D-89E128ED3284}" srcOrd="3" destOrd="0" presId="urn:microsoft.com/office/officeart/2005/8/layout/cycle6"/>
    <dgm:cxn modelId="{F242AC4D-F033-405E-BDF6-6F4E87AD5F9E}" type="presParOf" srcId="{4E7FE649-F03F-4370-8B77-91B361681CE2}" destId="{550577CA-1FC6-4BC8-87C2-F750D92ACED7}" srcOrd="4" destOrd="0" presId="urn:microsoft.com/office/officeart/2005/8/layout/cycle6"/>
    <dgm:cxn modelId="{B3B906C7-1561-4233-B3A3-1D24A29EC782}" type="presParOf" srcId="{4E7FE649-F03F-4370-8B77-91B361681CE2}" destId="{5809E75E-52EB-4564-8420-76F16BE8DF76}" srcOrd="5" destOrd="0" presId="urn:microsoft.com/office/officeart/2005/8/layout/cycle6"/>
    <dgm:cxn modelId="{D8DC029C-CFF6-4570-A0EF-ACA3CF1458DD}" type="presParOf" srcId="{4E7FE649-F03F-4370-8B77-91B361681CE2}" destId="{6DB4F24E-22AA-4976-9218-E6ED2B9D5124}" srcOrd="6" destOrd="0" presId="urn:microsoft.com/office/officeart/2005/8/layout/cycle6"/>
    <dgm:cxn modelId="{514C27E6-D631-487A-9885-6B59FB0F9820}" type="presParOf" srcId="{4E7FE649-F03F-4370-8B77-91B361681CE2}" destId="{75A9CE6B-2788-46EB-9746-348B18C1B829}" srcOrd="7" destOrd="0" presId="urn:microsoft.com/office/officeart/2005/8/layout/cycle6"/>
    <dgm:cxn modelId="{4E5E3DBB-41E4-48E0-BE99-2AE55302ED62}" type="presParOf" srcId="{4E7FE649-F03F-4370-8B77-91B361681CE2}" destId="{D477AC45-D2D3-43C8-9637-1729477B5D97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F43F9-5640-44E7-8480-432339F4FF63}">
      <dsp:nvSpPr>
        <dsp:cNvPr id="0" name=""/>
        <dsp:cNvSpPr/>
      </dsp:nvSpPr>
      <dsp:spPr>
        <a:xfrm>
          <a:off x="107204" y="0"/>
          <a:ext cx="6596861" cy="13001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Технологию проблемного обучения, можно реализовывать в: 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170672" y="63468"/>
        <a:ext cx="6469925" cy="1173204"/>
      </dsp:txXfrm>
    </dsp:sp>
    <dsp:sp modelId="{83D89561-EB72-423B-9331-8230E996D99E}">
      <dsp:nvSpPr>
        <dsp:cNvPr id="0" name=""/>
        <dsp:cNvSpPr/>
      </dsp:nvSpPr>
      <dsp:spPr>
        <a:xfrm>
          <a:off x="104113" y="874610"/>
          <a:ext cx="4638014" cy="4638014"/>
        </a:xfrm>
        <a:custGeom>
          <a:avLst/>
          <a:gdLst/>
          <a:ahLst/>
          <a:cxnLst/>
          <a:rect l="0" t="0" r="0" b="0"/>
          <a:pathLst>
            <a:path>
              <a:moveTo>
                <a:pt x="3674417" y="437343"/>
              </a:moveTo>
              <a:arcTo wR="2319007" hR="2319007" stAng="18345970" swAng="3060486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24AE9-CE67-4A94-863D-89E128ED3284}">
      <dsp:nvSpPr>
        <dsp:cNvPr id="0" name=""/>
        <dsp:cNvSpPr/>
      </dsp:nvSpPr>
      <dsp:spPr>
        <a:xfrm>
          <a:off x="3572530" y="3083436"/>
          <a:ext cx="3840963" cy="274921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«СД - совместная деятельность взрослого и ребенка»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3706735" y="3217641"/>
        <a:ext cx="3572553" cy="2480801"/>
      </dsp:txXfrm>
    </dsp:sp>
    <dsp:sp modelId="{5809E75E-52EB-4564-8420-76F16BE8DF76}">
      <dsp:nvSpPr>
        <dsp:cNvPr id="0" name=""/>
        <dsp:cNvSpPr/>
      </dsp:nvSpPr>
      <dsp:spPr>
        <a:xfrm>
          <a:off x="1545022" y="894732"/>
          <a:ext cx="4638014" cy="4638014"/>
        </a:xfrm>
        <a:custGeom>
          <a:avLst/>
          <a:gdLst/>
          <a:ahLst/>
          <a:cxnLst/>
          <a:rect l="0" t="0" r="0" b="0"/>
          <a:pathLst>
            <a:path>
              <a:moveTo>
                <a:pt x="2024369" y="4619220"/>
              </a:moveTo>
              <a:arcTo wR="2319007" hR="2319007" stAng="5837961" swAng="459954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4F24E-22AA-4976-9218-E6ED2B9D5124}">
      <dsp:nvSpPr>
        <dsp:cNvPr id="0" name=""/>
        <dsp:cNvSpPr/>
      </dsp:nvSpPr>
      <dsp:spPr>
        <a:xfrm>
          <a:off x="-309381" y="2894158"/>
          <a:ext cx="3571511" cy="29384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tx1"/>
              </a:solidFill>
            </a:rPr>
            <a:t>«ССД – свободная самостоятельная деятельность» </a:t>
          </a:r>
          <a:endParaRPr lang="ru-RU" sz="3200" kern="1200" dirty="0">
            <a:solidFill>
              <a:schemeClr val="tx1"/>
            </a:solidFill>
          </a:endParaRPr>
        </a:p>
      </dsp:txBody>
      <dsp:txXfrm>
        <a:off x="-165936" y="3037603"/>
        <a:ext cx="3284621" cy="2651599"/>
      </dsp:txXfrm>
    </dsp:sp>
    <dsp:sp modelId="{D477AC45-D2D3-43C8-9637-1729477B5D97}">
      <dsp:nvSpPr>
        <dsp:cNvPr id="0" name=""/>
        <dsp:cNvSpPr/>
      </dsp:nvSpPr>
      <dsp:spPr>
        <a:xfrm>
          <a:off x="2232029" y="763848"/>
          <a:ext cx="4638014" cy="4638014"/>
        </a:xfrm>
        <a:custGeom>
          <a:avLst/>
          <a:gdLst/>
          <a:ahLst/>
          <a:cxnLst/>
          <a:rect l="0" t="0" r="0" b="0"/>
          <a:pathLst>
            <a:path>
              <a:moveTo>
                <a:pt x="9220" y="2112412"/>
              </a:moveTo>
              <a:arcTo wR="2319007" hR="2319007" stAng="11106667" swAng="2681160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EF098-2C82-45C5-9F52-15F6C22511EB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90F6F-ACCB-4C90-8420-3B4B055AD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6"/>
            <a:ext cx="6782620" cy="2880320"/>
          </a:xfrm>
        </p:spPr>
        <p:txBody>
          <a:bodyPr>
            <a:normAutofit/>
          </a:bodyPr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</a:t>
            </a:r>
            <a:br>
              <a:rPr lang="ru-RU" sz="1400" b="1" dirty="0">
                <a:latin typeface="Arial" pitchFamily="34" charset="0"/>
                <a:cs typeface="Arial" pitchFamily="34" charset="0"/>
              </a:rPr>
            </a:br>
            <a:r>
              <a:rPr lang="ru-RU" sz="1400" b="1" dirty="0">
                <a:latin typeface="Arial" pitchFamily="34" charset="0"/>
                <a:cs typeface="Arial" pitchFamily="34" charset="0"/>
              </a:rPr>
              <a:t>«Детский сад № 394 г. Челябинска»</a:t>
            </a:r>
            <a:br>
              <a:rPr lang="ru-RU" sz="1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Использование проблемных ситуации в работе с детьми старшего дошкольного возраста».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645024"/>
            <a:ext cx="7741524" cy="2712934"/>
          </a:xfrm>
        </p:spPr>
        <p:txBody>
          <a:bodyPr>
            <a:noAutofit/>
          </a:bodyPr>
          <a:lstStyle/>
          <a:p>
            <a:pPr algn="r"/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«Человек, подлинно владеет лишь тем, что добывает собственным трудом». 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С.Л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Рубинштейн</a:t>
            </a:r>
          </a:p>
          <a:p>
            <a:pPr algn="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квалификационной категории</a:t>
            </a:r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Ишина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Оксана Евгеньевна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88640"/>
            <a:ext cx="6984776" cy="583264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b="1" dirty="0">
                <a:latin typeface="Arial" pitchFamily="34" charset="0"/>
                <a:cs typeface="Arial" pitchFamily="34" charset="0"/>
              </a:rPr>
              <a:t>Целевые ориентиры на этапе завершения дошкольного </a:t>
            </a: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образования по ФГОС ДО:</a:t>
            </a:r>
            <a:endParaRPr lang="ru-RU" sz="3800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800" dirty="0">
                <a:latin typeface="Arial" pitchFamily="34" charset="0"/>
                <a:cs typeface="Arial" pitchFamily="34" charset="0"/>
              </a:rPr>
              <a:t>- ребенок устанавливает причинно-следственные связи;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- пытается </a:t>
            </a:r>
            <a:r>
              <a:rPr lang="ru-RU" sz="3800" dirty="0">
                <a:latin typeface="Arial" pitchFamily="34" charset="0"/>
                <a:cs typeface="Arial" pitchFamily="34" charset="0"/>
              </a:rPr>
              <a:t>самостоятельно придумать объяснения явлениям природы и людей;</a:t>
            </a:r>
          </a:p>
          <a:p>
            <a:pPr>
              <a:buNone/>
            </a:pPr>
            <a:r>
              <a:rPr lang="ru-RU" sz="3800" dirty="0">
                <a:latin typeface="Arial" pitchFamily="34" charset="0"/>
                <a:cs typeface="Arial" pitchFamily="34" charset="0"/>
              </a:rPr>
              <a:t>-склонен наблюдать и экспериментировать;</a:t>
            </a:r>
          </a:p>
          <a:p>
            <a:pPr>
              <a:buNone/>
            </a:pPr>
            <a:r>
              <a:rPr lang="ru-RU" sz="3800" dirty="0">
                <a:latin typeface="Arial" pitchFamily="34" charset="0"/>
                <a:cs typeface="Arial" pitchFamily="34" charset="0"/>
              </a:rPr>
              <a:t>- обладает начальными знания о себе, о природе и социальном мире в котором он живет;</a:t>
            </a:r>
          </a:p>
          <a:p>
            <a:pPr>
              <a:buNone/>
            </a:pPr>
            <a:r>
              <a:rPr lang="ru-RU" sz="3800" dirty="0" smtClean="0">
                <a:latin typeface="Arial" pitchFamily="34" charset="0"/>
                <a:cs typeface="Arial" pitchFamily="34" charset="0"/>
              </a:rPr>
              <a:t>- обладает </a:t>
            </a:r>
            <a:r>
              <a:rPr lang="ru-RU" sz="3800" dirty="0">
                <a:latin typeface="Arial" pitchFamily="34" charset="0"/>
                <a:cs typeface="Arial" pitchFamily="34" charset="0"/>
              </a:rPr>
              <a:t>элементарными представлениями из области естествознания, математики, истории и т.п.;</a:t>
            </a:r>
          </a:p>
          <a:p>
            <a:pPr>
              <a:buNone/>
            </a:pPr>
            <a:r>
              <a:rPr lang="ru-RU" sz="3800" dirty="0">
                <a:latin typeface="Arial" pitchFamily="34" charset="0"/>
                <a:cs typeface="Arial" pitchFamily="34" charset="0"/>
              </a:rPr>
              <a:t>- ребенок способен к принятию собственных решений, опираясь на свои знания и умения в различных видах </a:t>
            </a:r>
            <a:r>
              <a:rPr lang="ru-RU" sz="3800" dirty="0" smtClean="0">
                <a:latin typeface="Arial" pitchFamily="34" charset="0"/>
                <a:cs typeface="Arial" pitchFamily="34" charset="0"/>
              </a:rPr>
              <a:t>деятельности. </a:t>
            </a:r>
            <a:endParaRPr lang="ru-RU" sz="3800" dirty="0">
              <a:latin typeface="Arial" pitchFamily="34" charset="0"/>
              <a:cs typeface="Arial" pitchFamily="34" charset="0"/>
            </a:endParaRPr>
          </a:p>
          <a:p>
            <a:endParaRPr lang="ru-RU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836712"/>
            <a:ext cx="7310046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322813"/>
              </p:ext>
            </p:extLst>
          </p:nvPr>
        </p:nvGraphicFramePr>
        <p:xfrm>
          <a:off x="1259632" y="404664"/>
          <a:ext cx="710411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766520" cy="3643314"/>
          </a:xfrm>
        </p:spPr>
        <p:txBody>
          <a:bodyPr>
            <a:noAutofit/>
          </a:bodyPr>
          <a:lstStyle/>
          <a:p>
            <a:pPr algn="l"/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itchFamily="34" charset="0"/>
              </a:rPr>
              <a:t>Проблемная ситуация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– состояние умственного затруднения ребёнка, вызванное недостаточностью ранее усвоенных ими знаний и способов деятельности для решения познавательной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задачи или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детской проблемы.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484784"/>
            <a:ext cx="7238038" cy="31683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лгоритм решения проблемной ситуации, состоящий из пяти этапов: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постановка проблемы;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актуализация знаний;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выдвижение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гипотез и предположений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проверка решения;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введение в систему знаний.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340352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Проблемная ситуация: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Животные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Африки просят Айболита о помощи, но Айболит не знает на чём к ним добраться.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2348880"/>
            <a:ext cx="593567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789713"/>
      </p:ext>
    </p:extLst>
  </p:cSld>
  <p:clrMapOvr>
    <a:masterClrMapping/>
  </p:clrMapOvr>
</p:sld>
</file>

<file path=ppt/theme/theme1.xml><?xml version="1.0" encoding="utf-8"?>
<a:theme xmlns:a="http://schemas.openxmlformats.org/drawingml/2006/main" name="проблемное обу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проблемное обучение</Template>
  <TotalTime>519</TotalTime>
  <Words>142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проблемное обучение</vt:lpstr>
      <vt:lpstr>Муниципальное бюджетное дошкольное образовательное учреждение «Детский сад № 394 г. Челябинска»  «Использование проблемных ситуации в работе с детьми старшего дошкольного возраста». </vt:lpstr>
      <vt:lpstr>Презентация PowerPoint</vt:lpstr>
      <vt:lpstr>Презентация PowerPoint</vt:lpstr>
      <vt:lpstr> Проблемная ситуация – состояние умственного затруднения ребёнка, вызванное недостаточностью ранее усвоенных ими знаний и способов деятельности для решения познавательной задачи или детской проблемы. </vt:lpstr>
      <vt:lpstr>Презентация PowerPoint</vt:lpstr>
      <vt:lpstr>Проблемная ситуация: Животные Африки просят Айболита о помощи, но Айболит не знает на чём к ним добраться.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«Использование проблемного обучения в детском саду»</dc:title>
  <dc:creator>Хозяин</dc:creator>
  <cp:lastModifiedBy>Admin</cp:lastModifiedBy>
  <cp:revision>61</cp:revision>
  <dcterms:created xsi:type="dcterms:W3CDTF">2015-02-15T15:28:03Z</dcterms:created>
  <dcterms:modified xsi:type="dcterms:W3CDTF">2019-12-01T17:23:18Z</dcterms:modified>
</cp:coreProperties>
</file>