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5" r:id="rId2"/>
    <p:sldId id="401" r:id="rId3"/>
    <p:sldId id="395" r:id="rId4"/>
    <p:sldId id="406" r:id="rId5"/>
    <p:sldId id="402" r:id="rId6"/>
    <p:sldId id="389" r:id="rId7"/>
    <p:sldId id="407" r:id="rId8"/>
    <p:sldId id="403" r:id="rId9"/>
    <p:sldId id="398" r:id="rId10"/>
    <p:sldId id="397" r:id="rId11"/>
    <p:sldId id="404" r:id="rId12"/>
    <p:sldId id="400" r:id="rId13"/>
    <p:sldId id="399" r:id="rId14"/>
    <p:sldId id="396" r:id="rId15"/>
    <p:sldId id="40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4" autoAdjust="0"/>
    <p:restoredTop sz="94654" autoAdjust="0"/>
  </p:normalViewPr>
  <p:slideViewPr>
    <p:cSldViewPr>
      <p:cViewPr varScale="1">
        <p:scale>
          <a:sx n="91" d="100"/>
          <a:sy n="91" d="100"/>
        </p:scale>
        <p:origin x="-120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en-US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Миненкова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Наталья Андреевна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marL="514350" indent="-514350"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14348" y="2667000"/>
          <a:ext cx="7643866" cy="1976445"/>
        </p:xfrm>
        <a:graphic>
          <a:graphicData uri="http://schemas.openxmlformats.org/drawingml/2006/table">
            <a:tbl>
              <a:tblPr/>
              <a:tblGrid>
                <a:gridCol w="7643866"/>
              </a:tblGrid>
              <a:tr h="395289">
                <a:tc>
                  <a:txBody>
                    <a:bodyPr/>
                    <a:lstStyle/>
                    <a:p>
                      <a:pPr marL="514350" indent="-51435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I.</a:t>
                      </a:r>
                      <a:r>
                        <a:rPr lang="en-US" sz="2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и эксплуатация системы канализации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289">
                <a:tc>
                  <a:txBody>
                    <a:bodyPr/>
                    <a:lstStyle/>
                    <a:p>
                      <a:pPr marL="514350" indent="-51435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II.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Ручная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дуговая сварка в защитных газах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90578">
                <a:tc>
                  <a:txBody>
                    <a:bodyPr/>
                    <a:lstStyle/>
                    <a:p>
                      <a:pPr marL="514350" indent="-51435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III. </a:t>
                      </a: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Монтаж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оконных и дверных блоков. Установка плинтусов, наличников, подоконников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95289">
                <a:tc>
                  <a:txBody>
                    <a:bodyPr/>
                    <a:lstStyle/>
                    <a:p>
                      <a:pPr marL="514350" indent="-514350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IV.</a:t>
                      </a:r>
                      <a:r>
                        <a:rPr lang="en-US" sz="20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kumimoji="0" lang="ru-RU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Назначение, устройство и принцип действия трансформатора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Гость\Рабочий стол\scheme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IV. Назначение, устройство и принцип действия трансформатора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idx="4294967295"/>
          </p:nvPr>
        </p:nvSpPr>
        <p:spPr>
          <a:xfrm>
            <a:off x="457200" y="214290"/>
            <a:ext cx="8686800" cy="10715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Назначение, устройство и принцип действия трансформатора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Гость\Рабочий стол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643050"/>
            <a:ext cx="8715436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Гость\Рабочий стол\нп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Documents and Settings\Гость\Рабочий стол\Cпасибо-за-внимание-картинки-для-презентации-подборка-36-штук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475" y="1000109"/>
            <a:ext cx="8686800" cy="3131802"/>
          </a:xfrm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Уважаемые члены Государственной Экзаменационной Комиссии!</a:t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cap="none" dirty="0" smtClean="0">
                <a:ln w="50800"/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none" dirty="0" smtClean="0">
                <a:ln w="50800"/>
                <a:solidFill>
                  <a:srgbClr val="57DFFF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dirty="0">
              <a:ln w="50800"/>
              <a:solidFill>
                <a:srgbClr val="57DFF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Монтаж и эксплуатация системы канализации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Монтаж и эксплуатация системы канализации</a:t>
            </a:r>
            <a:endParaRPr lang="ru-RU" dirty="0"/>
          </a:p>
        </p:txBody>
      </p:sp>
      <p:pic>
        <p:nvPicPr>
          <p:cNvPr id="1026" name="Picture 2" descr="C:\Documents and Settings\Гость\Рабочий стол\2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571744"/>
            <a:ext cx="8286808" cy="384848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6215106"/>
          </a:xfrm>
        </p:spPr>
        <p:txBody>
          <a:bodyPr>
            <a:normAutofit fontScale="55000" lnSpcReduction="20000"/>
          </a:bodyPr>
          <a:lstStyle/>
          <a:p>
            <a:pPr marL="0" lvl="0" indent="0" algn="just">
              <a:lnSpc>
                <a:spcPct val="150000"/>
              </a:lnSpc>
              <a:buClr>
                <a:srgbClr val="C00000"/>
              </a:buClr>
              <a:buSzPct val="100000"/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Монтаж систем канализации ведется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строго по проекту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 использованием индустриальных методов монтажа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укрупненными узлами и блоками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.</a:t>
            </a:r>
          </a:p>
          <a:p>
            <a:pPr marL="0" lvl="0" indent="0" algn="just">
              <a:lnSpc>
                <a:spcPct val="150000"/>
              </a:lnSpc>
              <a:buClrTx/>
              <a:buSzPct val="100000"/>
              <a:buNone/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Системы канализации здания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монтируют в следующей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последовательности:</a:t>
            </a:r>
          </a:p>
          <a:p>
            <a:pPr marL="0" lvl="0" indent="0" algn="just">
              <a:lnSpc>
                <a:spcPct val="150000"/>
              </a:lnSpc>
              <a:buClrTx/>
              <a:buSzPct val="100000"/>
              <a:buFont typeface="+mj-lt"/>
              <a:buAutoNum type="arabicParenR"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при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строительной готовности объекта к монтажу размечают места   прокладки трубопроводов, установки креплений, сани­тарных приборов,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оборудования;</a:t>
            </a:r>
            <a:endParaRPr lang="ru-RU" sz="2400" dirty="0" smtClean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buClrTx/>
              <a:buSzPct val="100000"/>
              <a:buFont typeface="+mj-lt"/>
              <a:buAutoNum type="arabicParenR"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 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устанавливают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крепления труб, прокладывают выпуски и тру­бопроводы в подземной части здания, монтируют стояки и подводки, </a:t>
            </a:r>
            <a:r>
              <a:rPr lang="ru-RU" dirty="0" err="1" smtClean="0">
                <a:latin typeface="Times New Roman"/>
                <a:ea typeface="Times New Roman"/>
                <a:cs typeface="Times New Roman"/>
              </a:rPr>
              <a:t>гидрозатворы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;</a:t>
            </a:r>
          </a:p>
          <a:p>
            <a:pPr marL="0" lvl="0" indent="0" algn="just">
              <a:lnSpc>
                <a:spcPct val="150000"/>
              </a:lnSpc>
              <a:buClrTx/>
              <a:buSzPct val="100000"/>
              <a:buFont typeface="+mj-lt"/>
              <a:buAutoNum type="arabicParenR"/>
            </a:pPr>
            <a:r>
              <a:rPr lang="ru-RU" b="1" dirty="0" smtClean="0">
                <a:latin typeface="Times New Roman"/>
                <a:ea typeface="Times New Roman"/>
              </a:rPr>
              <a:t>  </a:t>
            </a:r>
            <a:r>
              <a:rPr lang="ru-RU" dirty="0" smtClean="0">
                <a:latin typeface="Times New Roman"/>
                <a:ea typeface="Times New Roman"/>
              </a:rPr>
              <a:t>производят </a:t>
            </a:r>
            <a:r>
              <a:rPr lang="ru-RU" dirty="0" smtClean="0">
                <a:latin typeface="Times New Roman"/>
                <a:ea typeface="Times New Roman"/>
              </a:rPr>
              <a:t>гидравлическое испытание трубопроводов, после чего устанавливают санитарные приборы и регулируют </a:t>
            </a:r>
            <a:r>
              <a:rPr lang="ru-RU" dirty="0" smtClean="0">
                <a:latin typeface="Times New Roman"/>
                <a:ea typeface="Times New Roman"/>
              </a:rPr>
              <a:t>смывные </a:t>
            </a:r>
            <a:r>
              <a:rPr lang="ru-RU" dirty="0" smtClean="0">
                <a:latin typeface="Times New Roman"/>
                <a:ea typeface="Times New Roman"/>
              </a:rPr>
              <a:t>бачки.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50000"/>
              </a:lnSpc>
              <a:buClrTx/>
              <a:buSzPct val="100000"/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Для монтажа канализационной сети здания </a:t>
            </a: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необходимо:</a:t>
            </a:r>
            <a:endParaRPr lang="ru-RU" sz="2400" b="1" dirty="0" smtClean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buClr>
                <a:srgbClr val="C00000"/>
              </a:buClr>
              <a:buSzPct val="100000"/>
              <a:buNone/>
            </a:pPr>
            <a:r>
              <a:rPr lang="ru-RU" u="sng" dirty="0" smtClean="0">
                <a:latin typeface="Times New Roman"/>
                <a:ea typeface="Times New Roman"/>
              </a:rPr>
              <a:t>доставить </a:t>
            </a:r>
            <a:r>
              <a:rPr lang="ru-RU" u="sng" dirty="0" smtClean="0">
                <a:latin typeface="Times New Roman"/>
                <a:ea typeface="Times New Roman"/>
              </a:rPr>
              <a:t>трубы и узлы </a:t>
            </a:r>
            <a:r>
              <a:rPr lang="ru-RU" dirty="0" smtClean="0">
                <a:latin typeface="Times New Roman"/>
                <a:ea typeface="Times New Roman"/>
              </a:rPr>
              <a:t>трубопроводов к месту </a:t>
            </a:r>
            <a:r>
              <a:rPr lang="ru-RU" dirty="0" smtClean="0">
                <a:latin typeface="Times New Roman"/>
                <a:ea typeface="Times New Roman"/>
              </a:rPr>
              <a:t>монтажа;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50000"/>
              </a:lnSpc>
              <a:buClr>
                <a:srgbClr val="C00000"/>
              </a:buClr>
              <a:buSzPct val="100000"/>
              <a:buNone/>
            </a:pPr>
            <a:r>
              <a:rPr lang="ru-RU" u="sng" dirty="0" smtClean="0">
                <a:latin typeface="Times New Roman"/>
                <a:ea typeface="Times New Roman"/>
              </a:rPr>
              <a:t>проложить </a:t>
            </a:r>
            <a:r>
              <a:rPr lang="ru-RU" u="sng" dirty="0" smtClean="0">
                <a:latin typeface="Times New Roman"/>
                <a:ea typeface="Times New Roman"/>
              </a:rPr>
              <a:t>выпуски и горизонтальные трубопроводы </a:t>
            </a:r>
            <a:r>
              <a:rPr lang="ru-RU" dirty="0" smtClean="0">
                <a:latin typeface="Times New Roman"/>
                <a:ea typeface="Times New Roman"/>
              </a:rPr>
              <a:t>с </a:t>
            </a:r>
            <a:r>
              <a:rPr lang="ru-RU" dirty="0" smtClean="0">
                <a:latin typeface="Times New Roman"/>
                <a:ea typeface="Times New Roman"/>
              </a:rPr>
              <a:t>установкой опор;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lvl="0" indent="0" algn="just">
              <a:lnSpc>
                <a:spcPct val="150000"/>
              </a:lnSpc>
              <a:buClr>
                <a:srgbClr val="C00000"/>
              </a:buClr>
              <a:buSzPct val="100000"/>
              <a:buNone/>
            </a:pPr>
            <a:r>
              <a:rPr lang="ru-RU" u="sng" dirty="0" smtClean="0">
                <a:latin typeface="Times New Roman"/>
                <a:ea typeface="Times New Roman"/>
                <a:cs typeface="Times New Roman"/>
              </a:rPr>
              <a:t>смонтировать </a:t>
            </a:r>
            <a:r>
              <a:rPr lang="ru-RU" u="sng" dirty="0" smtClean="0">
                <a:latin typeface="Times New Roman"/>
                <a:ea typeface="Times New Roman"/>
                <a:cs typeface="Times New Roman"/>
              </a:rPr>
              <a:t>стояки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и вытяжные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части;</a:t>
            </a:r>
            <a:endParaRPr lang="ru-RU" sz="2400" dirty="0" smtClean="0">
              <a:latin typeface="Calibri"/>
              <a:ea typeface="Times New Roman"/>
              <a:cs typeface="Times New Roman"/>
            </a:endParaRPr>
          </a:p>
          <a:p>
            <a:pPr marL="0" lvl="0" indent="0" algn="just">
              <a:lnSpc>
                <a:spcPct val="150000"/>
              </a:lnSpc>
              <a:buClr>
                <a:srgbClr val="C00000"/>
              </a:buClr>
              <a:buSzPct val="100000"/>
              <a:buNone/>
            </a:pPr>
            <a:r>
              <a:rPr lang="ru-RU" u="sng" dirty="0" smtClean="0">
                <a:latin typeface="Times New Roman"/>
                <a:ea typeface="Times New Roman"/>
              </a:rPr>
              <a:t>проложить </a:t>
            </a:r>
            <a:r>
              <a:rPr lang="ru-RU" u="sng" dirty="0" smtClean="0">
                <a:latin typeface="Times New Roman"/>
                <a:ea typeface="Times New Roman"/>
              </a:rPr>
              <a:t>подводки </a:t>
            </a:r>
            <a:r>
              <a:rPr lang="ru-RU" dirty="0" smtClean="0">
                <a:latin typeface="Times New Roman"/>
                <a:ea typeface="Times New Roman"/>
              </a:rPr>
              <a:t>к санитарным приборам.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0" indent="0"/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II. Ручная дуговая сварка в защитных газах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86800" cy="54290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Ручная дуговая сварка в защитных газах</a:t>
            </a:r>
            <a:endParaRPr lang="ru-RU" sz="2800" dirty="0"/>
          </a:p>
        </p:txBody>
      </p:sp>
      <p:pic>
        <p:nvPicPr>
          <p:cNvPr id="2051" name="Picture 3" descr="C:\Documents and Settings\Гость\Рабочий стол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70"/>
            <a:ext cx="6299650" cy="4525962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85720" y="5500702"/>
            <a:ext cx="86439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Способ дуговой сварки в защитных газах заключается в том, что в зону дуги поступает защитный газ. Выделяемое дугой тепло расплавляет основной металл и электрод.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Остывая, металл сварочной ванны образует сварочный шов. Защитный газ изолирует расплавленный металл от газов в воздухе, препятствуя их взаимодействию.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77318" cy="621510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ClrTx/>
              <a:buSzPct val="100000"/>
              <a:buNone/>
            </a:pPr>
            <a:r>
              <a:rPr lang="ru-RU" dirty="0" smtClean="0">
                <a:latin typeface="Times New Roman"/>
                <a:ea typeface="Times New Roman"/>
              </a:rPr>
              <a:t>По виду применяемых защитных газов, этот вид сварки разделяется на сварку: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В инертных газах;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В активных газах;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В смеси инертных и активных газах;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lvl="0" algn="just">
              <a:lnSpc>
                <a:spcPct val="150000"/>
              </a:lnSpc>
              <a:buClrTx/>
              <a:buSzPct val="100000"/>
              <a:buFont typeface="+mj-lt"/>
              <a:buAutoNum type="arabicPeriod"/>
            </a:pPr>
            <a:r>
              <a:rPr lang="ru-RU" sz="3600" b="1" dirty="0" smtClean="0">
                <a:latin typeface="Times New Roman"/>
                <a:ea typeface="Times New Roman"/>
              </a:rPr>
              <a:t>Со струйной защитой.</a:t>
            </a:r>
            <a:endParaRPr lang="ru-RU" sz="2000" b="1" dirty="0" smtClean="0">
              <a:latin typeface="Times New Roman"/>
              <a:ea typeface="Times New Roman"/>
            </a:endParaRPr>
          </a:p>
          <a:p>
            <a:pPr marL="0" indent="0">
              <a:buClrTx/>
              <a:buSzPct val="100000"/>
            </a:pP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III. Монтаж оконных и дверных блоков. Установка плинтусов, наличников, подоконников</a:t>
            </a: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>
                <a:latin typeface="Times New Roman"/>
                <a:ea typeface="Times New Roman"/>
                <a:cs typeface="Times New Roman"/>
              </a:rPr>
              <a:t>Монтаж оконных и дверных блоков. Установка плинтусов, наличников, подоконников</a:t>
            </a:r>
            <a:r>
              <a:rPr lang="ru-RU" sz="2400" b="1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latin typeface="Times New Roman"/>
                <a:ea typeface="Times New Roman"/>
                <a:cs typeface="Times New Roman"/>
              </a:rPr>
            </a:br>
            <a:endParaRPr lang="ru-RU" sz="2400" dirty="0"/>
          </a:p>
        </p:txBody>
      </p:sp>
      <p:pic>
        <p:nvPicPr>
          <p:cNvPr id="1026" name="Picture 2" descr="C:\Documents and Settings\Гость\Рабочий стол\рис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8715404" cy="2500330"/>
          </a:xfrm>
          <a:prstGeom prst="rect">
            <a:avLst/>
          </a:prstGeom>
          <a:noFill/>
        </p:spPr>
      </p:pic>
      <p:pic>
        <p:nvPicPr>
          <p:cNvPr id="1027" name="Picture 3" descr="C:\Documents and Settings\Гость\Рабочий стол\pic11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0504"/>
            <a:ext cx="8786842" cy="25717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2842</TotalTime>
  <Words>340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ВЫПУСКНАЯ  КВАЛИФИКАЦИОННАЯ РАБОТА</vt:lpstr>
      <vt:lpstr>I. Монтаж и эксплуатация системы канализации </vt:lpstr>
      <vt:lpstr>Монтаж и эксплуатация системы канализации</vt:lpstr>
      <vt:lpstr>Слайд 4</vt:lpstr>
      <vt:lpstr>II. Ручная дуговая сварка в защитных газах</vt:lpstr>
      <vt:lpstr>Ручная дуговая сварка в защитных газах</vt:lpstr>
      <vt:lpstr>Слайд 7</vt:lpstr>
      <vt:lpstr>III. Монтаж оконных и дверных блоков. Установка плинтусов, наличников, подоконников</vt:lpstr>
      <vt:lpstr>Монтаж оконных и дверных блоков. Установка плинтусов, наличников, подоконников </vt:lpstr>
      <vt:lpstr>Слайд 10</vt:lpstr>
      <vt:lpstr>IV. Назначение, устройство и принцип действия трансформатора</vt:lpstr>
      <vt:lpstr>Слайд 12</vt:lpstr>
      <vt:lpstr>Слайд 13</vt:lpstr>
      <vt:lpstr>Слайд 14</vt:lpstr>
      <vt:lpstr>Уважаемые члены Государственной Экзаменационной Комиссии!  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167</cp:revision>
  <dcterms:created xsi:type="dcterms:W3CDTF">2005-03-25T06:22:59Z</dcterms:created>
  <dcterms:modified xsi:type="dcterms:W3CDTF">2019-06-09T11:33:22Z</dcterms:modified>
</cp:coreProperties>
</file>