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86" r:id="rId2"/>
  </p:sldMasterIdLst>
  <p:notesMasterIdLst>
    <p:notesMasterId r:id="rId32"/>
  </p:notesMasterIdLst>
  <p:sldIdLst>
    <p:sldId id="460" r:id="rId3"/>
    <p:sldId id="402" r:id="rId4"/>
    <p:sldId id="488" r:id="rId5"/>
    <p:sldId id="497" r:id="rId6"/>
    <p:sldId id="498" r:id="rId7"/>
    <p:sldId id="499" r:id="rId8"/>
    <p:sldId id="500" r:id="rId9"/>
    <p:sldId id="501" r:id="rId10"/>
    <p:sldId id="502" r:id="rId11"/>
    <p:sldId id="461" r:id="rId12"/>
    <p:sldId id="490" r:id="rId13"/>
    <p:sldId id="473" r:id="rId14"/>
    <p:sldId id="474" r:id="rId15"/>
    <p:sldId id="475" r:id="rId16"/>
    <p:sldId id="476" r:id="rId17"/>
    <p:sldId id="477" r:id="rId18"/>
    <p:sldId id="467" r:id="rId19"/>
    <p:sldId id="462" r:id="rId20"/>
    <p:sldId id="503" r:id="rId21"/>
    <p:sldId id="504" r:id="rId22"/>
    <p:sldId id="505" r:id="rId23"/>
    <p:sldId id="463" r:id="rId24"/>
    <p:sldId id="509" r:id="rId25"/>
    <p:sldId id="510" r:id="rId26"/>
    <p:sldId id="511" r:id="rId27"/>
    <p:sldId id="494" r:id="rId28"/>
    <p:sldId id="495" r:id="rId29"/>
    <p:sldId id="496" r:id="rId30"/>
    <p:sldId id="423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FF99"/>
    <a:srgbClr val="CC3300"/>
    <a:srgbClr val="57DFFF"/>
    <a:srgbClr val="CCFFFF"/>
    <a:srgbClr val="CCCCFF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22" autoAdjust="0"/>
    <p:restoredTop sz="94622" autoAdjust="0"/>
  </p:normalViewPr>
  <p:slideViewPr>
    <p:cSldViewPr>
      <p:cViewPr>
        <p:scale>
          <a:sx n="70" d="100"/>
          <a:sy n="70" d="100"/>
        </p:scale>
        <p:origin x="-720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26B0BF-2C19-4DE1-AA56-70E11F787143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0F5980-9B2B-412F-8B23-C8CDFDF9E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F86261AC-30E1-4499-B640-BF20AD405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90446-796A-4F02-8B2B-632EC3CEB7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BB21A-90EB-4D9B-B4A0-202EE2C86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159" y="685800"/>
            <a:ext cx="600075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3159" y="3843868"/>
            <a:ext cx="48006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6171009" y="8467"/>
            <a:ext cx="28575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4581128" y="91546"/>
            <a:ext cx="4560491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426869" y="228600"/>
            <a:ext cx="371475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5501878" y="32279"/>
            <a:ext cx="3639742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884070" y="609602"/>
            <a:ext cx="325754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438037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9364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59" y="2006600"/>
            <a:ext cx="64008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60" y="4495800"/>
            <a:ext cx="64008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2349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3159" y="685801"/>
            <a:ext cx="3703241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6100" y="685801"/>
            <a:ext cx="370085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9145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061" y="685800"/>
            <a:ext cx="348734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159" y="1270529"/>
            <a:ext cx="3703241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9299" y="685800"/>
            <a:ext cx="349885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54909" y="1262062"/>
            <a:ext cx="3696891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7264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3551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8085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3759" y="685800"/>
            <a:ext cx="27432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159" y="685800"/>
            <a:ext cx="44577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3759" y="2209800"/>
            <a:ext cx="27432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4939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259AD83-A9E2-4622-B05C-D1938066D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109" y="1447800"/>
            <a:ext cx="451485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1759" y="914400"/>
            <a:ext cx="2460731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109" y="2777067"/>
            <a:ext cx="4516041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2939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14350" y="533400"/>
            <a:ext cx="8114109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1" y="3843867"/>
            <a:ext cx="6228158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2349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60" y="685800"/>
            <a:ext cx="75438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4114800"/>
            <a:ext cx="6401991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0126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9" y="685800"/>
            <a:ext cx="6858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84659" y="3429000"/>
            <a:ext cx="64008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60" y="4301068"/>
            <a:ext cx="64008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98859" y="81222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14059" y="2768601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180467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59" y="3429000"/>
            <a:ext cx="64008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8" y="5132981"/>
            <a:ext cx="6401993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3711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0" y="685800"/>
            <a:ext cx="6858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3159" y="3928534"/>
            <a:ext cx="64008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4978400"/>
            <a:ext cx="64008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98859" y="81222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14059" y="2768601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300125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60" y="685800"/>
            <a:ext cx="75438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3159" y="3928534"/>
            <a:ext cx="64008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4766733"/>
            <a:ext cx="64008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6523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666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909" y="685800"/>
            <a:ext cx="154305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685800"/>
            <a:ext cx="58674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7997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251E7-4B5F-435B-B7F8-64A600C77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15BC2-254F-4237-BA08-6AC3B522F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7A2DD00-4304-417E-A722-781F3A21BE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933A-42B7-4538-86FC-2B43F9300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57811-4268-4560-992D-F98635ECE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E1905-1B43-4D5D-970D-C82F8B69DB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9CA62-AE6E-4958-A401-A4FE70A17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B28E32F-605F-4762-B68B-C93A84E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 spd="med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905227" y="2963334"/>
            <a:ext cx="2236394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3159" y="4487333"/>
            <a:ext cx="64008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685801"/>
            <a:ext cx="64008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8309" y="6172201"/>
            <a:ext cx="120015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3159" y="6172201"/>
            <a:ext cx="565785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2400" y="5578476"/>
            <a:ext cx="856684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4877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85860"/>
            <a:ext cx="9144000" cy="1143008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ВЫПУСКНАЯ 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КВАЛИФИКАЦИОННАЯ РАБОТА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000625"/>
            <a:ext cx="435771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ЖКХ-1-16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Нестеров 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Иван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Сергеевич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Калоев </a:t>
            </a:r>
          </a:p>
          <a:p>
            <a:pPr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Валерий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Дзибоевич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85918" y="357166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71472" y="2428868"/>
            <a:ext cx="828680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I.</a:t>
            </a:r>
            <a:r>
              <a:rPr kumimoji="0" lang="ru-RU" sz="20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000" b="1" kern="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Монтаж и эксплуатация санитарно – технических приборов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II.</a:t>
            </a:r>
            <a:r>
              <a:rPr kumimoji="0" lang="ru-RU" sz="20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000" b="1" kern="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Ручная дуговая сварка. Сварка конструкционных низкоуглеродистых и легированных сталей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III.</a:t>
            </a:r>
            <a:r>
              <a:rPr kumimoji="0" lang="ru-RU" sz="2000" b="1" i="0" u="none" strike="noStrike" kern="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000" b="1" kern="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Основные виды и назначение деревообрабатывающего оборудования. Конструктивные элементы станков</a:t>
            </a:r>
            <a:endParaRPr lang="ru-RU" sz="2000" b="1" kern="0" dirty="0" smtClean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000" b="1" kern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b="1" kern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b="1" kern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kern="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Электромонтажные инвентарные приспособления. Правила пользования электромонтажными механизмами и инструментами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643174" y="714356"/>
            <a:ext cx="40373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Профессия: 08.01.10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 жилищно-коммунального хозяйства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285860"/>
            <a:ext cx="8686800" cy="1899205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/>
                <a:ea typeface="Times New Roman"/>
              </a:rPr>
              <a:t>II</a:t>
            </a:r>
            <a:r>
              <a:rPr lang="ru-RU" dirty="0" smtClean="0">
                <a:latin typeface="Times New Roman"/>
                <a:ea typeface="Times New Roman"/>
              </a:rPr>
              <a:t>.	</a:t>
            </a:r>
            <a:r>
              <a:rPr lang="ru-RU" b="1" dirty="0" smtClean="0">
                <a:latin typeface="Times New Roman"/>
                <a:ea typeface="Times New Roman"/>
              </a:rPr>
              <a:t>Ручная дуговая сварка. Сварка конструкционных низкоуглеродистых и легированных сталей</a:t>
            </a:r>
            <a:endParaRPr lang="ru-RU" sz="2000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 descr="13598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428860" y="57864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0" y="6143644"/>
            <a:ext cx="8858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сварки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>
              <a:buNone/>
            </a:pPr>
            <a:r>
              <a:rPr lang="ru-RU" sz="2800" dirty="0" smtClean="0"/>
              <a:t>Ручная дуговая сварка  </a:t>
            </a:r>
          </a:p>
          <a:p>
            <a:pPr algn="ctr">
              <a:buNone/>
            </a:pPr>
            <a:endParaRPr lang="ru-RU" sz="4000" dirty="0"/>
          </a:p>
        </p:txBody>
      </p:sp>
      <p:pic>
        <p:nvPicPr>
          <p:cNvPr id="1026" name="Picture 2" descr="F:\свар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357298"/>
            <a:ext cx="6000792" cy="37147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28860" y="57864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2843" y="5715016"/>
            <a:ext cx="8858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Ручная дуговая сварка — это процесс дуговой сварки, при котором используется дуга, горящая  между покрытым электродом и сварочной ванной.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5580083"/>
          </a:xfrm>
        </p:spPr>
        <p:txBody>
          <a:bodyPr/>
          <a:lstStyle/>
          <a:p>
            <a:r>
              <a:rPr lang="ru-RU" dirty="0" smtClean="0"/>
              <a:t>Ручная дуговая сварка</a:t>
            </a:r>
            <a:endParaRPr lang="ru-RU" dirty="0"/>
          </a:p>
        </p:txBody>
      </p:sp>
      <p:pic>
        <p:nvPicPr>
          <p:cNvPr id="6145" name="Picture 1" descr="C:\Documents and Settings\Гость\Рабочий стол\готово КАРАГУЗОВ НИКОЛАЙ ВАЛЕРЬЕВИЧ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8253513" cy="43577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Типы сварных соединений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1" name="Picture 1" descr="C:\Documents and Settings\Гость\Рабочий стол\готово КАРАГУЗОВ НИКОЛАЙ ВАЛЕРЬЕВИЧ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8514832" cy="43577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Трансформаторы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7" name="Picture 1" descr="C:\Documents and Settings\Гость\Рабочий стол\готово КАРАГУЗОВ НИКОЛАЙ ВАЛЕРЬЕВИЧ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1500174"/>
            <a:ext cx="8352293" cy="45720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Электрод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3" name="Picture 1" descr="C:\Documents and Settings\Гость\Рабочий стол\готово КАРАГУЗОВ НИКОЛАЙ ВАЛЕРЬЕВИЧ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8072494" cy="45005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23120" cy="628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000108"/>
            <a:ext cx="8686800" cy="2184957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/>
                <a:ea typeface="Times New Roman"/>
              </a:rPr>
              <a:t>III. </a:t>
            </a:r>
            <a:r>
              <a:rPr lang="ru-RU" b="1" dirty="0" smtClean="0">
                <a:latin typeface="Times New Roman"/>
                <a:ea typeface="Times New Roman"/>
              </a:rPr>
              <a:t>Основные виды и назначение деревообрабатывающего оборудования. Конструктивные элементы станков</a:t>
            </a:r>
            <a:endParaRPr lang="ru-RU" sz="2000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857875"/>
            <a:ext cx="9144000" cy="793750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Строгальные станки</a:t>
            </a:r>
          </a:p>
        </p:txBody>
      </p:sp>
      <p:pic>
        <p:nvPicPr>
          <p:cNvPr id="8194" name="Picture 2" descr="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8099252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571612"/>
            <a:ext cx="8686800" cy="1613453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/>
                <a:ea typeface="Times New Roman"/>
              </a:rPr>
              <a:t>I</a:t>
            </a:r>
            <a:r>
              <a:rPr lang="ru-RU" dirty="0" smtClean="0">
                <a:latin typeface="Times New Roman"/>
                <a:ea typeface="Times New Roman"/>
              </a:rPr>
              <a:t>.	</a:t>
            </a:r>
            <a:r>
              <a:rPr lang="ru-RU" b="1" dirty="0" smtClean="0">
                <a:latin typeface="Times New Roman"/>
                <a:ea typeface="Times New Roman"/>
              </a:rPr>
              <a:t>Монтаж и эксплуатация санитарно – технических приборов</a:t>
            </a:r>
            <a:endParaRPr lang="ru-RU" sz="2000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857875"/>
            <a:ext cx="9144000" cy="793750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Токарные станки</a:t>
            </a:r>
          </a:p>
        </p:txBody>
      </p:sp>
      <p:pic>
        <p:nvPicPr>
          <p:cNvPr id="9218" name="Picture 2" descr="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9194958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00100" y="5857892"/>
            <a:ext cx="2500298" cy="793750"/>
          </a:xfrm>
        </p:spPr>
        <p:txBody>
          <a:bodyPr>
            <a:normAutofit lnSpcReduction="10000"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Сверлильные станки</a:t>
            </a:r>
          </a:p>
        </p:txBody>
      </p:sp>
      <p:pic>
        <p:nvPicPr>
          <p:cNvPr id="10242" name="Picture 2" descr="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3214678" cy="5571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 descr="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7166"/>
            <a:ext cx="421921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5572132" y="5715016"/>
            <a:ext cx="2500298" cy="79375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342900" lvl="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</a:pPr>
            <a:r>
              <a:rPr lang="ru-RU" sz="2400" b="1" dirty="0" smtClean="0">
                <a:latin typeface="Times New Roman"/>
                <a:ea typeface="Times New Roman"/>
              </a:rPr>
              <a:t>Фрезерные станки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214422"/>
            <a:ext cx="8686800" cy="1970643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/>
                <a:ea typeface="Times New Roman"/>
              </a:rPr>
              <a:t>I</a:t>
            </a:r>
            <a:r>
              <a:rPr lang="en-US" b="1" dirty="0" smtClean="0">
                <a:latin typeface="Times New Roman"/>
                <a:ea typeface="Times New Roman"/>
              </a:rPr>
              <a:t>V</a:t>
            </a:r>
            <a:r>
              <a:rPr lang="ru-RU" b="1" dirty="0" smtClean="0">
                <a:latin typeface="Times New Roman"/>
                <a:ea typeface="Times New Roman"/>
              </a:rPr>
              <a:t>. </a:t>
            </a:r>
            <a:r>
              <a:rPr lang="ru-RU" b="1" dirty="0" smtClean="0">
                <a:latin typeface="Times New Roman"/>
                <a:ea typeface="Times New Roman"/>
              </a:rPr>
              <a:t>Электромонтажные инвентарные приспособления. Правила пользования электромонтажными механизмами и инструментами</a:t>
            </a:r>
            <a:endParaRPr lang="ru-RU" sz="2000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714356"/>
            <a:ext cx="8686800" cy="5365769"/>
          </a:xfrm>
        </p:spPr>
        <p:txBody>
          <a:bodyPr/>
          <a:lstStyle/>
          <a:p>
            <a:r>
              <a:rPr lang="ru-RU" dirty="0" err="1" smtClean="0"/>
              <a:t>Опрессовка</a:t>
            </a:r>
            <a:r>
              <a:rPr lang="ru-RU" dirty="0" smtClean="0"/>
              <a:t> жил: а - медные гильзы; б – обжимные клещи</a:t>
            </a:r>
            <a:endParaRPr lang="ru-RU" dirty="0"/>
          </a:p>
        </p:txBody>
      </p:sp>
      <p:pic>
        <p:nvPicPr>
          <p:cNvPr id="30722" name="Рисунок 67" descr="Ð¼ÐµÐ´Ð½ÑÐµ Ð³Ð¸Ð»ÑÐ·Ñ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85926"/>
            <a:ext cx="5192574" cy="5072074"/>
          </a:xfrm>
          <a:prstGeom prst="rect">
            <a:avLst/>
          </a:prstGeom>
          <a:noFill/>
        </p:spPr>
      </p:pic>
      <p:pic>
        <p:nvPicPr>
          <p:cNvPr id="30721" name="Рисунок 68" descr="Ð¾Ð±Ð¶Ð¸Ð¼Ð½ÑÐµ ÐºÐ»ÐµÑÐ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6215074" y="2285992"/>
            <a:ext cx="1428760" cy="3673959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2457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500042"/>
            <a:ext cx="8686800" cy="5580083"/>
          </a:xfrm>
        </p:spPr>
        <p:txBody>
          <a:bodyPr/>
          <a:lstStyle/>
          <a:p>
            <a:r>
              <a:rPr lang="ru-RU" dirty="0" smtClean="0"/>
              <a:t>Зажимы для соединения жил проводов и кабелей электропроводки: а – </a:t>
            </a:r>
            <a:r>
              <a:rPr lang="ru-RU" dirty="0" err="1" smtClean="0"/>
              <a:t>клеммные</a:t>
            </a:r>
            <a:r>
              <a:rPr lang="ru-RU" dirty="0" smtClean="0"/>
              <a:t> зажимы; б – бугельный зажим; в – пружинный зажим</a:t>
            </a:r>
            <a:endParaRPr lang="ru-RU" dirty="0"/>
          </a:p>
        </p:txBody>
      </p:sp>
      <p:pic>
        <p:nvPicPr>
          <p:cNvPr id="31747" name="Рисунок 1" descr="Ð¿ÑÑÐ¶Ð¸Ð½Ð½ÑÐ¹ Ð·Ð°Ð¶Ð¸Ð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643182"/>
            <a:ext cx="3046332" cy="2928958"/>
          </a:xfrm>
          <a:prstGeom prst="rect">
            <a:avLst/>
          </a:prstGeom>
          <a:noFill/>
        </p:spPr>
      </p:pic>
      <p:pic>
        <p:nvPicPr>
          <p:cNvPr id="31746" name="Рисунок 4" descr="ÐºÐ»ÐµÐ¼Ð¼Ð½ÑÐµ Ð·Ð°Ð¶Ð¸Ð¼Ñ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2571744"/>
            <a:ext cx="2884921" cy="2643206"/>
          </a:xfrm>
          <a:prstGeom prst="rect">
            <a:avLst/>
          </a:prstGeom>
          <a:noFill/>
        </p:spPr>
      </p:pic>
      <p:pic>
        <p:nvPicPr>
          <p:cNvPr id="31745" name="Рисунок 5" descr="Ð±ÑÐ³ÐµÐ»ÑÐ½ÑÐ¹ Ð·Ð°Ð¶Ð¸Ð¼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2928934"/>
            <a:ext cx="2940365" cy="2286016"/>
          </a:xfrm>
          <a:prstGeom prst="rect">
            <a:avLst/>
          </a:prstGeom>
          <a:noFill/>
        </p:spPr>
      </p:pic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2647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0" y="4762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0" y="5895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428605"/>
            <a:ext cx="8858280" cy="6286544"/>
          </a:xfrm>
        </p:spPr>
        <p:txBody>
          <a:bodyPr/>
          <a:lstStyle/>
          <a:p>
            <a:r>
              <a:rPr lang="ru-RU" dirty="0" smtClean="0"/>
              <a:t>Паяльник</a:t>
            </a:r>
          </a:p>
          <a:p>
            <a:endParaRPr lang="ru-RU" dirty="0"/>
          </a:p>
        </p:txBody>
      </p:sp>
      <p:pic>
        <p:nvPicPr>
          <p:cNvPr id="32770" name="Рисунок 69" descr="Ð¡Ð²Ð°ÑÐ¾ÑÐ½ÑÐ¹ Ð°Ð¿Ð¿Ð°ÑÐ°Ñ Ð´Ð»Ñ ÑÐ¾ÐµÐ´Ð¸Ð½ÐµÐ¸Ñ Ð¶Ð¸Ð» Ð¿ÑÐ¾Ð²Ð¾Ð´Ð¾Ð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3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42976" y="5572140"/>
            <a:ext cx="3973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Электросверлильная машина</a:t>
            </a:r>
            <a:endParaRPr lang="ru-RU" sz="2000" b="1" dirty="0"/>
          </a:p>
        </p:txBody>
      </p:sp>
    </p:spTree>
  </p:cSld>
  <p:clrMapOvr>
    <a:masterClrMapping/>
  </p:clrMapOvr>
  <p:transition spd="med"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505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5720" y="928670"/>
            <a:ext cx="32294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Электрический молоток</a:t>
            </a:r>
            <a:endParaRPr lang="ru-RU" sz="2000" b="1" dirty="0"/>
          </a:p>
        </p:txBody>
      </p:sp>
    </p:spTree>
  </p:cSld>
  <p:clrMapOvr>
    <a:masterClrMapping/>
  </p:clrMapOvr>
  <p:transition spd="med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72539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714876" y="6000768"/>
            <a:ext cx="38609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Пневматический инструмент</a:t>
            </a:r>
            <a:endParaRPr lang="ru-RU" sz="2000" b="1" dirty="0"/>
          </a:p>
        </p:txBody>
      </p:sp>
    </p:spTree>
  </p:cSld>
  <p:clrMapOvr>
    <a:masterClrMapping/>
  </p:clrMapOvr>
  <p:transition spd="med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Уважаемые члены Государственной экзаменационной комиссии!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Спасибо за внимание</a:t>
            </a:r>
            <a:r>
              <a:rPr lang="en-US" sz="4800" dirty="0" smtClean="0">
                <a:solidFill>
                  <a:schemeClr val="tx1"/>
                </a:solidFill>
              </a:rPr>
              <a:t>!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989918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857875"/>
            <a:ext cx="8686800" cy="793750"/>
          </a:xfrm>
        </p:spPr>
        <p:txBody>
          <a:bodyPr>
            <a:normAutofit fontScale="40000" lnSpcReduction="20000"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Последовательность установки ванны и ее монтажное положение (г):</a:t>
            </a:r>
          </a:p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1 — ванна; 2 — переливная труба; 3 — водопровод; 4 — провод;</a:t>
            </a:r>
          </a:p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5 — перелив; 6 — подводка канализации; 7 —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гидрозатвор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; 8 — выпуск; 9 — хомут с болтом; 10 — прилив для заземления; 11 — умывальник;</a:t>
            </a:r>
          </a:p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12 — смеситель</a:t>
            </a:r>
          </a:p>
        </p:txBody>
      </p:sp>
      <p:pic>
        <p:nvPicPr>
          <p:cNvPr id="2" name="Рисунок 20" descr="Описание: Монтаж санитарных прибор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893" y="428604"/>
            <a:ext cx="7745276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857875"/>
            <a:ext cx="8686800" cy="793750"/>
          </a:xfrm>
        </p:spPr>
        <p:txBody>
          <a:bodyPr>
            <a:normAutofit fontScale="62500" lnSpcReduction="20000"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Установка поддонов: в — глубокого; б — обычного;</a:t>
            </a:r>
          </a:p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1 — подводка канализации; 2 — поддон; 3 — смеситель; 4 — перелив;</a:t>
            </a:r>
          </a:p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5 — переливная груба; 6 —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гидрозатвор</a:t>
            </a:r>
            <a:endParaRPr lang="ru-RU" sz="24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pic>
        <p:nvPicPr>
          <p:cNvPr id="2050" name="Рисунок 230" descr="Описание: Монтаж санитарных прибор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85728"/>
            <a:ext cx="7032317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857875"/>
            <a:ext cx="8686800" cy="793750"/>
          </a:xfrm>
        </p:spPr>
        <p:txBody>
          <a:bodyPr>
            <a:normAutofit fontScale="62500" lnSpcReduction="20000"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Монтажная схема установки мойки:</a:t>
            </a:r>
          </a:p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1 — чаша; 2 — смеситель, 3 — выпуск; 4 — подводка водопровода,</a:t>
            </a:r>
          </a:p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5 — подстолье; 6—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гидрозатвор</a:t>
            </a:r>
            <a:endParaRPr lang="ru-RU" sz="24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pic>
        <p:nvPicPr>
          <p:cNvPr id="3074" name="Рисунок 231" descr="Описание: Монтаж санитарных приборов"/>
          <p:cNvPicPr>
            <a:picLocks noChangeAspect="1" noChangeArrowheads="1"/>
          </p:cNvPicPr>
          <p:nvPr/>
        </p:nvPicPr>
        <p:blipFill>
          <a:blip r:embed="rId2"/>
          <a:srcRect t="2703"/>
          <a:stretch>
            <a:fillRect/>
          </a:stretch>
        </p:blipFill>
        <p:spPr bwMode="auto">
          <a:xfrm>
            <a:off x="428596" y="357166"/>
            <a:ext cx="7855730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857875"/>
            <a:ext cx="9144000" cy="793750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Последовательность установки унитаза с косым выпуском (а — э) и его монтажное положение (и)</a:t>
            </a:r>
          </a:p>
        </p:txBody>
      </p:sp>
      <p:pic>
        <p:nvPicPr>
          <p:cNvPr id="4098" name="Рисунок 232" descr="Описание: Монтаж санитарных приборов"/>
          <p:cNvPicPr>
            <a:picLocks noChangeAspect="1" noChangeArrowheads="1"/>
          </p:cNvPicPr>
          <p:nvPr/>
        </p:nvPicPr>
        <p:blipFill>
          <a:blip r:embed="rId2"/>
          <a:srcRect l="6416"/>
          <a:stretch>
            <a:fillRect/>
          </a:stretch>
        </p:blipFill>
        <p:spPr bwMode="auto">
          <a:xfrm>
            <a:off x="1071538" y="0"/>
            <a:ext cx="6844901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6072205"/>
            <a:ext cx="9144000" cy="579419"/>
          </a:xfrm>
        </p:spPr>
        <p:txBody>
          <a:bodyPr>
            <a:normAutofit fontScale="55000" lnSpcReduction="20000"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Установка унитаза с прямым выпуском</a:t>
            </a: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:</a:t>
            </a:r>
            <a:endParaRPr lang="en-US" sz="20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1 — высоко располагаемый бачок; 2 — средне располагаемый бачок;</a:t>
            </a:r>
          </a:p>
          <a:p>
            <a:pPr algn="ctr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3 — смывной кран; 4 — унитаз; 5 — трап</a:t>
            </a:r>
          </a:p>
          <a:p>
            <a:pPr algn="ctr">
              <a:spcAft>
                <a:spcPts val="0"/>
              </a:spcAft>
              <a:buNone/>
            </a:pPr>
            <a:endParaRPr lang="ru-RU" sz="20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pic>
        <p:nvPicPr>
          <p:cNvPr id="5122" name="Рисунок 233" descr="Описание: Монтаж санитарных прибор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0"/>
            <a:ext cx="4744440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6072205"/>
            <a:ext cx="9144000" cy="579419"/>
          </a:xfrm>
        </p:spPr>
        <p:txBody>
          <a:bodyPr>
            <a:normAutofit fontScale="55000" lnSpcReduction="20000"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Монтажное положение напольных чаш:</a:t>
            </a:r>
          </a:p>
          <a:p>
            <a:pPr algn="ctr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1 — чаша; 2 — труба для прочистки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гидрозатвора</a:t>
            </a: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; 3 —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двухоборотный</a:t>
            </a: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гидрозатвор</a:t>
            </a: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; 4 — подводка канализации; 5 — прочистка</a:t>
            </a:r>
          </a:p>
        </p:txBody>
      </p:sp>
      <p:pic>
        <p:nvPicPr>
          <p:cNvPr id="6146" name="Рисунок 234" descr="Описание: Монтаж санитарных прибор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5" y="0"/>
            <a:ext cx="6679119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5643578"/>
            <a:ext cx="3000364" cy="579419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1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Монтажное положение писсуаров</a:t>
            </a:r>
          </a:p>
        </p:txBody>
      </p:sp>
      <p:pic>
        <p:nvPicPr>
          <p:cNvPr id="7170" name="Рисунок 235" descr="Описание: Монтаж санитарных прибор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3796908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Рисунок 236" descr="Описание: Монтаж санитарных прибор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11042" y="428604"/>
            <a:ext cx="5132958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500562" y="5643578"/>
            <a:ext cx="4643438" cy="80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/>
                <a:ea typeface="Times New Roman"/>
              </a:rPr>
              <a:t>Установка </a:t>
            </a:r>
            <a:r>
              <a:rPr lang="ru-RU" sz="1400" b="1" dirty="0" err="1" smtClean="0">
                <a:latin typeface="Times New Roman"/>
                <a:ea typeface="Times New Roman"/>
              </a:rPr>
              <a:t>уриналов</a:t>
            </a:r>
            <a:r>
              <a:rPr lang="ru-RU" sz="1400" b="1" dirty="0" smtClean="0">
                <a:latin typeface="Times New Roman"/>
                <a:ea typeface="Times New Roman"/>
              </a:rPr>
              <a:t>:</a:t>
            </a:r>
            <a:endParaRPr lang="en-US" sz="1400" b="1" dirty="0" smtClean="0">
              <a:latin typeface="Times New Roman"/>
              <a:ea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/>
                <a:ea typeface="Times New Roman"/>
              </a:rPr>
              <a:t>1 — </a:t>
            </a:r>
            <a:r>
              <a:rPr lang="ru-RU" sz="1400" b="1" dirty="0" err="1" smtClean="0">
                <a:latin typeface="Times New Roman"/>
                <a:ea typeface="Times New Roman"/>
              </a:rPr>
              <a:t>гидрозатвор</a:t>
            </a:r>
            <a:r>
              <a:rPr lang="ru-RU" sz="1400" b="1" dirty="0" smtClean="0">
                <a:latin typeface="Times New Roman"/>
                <a:ea typeface="Times New Roman"/>
              </a:rPr>
              <a:t>; 2 — чаша; 3 — автоматический смывной </a:t>
            </a:r>
            <a:r>
              <a:rPr lang="ru-RU" sz="1400" b="1" dirty="0" smtClean="0">
                <a:latin typeface="Times New Roman"/>
                <a:ea typeface="Times New Roman"/>
              </a:rPr>
              <a:t>бачок;</a:t>
            </a:r>
            <a:r>
              <a:rPr lang="en-US" sz="1400" b="1" dirty="0" smtClean="0">
                <a:latin typeface="Times New Roman"/>
                <a:ea typeface="Times New Roman"/>
              </a:rPr>
              <a:t> </a:t>
            </a:r>
            <a:r>
              <a:rPr lang="ru-RU" sz="1400" b="1" dirty="0" smtClean="0">
                <a:latin typeface="Times New Roman"/>
                <a:ea typeface="Times New Roman"/>
              </a:rPr>
              <a:t>4 </a:t>
            </a:r>
            <a:r>
              <a:rPr lang="ru-RU" sz="1400" b="1" dirty="0" smtClean="0">
                <a:latin typeface="Times New Roman"/>
                <a:ea typeface="Times New Roman"/>
              </a:rPr>
              <a:t>— </a:t>
            </a:r>
            <a:r>
              <a:rPr lang="ru-RU" sz="1400" b="1" dirty="0" smtClean="0">
                <a:latin typeface="Times New Roman"/>
                <a:ea typeface="Times New Roman"/>
              </a:rPr>
              <a:t>трубы</a:t>
            </a:r>
            <a:endParaRPr lang="ru-RU" sz="1400" b="1" dirty="0" smtClean="0"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med">
    <p:wipe dir="r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екто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3075</TotalTime>
  <Words>385</Words>
  <Application>Microsoft Office PowerPoint</Application>
  <PresentationFormat>Экран (4:3)</PresentationFormat>
  <Paragraphs>58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Трек</vt:lpstr>
      <vt:lpstr>Сектор</vt:lpstr>
      <vt:lpstr>ВЫПУСКНАЯ  КВАЛИФИКАЦИОННАЯ РАБОТА</vt:lpstr>
      <vt:lpstr>I. Монтаж и эксплуатация санитарно – технических приборов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II. Ручная дуговая сварка. Сварка конструкционных низкоуглеродистых и легированных сталей</vt:lpstr>
      <vt:lpstr>Слайд 11</vt:lpstr>
      <vt:lpstr>Слайд 12</vt:lpstr>
      <vt:lpstr>Слайд 13</vt:lpstr>
      <vt:lpstr>Типы сварных соединений</vt:lpstr>
      <vt:lpstr>Трансформаторы</vt:lpstr>
      <vt:lpstr>Электрод</vt:lpstr>
      <vt:lpstr>Слайд 17</vt:lpstr>
      <vt:lpstr>III. Основные виды и назначение деревообрабатывающего оборудования. Конструктивные элементы станков</vt:lpstr>
      <vt:lpstr>Слайд 19</vt:lpstr>
      <vt:lpstr>Слайд 20</vt:lpstr>
      <vt:lpstr>Слайд 21</vt:lpstr>
      <vt:lpstr>IV. Электромонтажные инвентарные приспособления. Правила пользования электромонтажными механизмами и инструментами</vt:lpstr>
      <vt:lpstr>Слайд 23</vt:lpstr>
      <vt:lpstr>Слайд 24</vt:lpstr>
      <vt:lpstr>Слайд 25</vt:lpstr>
      <vt:lpstr>Слайд 26</vt:lpstr>
      <vt:lpstr>Слайд 27</vt:lpstr>
      <vt:lpstr>Слайд 28</vt:lpstr>
      <vt:lpstr>Уважаемые члены Государственной экзаменационной комиссии!  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trpunkt_ord1</cp:lastModifiedBy>
  <cp:revision>217</cp:revision>
  <dcterms:created xsi:type="dcterms:W3CDTF">2005-03-25T06:22:59Z</dcterms:created>
  <dcterms:modified xsi:type="dcterms:W3CDTF">2019-06-09T20:55:42Z</dcterms:modified>
</cp:coreProperties>
</file>