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4" r:id="rId7"/>
    <p:sldId id="261" r:id="rId8"/>
    <p:sldId id="262" r:id="rId9"/>
    <p:sldId id="263" r:id="rId10"/>
    <p:sldId id="279" r:id="rId11"/>
    <p:sldId id="276" r:id="rId12"/>
    <p:sldId id="281" r:id="rId13"/>
    <p:sldId id="275" r:id="rId14"/>
    <p:sldId id="282" r:id="rId15"/>
    <p:sldId id="277" r:id="rId16"/>
    <p:sldId id="280" r:id="rId17"/>
    <p:sldId id="265" r:id="rId18"/>
    <p:sldId id="266" r:id="rId19"/>
    <p:sldId id="267" r:id="rId20"/>
    <p:sldId id="268" r:id="rId21"/>
    <p:sldId id="278" r:id="rId22"/>
    <p:sldId id="269" r:id="rId23"/>
    <p:sldId id="270" r:id="rId24"/>
    <p:sldId id="273" r:id="rId25"/>
    <p:sldId id="27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557" y="-2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21"/>
            <a:ext cx="9144000" cy="687142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1071546"/>
            <a:ext cx="7643866" cy="18573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 indent="0" algn="ctr">
              <a:lnSpc>
                <a:spcPts val="2990"/>
              </a:lnSpc>
            </a:pPr>
            <a:endParaRPr lang="ru" sz="2700" dirty="0">
              <a:solidFill>
                <a:srgbClr val="800000"/>
              </a:solidFill>
              <a:latin typeface="Times New Roman"/>
            </a:endParaRPr>
          </a:p>
          <a:p>
            <a:pPr marL="419100" indent="-203200" algn="ctr">
              <a:lnSpc>
                <a:spcPts val="2928"/>
              </a:lnSpc>
            </a:pPr>
            <a:r>
              <a:rPr lang="ru-RU" sz="2800" b="1" i="1" dirty="0" smtClean="0">
                <a:solidFill>
                  <a:srgbClr val="FF0000"/>
                </a:solidFill>
                <a:latin typeface="Times New Roman"/>
              </a:rPr>
              <a:t>Т</a:t>
            </a:r>
            <a:r>
              <a:rPr lang="ru" sz="2800" b="1" i="1" dirty="0" smtClean="0">
                <a:solidFill>
                  <a:srgbClr val="FF0000"/>
                </a:solidFill>
                <a:latin typeface="Times New Roman"/>
              </a:rPr>
              <a:t>ема: </a:t>
            </a:r>
            <a:r>
              <a:rPr lang="ru" sz="2800" b="1" i="1" dirty="0" smtClean="0">
                <a:solidFill>
                  <a:srgbClr val="7030A0"/>
                </a:solidFill>
                <a:latin typeface="Times New Roman"/>
              </a:rPr>
              <a:t>«Особенности </a:t>
            </a:r>
            <a:r>
              <a:rPr lang="ru" sz="2800" b="1" i="1" dirty="0">
                <a:solidFill>
                  <a:srgbClr val="7030A0"/>
                </a:solidFill>
                <a:latin typeface="Times New Roman"/>
              </a:rPr>
              <a:t>организации работы музыкального руководителя с дошкольниками с ОВЗ в </a:t>
            </a:r>
            <a:r>
              <a:rPr lang="ru" sz="2800" b="1" i="1" dirty="0" smtClean="0">
                <a:solidFill>
                  <a:srgbClr val="7030A0"/>
                </a:solidFill>
                <a:latin typeface="Times New Roman"/>
              </a:rPr>
              <a:t>условиях внедрения </a:t>
            </a:r>
            <a:r>
              <a:rPr lang="ru" sz="2800" b="1" i="1" dirty="0">
                <a:solidFill>
                  <a:srgbClr val="7030A0"/>
                </a:solidFill>
                <a:latin typeface="Times New Roman"/>
              </a:rPr>
              <a:t>ФГОС ДО»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57818" y="3643314"/>
            <a:ext cx="3136392" cy="85725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 algn="r">
              <a:lnSpc>
                <a:spcPts val="1990"/>
              </a:lnSpc>
              <a:spcBef>
                <a:spcPts val="350"/>
              </a:spcBef>
              <a:spcAft>
                <a:spcPts val="350"/>
              </a:spcAft>
            </a:pPr>
            <a:r>
              <a:rPr lang="ru" sz="1800" b="1" i="1" dirty="0" smtClean="0">
                <a:solidFill>
                  <a:srgbClr val="FF0000"/>
                </a:solidFill>
                <a:latin typeface="Times New Roman"/>
              </a:rPr>
              <a:t>Исполнитель: </a:t>
            </a:r>
          </a:p>
          <a:p>
            <a:pPr indent="0" algn="r">
              <a:lnSpc>
                <a:spcPts val="1990"/>
              </a:lnSpc>
              <a:spcBef>
                <a:spcPts val="350"/>
              </a:spcBef>
              <a:spcAft>
                <a:spcPts val="350"/>
              </a:spcAft>
            </a:pPr>
            <a:r>
              <a:rPr lang="ru" sz="1800" b="1" i="1" dirty="0" smtClean="0">
                <a:solidFill>
                  <a:srgbClr val="7030A0"/>
                </a:solidFill>
                <a:latin typeface="Times New Roman"/>
              </a:rPr>
              <a:t>музыкальный руководитель</a:t>
            </a:r>
          </a:p>
          <a:p>
            <a:pPr indent="0" algn="r">
              <a:lnSpc>
                <a:spcPts val="1990"/>
              </a:lnSpc>
              <a:spcBef>
                <a:spcPts val="350"/>
              </a:spcBef>
              <a:spcAft>
                <a:spcPts val="350"/>
              </a:spcAft>
            </a:pPr>
            <a:r>
              <a:rPr lang="ru" sz="1800" b="1" i="1" dirty="0" smtClean="0">
                <a:solidFill>
                  <a:srgbClr val="7030A0"/>
                </a:solidFill>
                <a:latin typeface="Times New Roman"/>
              </a:rPr>
              <a:t> Трибушная Л.Н</a:t>
            </a:r>
            <a:r>
              <a:rPr lang="ru" sz="1800" b="1" dirty="0" smtClean="0">
                <a:latin typeface="Times New Roman"/>
              </a:rPr>
              <a:t>.</a:t>
            </a:r>
            <a:endParaRPr lang="ru" sz="1800" b="1" dirty="0">
              <a:latin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58784" y="4602480"/>
            <a:ext cx="45720" cy="103632"/>
          </a:xfrm>
          <a:prstGeom prst="rect">
            <a:avLst/>
          </a:prstGeom>
          <a:solidFill>
            <a:srgbClr val="F6E5DD"/>
          </a:solidFill>
        </p:spPr>
        <p:txBody>
          <a:bodyPr wrap="none" lIns="0" tIns="0" rIns="0" bIns="0">
            <a:noAutofit/>
          </a:bodyPr>
          <a:lstStyle/>
          <a:p>
            <a:pPr indent="0">
              <a:lnSpc>
                <a:spcPts val="1440"/>
              </a:lnSpc>
            </a:pPr>
            <a:endParaRPr lang="ru" sz="1300" dirty="0">
              <a:solidFill>
                <a:srgbClr val="E18767"/>
              </a:solidFill>
              <a:latin typeface="Times New Roman"/>
            </a:endParaRPr>
          </a:p>
        </p:txBody>
      </p:sp>
      <p:pic>
        <p:nvPicPr>
          <p:cNvPr id="21506" name="Picture 2" descr="http://zvezdochka-dou.ucoz.ru/_pu/0/648403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3929066"/>
            <a:ext cx="3429024" cy="224028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21"/>
            <a:ext cx="9144000" cy="6871421"/>
          </a:xfrm>
          <a:prstGeom prst="rect">
            <a:avLst/>
          </a:prstGeom>
          <a:noFill/>
        </p:spPr>
      </p:pic>
      <p:pic>
        <p:nvPicPr>
          <p:cNvPr id="1026" name="Picture 2" descr="imag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782241" y="3432677"/>
            <a:ext cx="2293369" cy="2714644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571604" y="357166"/>
            <a:ext cx="73581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" sz="2000" b="1" cap="small" dirty="0" smtClean="0">
                <a:solidFill>
                  <a:srgbClr val="FF0000"/>
                </a:solidFill>
                <a:latin typeface="Times New Roman"/>
              </a:rPr>
              <a:t>Развивающая предметно-пространственная среда</a:t>
            </a:r>
            <a:endParaRPr lang="ru-RU" sz="2000" dirty="0"/>
          </a:p>
        </p:txBody>
      </p:sp>
      <p:pic>
        <p:nvPicPr>
          <p:cNvPr id="2" name="Picture 2" descr="image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608204" y="1749722"/>
            <a:ext cx="3286148" cy="2929928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1028" name="Picture 4" descr="http://www.globalaudio.ru/sadm_images/stage1/Yamaha_E810_(big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3042" y="1928802"/>
            <a:ext cx="2500330" cy="132255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21"/>
            <a:ext cx="9144000" cy="687142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28596" y="1285860"/>
            <a:ext cx="8429684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560"/>
              </a:spcAft>
              <a:buFont typeface="Wingdings" pitchFamily="2" charset="2"/>
              <a:buChar char="q"/>
            </a:pPr>
            <a:r>
              <a:rPr lang="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Пение</a:t>
            </a:r>
            <a:r>
              <a:rPr lang="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способствует развитию психических процессов и свойств личности (внимание, память, мышление, воображение и т.д.). Расширение кругозора, нормализации деятельности периферических отделов речевого аппарата дыхательного, артикуляционного,  </a:t>
            </a:r>
            <a:r>
              <a:rPr lang="ru-RU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голосообразного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spcAft>
                <a:spcPts val="56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Развитию речи за счет расширения словаря и улучшения произносительной стороны (звукопроизношение и ритмико-мелодическая сторона: темп, ритм, тембр, динамика). Пение развивает коммуникативные способности ребенка, оказывает положительное воздействие на его психофизическое состояние, освобождая его от внутреннего напряжения.</a:t>
            </a:r>
          </a:p>
          <a:p>
            <a:pPr>
              <a:spcAft>
                <a:spcPts val="56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Учитывая особенности, восприятие детей с ОВЗ я подбираю песни с игровым содержанием. </a:t>
            </a:r>
          </a:p>
          <a:p>
            <a:pPr>
              <a:spcAft>
                <a:spcPts val="56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как нельзя лучше способствует фольклор. Многие фольклорные жанры выполняют не только этическую и эстетическую функции, но и способствуют физическому и умственному развитию. Я использую </a:t>
            </a:r>
            <a:r>
              <a:rPr lang="ru-RU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народные прибаутки, которые словно специально созданы для улучшения дикции и артикуляции. </a:t>
            </a:r>
            <a:endParaRPr lang="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428604"/>
            <a:ext cx="6429420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>
              <a:lnSpc>
                <a:spcPts val="2550"/>
              </a:lnSpc>
              <a:spcAft>
                <a:spcPts val="210"/>
              </a:spcAft>
            </a:pPr>
            <a:r>
              <a:rPr lang="ru" sz="2000" b="1" cap="small" dirty="0" smtClean="0">
                <a:solidFill>
                  <a:srgbClr val="FF0000"/>
                </a:solidFill>
                <a:latin typeface="Times New Roman"/>
              </a:rPr>
              <a:t>Виды музыкальной деятельности с детьми с овз </a:t>
            </a:r>
            <a:r>
              <a:rPr lang="ru" sz="2000" b="1" i="1" dirty="0" smtClean="0">
                <a:solidFill>
                  <a:srgbClr val="FF0000"/>
                </a:solidFill>
                <a:latin typeface="Times New Roman"/>
              </a:rPr>
              <a:t>(слабослышащие дети)</a:t>
            </a:r>
            <a:endParaRPr lang="ru" sz="2000" b="1" cap="small" dirty="0">
              <a:solidFill>
                <a:srgbClr val="FF0000"/>
              </a:solidFill>
              <a:latin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21"/>
            <a:ext cx="9144000" cy="687142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" b="1" cap="small" dirty="0" smtClean="0">
                <a:solidFill>
                  <a:srgbClr val="FF0000"/>
                </a:solidFill>
                <a:latin typeface="Times New Roman"/>
              </a:rPr>
              <a:t>Развивающая предметно-пространственная среда</a:t>
            </a:r>
            <a:endParaRPr lang="ru-RU" dirty="0"/>
          </a:p>
        </p:txBody>
      </p:sp>
      <p:pic>
        <p:nvPicPr>
          <p:cNvPr id="4099" name="Picture 3" descr="C:\Users\user\Desktop\11\SAM_40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857628"/>
            <a:ext cx="3471098" cy="202067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4098" name="Picture 2" descr="C:\Users\user\Desktop\11\SAM_40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84354">
            <a:off x="1705229" y="1700098"/>
            <a:ext cx="2826073" cy="200077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21"/>
            <a:ext cx="9144000" cy="6871421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1214422"/>
            <a:ext cx="7286644" cy="463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">
              <a:buFont typeface="Wingdings" pitchFamily="2" charset="2"/>
              <a:buChar char="q"/>
            </a:pP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Музыкально-ритмические движения</a:t>
            </a:r>
            <a:r>
              <a:rPr lang="ru" sz="2000" b="1" i="1" dirty="0" smtClean="0">
                <a:solidFill>
                  <a:srgbClr val="FF0000"/>
                </a:solidFill>
                <a:latin typeface="Times New Roman"/>
              </a:rPr>
              <a:t>    </a:t>
            </a:r>
          </a:p>
          <a:p>
            <a:pPr fontAlgn="b"/>
            <a:endParaRPr lang="ru" sz="1100" u="sng" dirty="0" smtClean="0">
              <a:latin typeface="Times New Roman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Одной из важнейших задач музыкального воспитания детей с ВОЗ, является развитие ритмических движений. Движения под музыку использую очень широко и как средство творческого, музыкального развития детей, и как инструмент их физического воспитания, а также как средство коррекции и лечения при различных патологиях.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Музыкально-ритмические движения и танцы способствуют эмоциональному и психофизическому развитию детей.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 ритмикой способствуют коррекции осанки, развитию координации движений, переключаемости с одного вида движений на другой, развивается чувство ритма, музыкальный слух и вкус. В процессе участия в коллективных танцах, играх происходит формирование у них чувства партнерства, складываются особые отношения со сверстниками.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357166"/>
            <a:ext cx="6786610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>
              <a:lnSpc>
                <a:spcPts val="2550"/>
              </a:lnSpc>
              <a:spcAft>
                <a:spcPts val="210"/>
              </a:spcAft>
            </a:pPr>
            <a:r>
              <a:rPr lang="ru" sz="2000" b="1" cap="small" dirty="0" smtClean="0">
                <a:solidFill>
                  <a:srgbClr val="FF0000"/>
                </a:solidFill>
                <a:latin typeface="Times New Roman"/>
              </a:rPr>
              <a:t>Виды музыкальной деятельности с детьми с овз </a:t>
            </a:r>
            <a:r>
              <a:rPr lang="ru" sz="2000" b="1" i="1" dirty="0" smtClean="0">
                <a:solidFill>
                  <a:srgbClr val="FF0000"/>
                </a:solidFill>
                <a:latin typeface="Times New Roman"/>
              </a:rPr>
              <a:t>(слабослышащие дети)</a:t>
            </a:r>
            <a:endParaRPr lang="ru" sz="2000" b="1" cap="small" dirty="0">
              <a:solidFill>
                <a:srgbClr val="FF0000"/>
              </a:solidFill>
              <a:latin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21"/>
            <a:ext cx="9144000" cy="687142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357166"/>
            <a:ext cx="6786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" b="1" cap="small" dirty="0" smtClean="0">
                <a:solidFill>
                  <a:srgbClr val="FF0000"/>
                </a:solidFill>
                <a:latin typeface="Times New Roman"/>
              </a:rPr>
              <a:t>Развивающая предметно-пространственная среда</a:t>
            </a:r>
            <a:endParaRPr lang="ru-RU" dirty="0"/>
          </a:p>
        </p:txBody>
      </p:sp>
      <p:pic>
        <p:nvPicPr>
          <p:cNvPr id="3074" name="Picture 2" descr="C:\Users\user\Desktop\11\SAM_40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714488"/>
            <a:ext cx="3000396" cy="201949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13313" name="Picture 1" descr="C:\Users\user\Documents\УТРЕННИКИ\Азарова\Выпуск 2015\SAM_5237.JPG"/>
          <p:cNvPicPr>
            <a:picLocks noChangeAspect="1" noChangeArrowheads="1"/>
          </p:cNvPicPr>
          <p:nvPr/>
        </p:nvPicPr>
        <p:blipFill>
          <a:blip r:embed="rId4" cstate="print">
            <a:lum bright="20000" contrast="20000"/>
          </a:blip>
          <a:srcRect/>
          <a:stretch>
            <a:fillRect/>
          </a:stretch>
        </p:blipFill>
        <p:spPr bwMode="auto">
          <a:xfrm>
            <a:off x="3214678" y="4071942"/>
            <a:ext cx="2639099" cy="1616911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  <p:pic>
        <p:nvPicPr>
          <p:cNvPr id="13314" name="Picture 2" descr="C:\Users\user\Documents\УТРЕННИКИ\Наурыз\DSCN71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1643050"/>
            <a:ext cx="2857520" cy="200397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21"/>
            <a:ext cx="9144000" cy="687142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42910" y="1428736"/>
            <a:ext cx="7858180" cy="4657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50"/>
              </a:lnSpc>
              <a:spcAft>
                <a:spcPts val="560"/>
              </a:spcAft>
              <a:buFont typeface="Wingdings" pitchFamily="2" charset="2"/>
              <a:buChar char="q"/>
            </a:pPr>
            <a:r>
              <a:rPr lang="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на детских музыкальных инструментах</a:t>
            </a:r>
          </a:p>
          <a:p>
            <a:pPr>
              <a:lnSpc>
                <a:spcPts val="2550"/>
              </a:lnSpc>
              <a:spcAft>
                <a:spcPts val="560"/>
              </a:spcAft>
            </a:pP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 обучении игре на музыкальных инструментах дети открывают для себя мир музыкальных звуков, различают красоту звучания различных инструментов. У них улучшается качество пения (чище поют), музыкально-ритмических движений (четче воспроизводят ритм). Игра на детских музыкальных инструментах помогает передать чувства, внутренний духовный мир, способствует развитию мышления, творческой инициативы, сознательных отношений между детьми.</a:t>
            </a:r>
          </a:p>
          <a:p>
            <a:pPr>
              <a:lnSpc>
                <a:spcPts val="2550"/>
              </a:lnSpc>
              <a:spcAft>
                <a:spcPts val="560"/>
              </a:spcAft>
            </a:pP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Знакомство с инструментами осуществляю как на музыкальных занятиях, уделяя обучению 5–7 минут, так и во время индивидуальной работы с детьми. Применяю разнообразные методические приемы: показ иллюстраций, игрушек, использование музыкально-дидактических игр, </a:t>
            </a:r>
            <a:r>
              <a:rPr lang="ru-RU" sz="1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фланелеграфа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музыкальных лесенок, слушание музыки в записи и т. д.</a:t>
            </a:r>
          </a:p>
          <a:p>
            <a:pPr>
              <a:lnSpc>
                <a:spcPts val="2550"/>
              </a:lnSpc>
              <a:spcAft>
                <a:spcPts val="560"/>
              </a:spcAft>
            </a:pPr>
            <a:endParaRPr lang="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285728"/>
            <a:ext cx="6357982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>
              <a:lnSpc>
                <a:spcPts val="2550"/>
              </a:lnSpc>
              <a:spcAft>
                <a:spcPts val="210"/>
              </a:spcAft>
            </a:pPr>
            <a:r>
              <a:rPr lang="ru" sz="2000" b="1" cap="small" dirty="0" smtClean="0">
                <a:solidFill>
                  <a:srgbClr val="FF0000"/>
                </a:solidFill>
                <a:latin typeface="Times New Roman"/>
              </a:rPr>
              <a:t>Виды музыкальной деятельности с детьми с овз </a:t>
            </a:r>
            <a:r>
              <a:rPr lang="ru" sz="2000" b="1" i="1" dirty="0" smtClean="0">
                <a:solidFill>
                  <a:srgbClr val="FF0000"/>
                </a:solidFill>
                <a:latin typeface="Times New Roman"/>
              </a:rPr>
              <a:t>(слабослышащие дети)</a:t>
            </a:r>
            <a:endParaRPr lang="ru" sz="2000" b="1" cap="small" dirty="0">
              <a:solidFill>
                <a:srgbClr val="FF0000"/>
              </a:solidFill>
              <a:latin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21"/>
            <a:ext cx="9144000" cy="687142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71670" y="428604"/>
            <a:ext cx="57864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" b="1" cap="small" dirty="0" smtClean="0">
                <a:solidFill>
                  <a:srgbClr val="FF0000"/>
                </a:solidFill>
                <a:latin typeface="Times New Roman"/>
              </a:rPr>
              <a:t>Развивающая предметно-пространственная среда</a:t>
            </a:r>
            <a:endParaRPr lang="ru-RU" dirty="0"/>
          </a:p>
        </p:txBody>
      </p:sp>
      <p:pic>
        <p:nvPicPr>
          <p:cNvPr id="2051" name="Picture 3" descr="C:\Users\user\Documents\ПРЕДМЕТНО _ ПРОСТРАНСТВЕННАЯ СРЕДА\SAM_29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4071942"/>
            <a:ext cx="2968134" cy="167294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1026" name="Picture 2" descr="C:\Users\user\Desktop\11\SAM_40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7738" y="1568210"/>
            <a:ext cx="2886096" cy="171791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1027" name="Picture 3" descr="C:\Users\user\Desktop\11\SAM_41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1928802"/>
            <a:ext cx="2607455" cy="1738303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  <p:pic>
        <p:nvPicPr>
          <p:cNvPr id="1028" name="Picture 4" descr="C:\Users\user\Desktop\11\SAM_41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4000504"/>
            <a:ext cx="2786082" cy="185738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142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85918" y="500042"/>
            <a:ext cx="6545980" cy="301752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indent="0">
              <a:lnSpc>
                <a:spcPts val="2550"/>
              </a:lnSpc>
              <a:spcAft>
                <a:spcPts val="2660"/>
              </a:spcAft>
            </a:pPr>
            <a:r>
              <a:rPr lang="ru" sz="2000" b="1" dirty="0">
                <a:solidFill>
                  <a:srgbClr val="FF0000"/>
                </a:solidFill>
                <a:latin typeface="Times New Roman"/>
              </a:rPr>
              <a:t>МЕТОДЫ И ПРИЕМЫ В РАБОТЕ С ДЕТЬМИ С ОВЗ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28595" y="1071546"/>
          <a:ext cx="8429685" cy="5555742"/>
        </p:xfrm>
        <a:graphic>
          <a:graphicData uri="http://schemas.openxmlformats.org/drawingml/2006/table">
            <a:tbl>
              <a:tblPr/>
              <a:tblGrid>
                <a:gridCol w="2809601"/>
                <a:gridCol w="2809601"/>
                <a:gridCol w="2810483"/>
              </a:tblGrid>
              <a:tr h="2902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Наглядно – слуховые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методы и приемы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Наглядно-зрительн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методы и приемы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Практические методы и приемы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73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   Исполнение музыкального произведения, пение музыкального руководителя, воспитателя;</a:t>
                      </a:r>
                      <a:endParaRPr lang="ru-RU" sz="15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   Слушание инструментальной и вокальной музыки (аудиозапись);</a:t>
                      </a:r>
                      <a:endParaRPr lang="ru-RU" sz="15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   Использование разнообразных видов фольклора (словесного, певческого, инструментального, игрового и т.д.)</a:t>
                      </a:r>
                      <a:endParaRPr lang="ru-RU" sz="15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   Использование в качестве наглядности музыкальных инструментов (металлофона,</a:t>
                      </a:r>
                      <a:endParaRPr lang="ru-RU" sz="15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барабана, бубна, и т.д.)</a:t>
                      </a:r>
                      <a:endParaRPr lang="ru-RU" sz="15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   Показ педагогом разнообразных приемов исполнения по всем видам музыкальной деятельности (в пении, музыкально-ритмических движениях, игре на музыкальных инструментах). Важно помнить о «зеркальности» показа некоторых движений.</a:t>
                      </a:r>
                      <a:endParaRPr lang="ru-RU" sz="15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   Показ приёма детьми, которые хорошо его освоили.</a:t>
                      </a:r>
                      <a:endParaRPr lang="ru-RU" sz="15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   Использование метода «сравнительного показа». В этом случае педагог дает правильный и неправильный показ выполнения движения, правильное исполнение дети отмечают хлопками.</a:t>
                      </a:r>
                      <a:endParaRPr lang="ru-RU" sz="15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   Метод упражнений -для развития основных движений, мелких мышц руки, активизации внимания, воспитание музыкального ритма, ориентировки в пространстве.</a:t>
                      </a:r>
                      <a:endParaRPr lang="ru-RU" sz="15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   Танцевальные движения - пляски под пение, хороводы и игры с пением. Длительные повторения при освоении какого-либо движения, формировании навыков в пении, движении, слушании.</a:t>
                      </a:r>
                      <a:endParaRPr lang="ru-RU" sz="15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   Упражнения без музыки под счет или в своем темпе в течение одной-двух минут.</a:t>
                      </a:r>
                      <a:endParaRPr lang="ru-RU" sz="15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   Разнообразные музыкальные игры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21"/>
            <a:ext cx="9144000" cy="687142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43108" y="428604"/>
            <a:ext cx="5659198" cy="605202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algn="ctr">
              <a:lnSpc>
                <a:spcPts val="2550"/>
              </a:lnSpc>
              <a:spcAft>
                <a:spcPts val="210"/>
              </a:spcAft>
            </a:pPr>
            <a:r>
              <a:rPr lang="ru" sz="2000" b="1" dirty="0">
                <a:solidFill>
                  <a:srgbClr val="FF0000"/>
                </a:solidFill>
                <a:latin typeface="Times New Roman"/>
              </a:rPr>
              <a:t>ПЕДАГОГИЧЕСКИЕ ТЕХНОЛОГИИ В </a:t>
            </a:r>
            <a:endParaRPr lang="ru" sz="2000" b="1" dirty="0" smtClean="0">
              <a:solidFill>
                <a:srgbClr val="FF0000"/>
              </a:solidFill>
              <a:latin typeface="Times New Roman"/>
            </a:endParaRPr>
          </a:p>
          <a:p>
            <a:pPr algn="ctr">
              <a:lnSpc>
                <a:spcPts val="2550"/>
              </a:lnSpc>
              <a:spcAft>
                <a:spcPts val="210"/>
              </a:spcAft>
            </a:pPr>
            <a:r>
              <a:rPr lang="ru" sz="2000" b="1" dirty="0" smtClean="0">
                <a:solidFill>
                  <a:srgbClr val="FF0000"/>
                </a:solidFill>
                <a:latin typeface="Times New Roman"/>
              </a:rPr>
              <a:t>РАБОТЕ  С ДЕТЬМИ С ОВЗ </a:t>
            </a:r>
          </a:p>
          <a:p>
            <a:pPr algn="ctr">
              <a:lnSpc>
                <a:spcPts val="2550"/>
              </a:lnSpc>
              <a:spcAft>
                <a:spcPts val="210"/>
              </a:spcAft>
            </a:pPr>
            <a:r>
              <a:rPr lang="ru" sz="2000" b="1" i="1" dirty="0" smtClean="0">
                <a:solidFill>
                  <a:srgbClr val="FF0000"/>
                </a:solidFill>
                <a:latin typeface="Times New Roman"/>
              </a:rPr>
              <a:t>(слабослышащие дети)</a:t>
            </a:r>
            <a:endParaRPr lang="ru" sz="2000" b="1" dirty="0" smtClean="0">
              <a:solidFill>
                <a:srgbClr val="FF0000"/>
              </a:solidFill>
              <a:latin typeface="Times New Roman"/>
            </a:endParaRPr>
          </a:p>
          <a:p>
            <a:pPr indent="0" algn="ctr">
              <a:lnSpc>
                <a:spcPts val="2550"/>
              </a:lnSpc>
              <a:spcAft>
                <a:spcPts val="210"/>
              </a:spcAft>
            </a:pPr>
            <a:endParaRPr lang="ru" sz="2000" b="1" dirty="0">
              <a:solidFill>
                <a:srgbClr val="FF0000"/>
              </a:solidFill>
              <a:latin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22904" y="832104"/>
            <a:ext cx="2292096" cy="268224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indent="0" algn="ctr">
              <a:lnSpc>
                <a:spcPts val="2550"/>
              </a:lnSpc>
            </a:pPr>
            <a:endParaRPr lang="ru" sz="2000" b="1" dirty="0">
              <a:solidFill>
                <a:srgbClr val="FF0000"/>
              </a:solidFill>
              <a:latin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86528" y="4986528"/>
            <a:ext cx="3313176" cy="237744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>
              <a:lnSpc>
                <a:spcPts val="1990"/>
              </a:lnSpc>
            </a:pPr>
            <a:endParaRPr lang="ru" sz="1800" dirty="0">
              <a:latin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02208" y="4282440"/>
            <a:ext cx="3404616" cy="1024128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635000">
              <a:lnSpc>
                <a:spcPts val="2160"/>
              </a:lnSpc>
            </a:pPr>
            <a:endParaRPr lang="ru" sz="1800" dirty="0">
              <a:latin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86128" y="5373624"/>
            <a:ext cx="2447544" cy="48158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635000">
              <a:lnSpc>
                <a:spcPts val="2160"/>
              </a:lnSpc>
            </a:pPr>
            <a:endParaRPr lang="ru" sz="1800" dirty="0">
              <a:latin typeface="Times New Roman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857224" y="1500174"/>
            <a:ext cx="7215238" cy="466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Музыкотерапия -психотерапевтический метод, основанный на целительном воздействии музыки на психологическое состояние ребенка;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Психогимнастика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тренировочные, активизирующие психомоторику этюды, упражнения, игры, направленные на развитие и коррекцию различных отклонений в психических процессах.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Логоритмические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занятия -система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музыкальнодвигательных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речедвигательных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музыкально-речевых игр,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объенных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общим сюжетом и игровой формой.                                                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Музыкально-дидактические игры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lang="ru-RU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Хатха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йога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21"/>
            <a:ext cx="9144000" cy="687142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857356" y="428604"/>
            <a:ext cx="6072230" cy="59740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 indent="0">
              <a:lnSpc>
                <a:spcPts val="2550"/>
              </a:lnSpc>
            </a:pPr>
            <a:r>
              <a:rPr lang="ru" sz="2000" b="1" dirty="0">
                <a:solidFill>
                  <a:srgbClr val="FF0000"/>
                </a:solidFill>
                <a:latin typeface="Times New Roman"/>
              </a:rPr>
              <a:t>Использование ИКТ в работе с детьми с ОВЗ по</a:t>
            </a:r>
          </a:p>
          <a:p>
            <a:pPr indent="0" algn="ctr">
              <a:lnSpc>
                <a:spcPts val="2550"/>
              </a:lnSpc>
            </a:pPr>
            <a:r>
              <a:rPr lang="ru" sz="2000" b="1" dirty="0">
                <a:solidFill>
                  <a:srgbClr val="FF0000"/>
                </a:solidFill>
                <a:latin typeface="Times New Roman"/>
              </a:rPr>
              <a:t>музыкальному </a:t>
            </a:r>
            <a:r>
              <a:rPr lang="ru" sz="2000" b="1" dirty="0" smtClean="0">
                <a:solidFill>
                  <a:srgbClr val="FF0000"/>
                </a:solidFill>
                <a:latin typeface="Times New Roman"/>
              </a:rPr>
              <a:t>воспитанию </a:t>
            </a:r>
            <a:r>
              <a:rPr lang="ru" sz="2000" b="1" i="1" dirty="0" smtClean="0">
                <a:solidFill>
                  <a:srgbClr val="FF0000"/>
                </a:solidFill>
                <a:latin typeface="Times New Roman"/>
              </a:rPr>
              <a:t>(слабослышащие дети)</a:t>
            </a:r>
            <a:endParaRPr lang="ru" sz="2000" b="1" dirty="0">
              <a:solidFill>
                <a:srgbClr val="FF0000"/>
              </a:solidFill>
              <a:latin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1285860"/>
            <a:ext cx="8199120" cy="4572032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 indent="0">
              <a:lnSpc>
                <a:spcPts val="1920"/>
              </a:lnSpc>
            </a:pPr>
            <a:r>
              <a:rPr lang="ru" sz="1500" dirty="0" smtClean="0">
                <a:solidFill>
                  <a:srgbClr val="7030A0"/>
                </a:solidFill>
                <a:latin typeface="Times New Roman"/>
              </a:rPr>
              <a:t>1. Подбор </a:t>
            </a:r>
            <a:r>
              <a:rPr lang="ru" sz="1500" dirty="0">
                <a:solidFill>
                  <a:srgbClr val="7030A0"/>
                </a:solidFill>
                <a:latin typeface="Times New Roman"/>
              </a:rPr>
              <a:t>иллюстративного материала к занятиям, родительских уголков группы, информационного материала для оформления стендов, папок-передвижек, подбор нотного материала и пр</a:t>
            </a:r>
            <a:r>
              <a:rPr lang="ru" sz="1500" dirty="0" smtClean="0">
                <a:solidFill>
                  <a:srgbClr val="7030A0"/>
                </a:solidFill>
                <a:latin typeface="Times New Roman"/>
              </a:rPr>
              <a:t>.</a:t>
            </a:r>
          </a:p>
          <a:p>
            <a:pPr indent="0">
              <a:lnSpc>
                <a:spcPts val="1920"/>
              </a:lnSpc>
            </a:pPr>
            <a:endParaRPr lang="ru" sz="1500" dirty="0">
              <a:solidFill>
                <a:srgbClr val="7030A0"/>
              </a:solidFill>
              <a:latin typeface="Times New Roman"/>
            </a:endParaRPr>
          </a:p>
          <a:p>
            <a:pPr indent="0">
              <a:lnSpc>
                <a:spcPts val="1920"/>
              </a:lnSpc>
            </a:pPr>
            <a:r>
              <a:rPr lang="ru" sz="1500" dirty="0">
                <a:solidFill>
                  <a:srgbClr val="7030A0"/>
                </a:solidFill>
                <a:latin typeface="Times New Roman"/>
              </a:rPr>
              <a:t>2. Подбор дополнительного познавательного материала к занятиям, знакомство со сценариями развлечений, праздников и других мероприятий</a:t>
            </a:r>
            <a:r>
              <a:rPr lang="ru" sz="1500" dirty="0" smtClean="0">
                <a:solidFill>
                  <a:srgbClr val="7030A0"/>
                </a:solidFill>
                <a:latin typeface="Times New Roman"/>
              </a:rPr>
              <a:t>.</a:t>
            </a:r>
          </a:p>
          <a:p>
            <a:pPr indent="0">
              <a:lnSpc>
                <a:spcPts val="1920"/>
              </a:lnSpc>
            </a:pPr>
            <a:endParaRPr lang="ru" sz="1500" dirty="0">
              <a:solidFill>
                <a:srgbClr val="7030A0"/>
              </a:solidFill>
              <a:latin typeface="Times New Roman"/>
            </a:endParaRPr>
          </a:p>
          <a:p>
            <a:pPr indent="0">
              <a:lnSpc>
                <a:spcPts val="1920"/>
              </a:lnSpc>
            </a:pPr>
            <a:r>
              <a:rPr lang="ru" sz="1500" dirty="0">
                <a:solidFill>
                  <a:srgbClr val="7030A0"/>
                </a:solidFill>
                <a:latin typeface="Times New Roman"/>
              </a:rPr>
              <a:t>Э.Обмен опытом, знакомство с периодикой, наработками других педагогов.</a:t>
            </a:r>
          </a:p>
          <a:p>
            <a:pPr indent="0">
              <a:lnSpc>
                <a:spcPts val="1920"/>
              </a:lnSpc>
            </a:pPr>
            <a:r>
              <a:rPr lang="ru" sz="1500" dirty="0">
                <a:solidFill>
                  <a:srgbClr val="7030A0"/>
                </a:solidFill>
                <a:latin typeface="Times New Roman"/>
              </a:rPr>
              <a:t>4.Создание презентаций (в программе </a:t>
            </a:r>
            <a:r>
              <a:rPr lang="en-US" sz="1500" dirty="0" err="1">
                <a:solidFill>
                  <a:srgbClr val="7030A0"/>
                </a:solidFill>
                <a:latin typeface="Times New Roman"/>
              </a:rPr>
              <a:t>Рower</a:t>
            </a:r>
            <a:r>
              <a:rPr lang="en-US" sz="1500" dirty="0">
                <a:solidFill>
                  <a:srgbClr val="7030A0"/>
                </a:solidFill>
                <a:latin typeface="Times New Roman"/>
              </a:rPr>
              <a:t> </a:t>
            </a:r>
            <a:r>
              <a:rPr lang="en-US" sz="1500" dirty="0" err="1">
                <a:solidFill>
                  <a:srgbClr val="7030A0"/>
                </a:solidFill>
                <a:latin typeface="Times New Roman"/>
              </a:rPr>
              <a:t>Рoint</a:t>
            </a:r>
            <a:r>
              <a:rPr lang="en-US" sz="1500" dirty="0">
                <a:solidFill>
                  <a:srgbClr val="7030A0"/>
                </a:solidFill>
                <a:latin typeface="Times New Roman"/>
              </a:rPr>
              <a:t>) </a:t>
            </a:r>
            <a:r>
              <a:rPr lang="ru" sz="1500" dirty="0">
                <a:solidFill>
                  <a:srgbClr val="7030A0"/>
                </a:solidFill>
                <a:latin typeface="Times New Roman"/>
              </a:rPr>
              <a:t>для повышения эффективности образовательной работы с детьми и педагогической компетенции у педагогов, родителей. </a:t>
            </a:r>
            <a:endParaRPr lang="ru" sz="1500" dirty="0" smtClean="0">
              <a:solidFill>
                <a:srgbClr val="7030A0"/>
              </a:solidFill>
              <a:latin typeface="Times New Roman"/>
            </a:endParaRPr>
          </a:p>
          <a:p>
            <a:pPr indent="0">
              <a:lnSpc>
                <a:spcPts val="1920"/>
              </a:lnSpc>
            </a:pPr>
            <a:endParaRPr lang="ru" sz="1500" dirty="0" smtClean="0">
              <a:solidFill>
                <a:srgbClr val="7030A0"/>
              </a:solidFill>
              <a:latin typeface="Times New Roman"/>
            </a:endParaRPr>
          </a:p>
          <a:p>
            <a:pPr indent="0">
              <a:lnSpc>
                <a:spcPts val="1920"/>
              </a:lnSpc>
            </a:pPr>
            <a:r>
              <a:rPr lang="ru" sz="1500" dirty="0" smtClean="0">
                <a:solidFill>
                  <a:srgbClr val="7030A0"/>
                </a:solidFill>
                <a:latin typeface="Times New Roman"/>
              </a:rPr>
              <a:t>5.Оформление </a:t>
            </a:r>
            <a:r>
              <a:rPr lang="ru" sz="1500" dirty="0">
                <a:solidFill>
                  <a:srgbClr val="7030A0"/>
                </a:solidFill>
                <a:latin typeface="Times New Roman"/>
              </a:rPr>
              <a:t>буклетов по вопросам развития музыкальности детей с ОВЗ, материалов по различным направлениям деятельности.</a:t>
            </a:r>
          </a:p>
          <a:p>
            <a:pPr indent="0">
              <a:lnSpc>
                <a:spcPts val="1660"/>
              </a:lnSpc>
              <a:spcBef>
                <a:spcPts val="1330"/>
              </a:spcBef>
            </a:pPr>
            <a:r>
              <a:rPr lang="ru" sz="1500" dirty="0" smtClean="0">
                <a:solidFill>
                  <a:srgbClr val="7030A0"/>
                </a:solidFill>
                <a:latin typeface="Times New Roman"/>
              </a:rPr>
              <a:t>6.Создание медиатеки по вопросам развития музыкального развития детей дошкольного возраста, которые представляют интерес не только для музыкального руководителя. педагогов, но и для родителей.</a:t>
            </a:r>
          </a:p>
          <a:p>
            <a:pPr indent="0">
              <a:lnSpc>
                <a:spcPts val="2280"/>
              </a:lnSpc>
            </a:pPr>
            <a:r>
              <a:rPr lang="ru" sz="1500" dirty="0" smtClean="0">
                <a:solidFill>
                  <a:srgbClr val="7030A0"/>
                </a:solidFill>
                <a:latin typeface="Times New Roman"/>
              </a:rPr>
              <a:t>7. Создание электронной почты, ведение сайта ДОУ (наличие странички музыкального руководителя).</a:t>
            </a:r>
          </a:p>
          <a:p>
            <a:pPr indent="0">
              <a:lnSpc>
                <a:spcPts val="2280"/>
              </a:lnSpc>
            </a:pPr>
            <a:endParaRPr lang="ru" sz="1500" dirty="0" smtClean="0">
              <a:solidFill>
                <a:srgbClr val="7030A0"/>
              </a:solidFill>
              <a:latin typeface="Times New Roman"/>
            </a:endParaRPr>
          </a:p>
          <a:p>
            <a:pPr>
              <a:lnSpc>
                <a:spcPts val="1920"/>
              </a:lnSpc>
              <a:spcAft>
                <a:spcPts val="1330"/>
              </a:spcAft>
            </a:pPr>
            <a:endParaRPr lang="ru" sz="1500" dirty="0" smtClean="0">
              <a:latin typeface="Times New Roman"/>
            </a:endParaRPr>
          </a:p>
          <a:p>
            <a:pPr>
              <a:lnSpc>
                <a:spcPts val="1920"/>
              </a:lnSpc>
              <a:spcAft>
                <a:spcPts val="1330"/>
              </a:spcAft>
            </a:pPr>
            <a:endParaRPr lang="ru" sz="1500" dirty="0" smtClean="0">
              <a:latin typeface="Times New Roman"/>
            </a:endParaRPr>
          </a:p>
          <a:p>
            <a:pPr>
              <a:lnSpc>
                <a:spcPts val="1920"/>
              </a:lnSpc>
              <a:spcAft>
                <a:spcPts val="1330"/>
              </a:spcAft>
            </a:pPr>
            <a:endParaRPr lang="ru" sz="1500" dirty="0" smtClean="0">
              <a:latin typeface="Times New Roman"/>
            </a:endParaRPr>
          </a:p>
          <a:p>
            <a:pPr indent="0">
              <a:lnSpc>
                <a:spcPts val="1920"/>
              </a:lnSpc>
              <a:spcAft>
                <a:spcPts val="1330"/>
              </a:spcAft>
            </a:pPr>
            <a:endParaRPr lang="ru" sz="1500" dirty="0">
              <a:latin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0456" y="4946904"/>
            <a:ext cx="5824728" cy="12496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0">
              <a:lnSpc>
                <a:spcPts val="1660"/>
              </a:lnSpc>
              <a:spcBef>
                <a:spcPts val="1330"/>
              </a:spcBef>
            </a:pPr>
            <a:endParaRPr lang="ru" sz="1500" dirty="0">
              <a:latin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21"/>
            <a:ext cx="9144000" cy="687142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28662" y="785794"/>
            <a:ext cx="8001056" cy="2357454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 indent="0" algn="ctr">
              <a:lnSpc>
                <a:spcPct val="150000"/>
              </a:lnSpc>
            </a:pPr>
            <a:r>
              <a:rPr lang="ru" sz="2000" b="1" i="1" dirty="0">
                <a:solidFill>
                  <a:srgbClr val="7030A0"/>
                </a:solidFill>
                <a:latin typeface="Times New Roman"/>
              </a:rPr>
              <a:t>Дети с ограниченными возможностями здоровья -</a:t>
            </a:r>
          </a:p>
          <a:p>
            <a:pPr indent="0" algn="ctr">
              <a:lnSpc>
                <a:spcPct val="150000"/>
              </a:lnSpc>
              <a:spcAft>
                <a:spcPts val="3360"/>
              </a:spcAft>
            </a:pPr>
            <a:r>
              <a:rPr lang="ru" sz="2000" dirty="0">
                <a:solidFill>
                  <a:srgbClr val="7030A0"/>
                </a:solidFill>
                <a:latin typeface="Times New Roman"/>
              </a:rPr>
              <a:t>это определенная группа детей, требующая особого внимания и </a:t>
            </a:r>
            <a:r>
              <a:rPr lang="ru" sz="2000" dirty="0" smtClean="0">
                <a:solidFill>
                  <a:srgbClr val="7030A0"/>
                </a:solidFill>
                <a:latin typeface="Times New Roman"/>
              </a:rPr>
              <a:t>подхода к воспитанию .Это </a:t>
            </a:r>
            <a:r>
              <a:rPr lang="ru" sz="2000" dirty="0">
                <a:solidFill>
                  <a:srgbClr val="7030A0"/>
                </a:solidFill>
                <a:latin typeface="Times New Roman"/>
              </a:rPr>
              <a:t>дети, состояние здоровья которых препятствует освоению основных образовательных программ вне специальных условий обучения и воспитания.</a:t>
            </a:r>
          </a:p>
        </p:txBody>
      </p:sp>
      <p:pic>
        <p:nvPicPr>
          <p:cNvPr id="20482" name="Picture 2" descr="http://72hotkovo.detkin-club.ru/images/lekoteka/2%20zm_56f5535d10cc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3429000"/>
            <a:ext cx="3606195" cy="2571768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21"/>
            <a:ext cx="9144000" cy="687142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43042" y="571480"/>
            <a:ext cx="7123176" cy="307848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algn="ctr">
              <a:lnSpc>
                <a:spcPts val="2550"/>
              </a:lnSpc>
            </a:pPr>
            <a:r>
              <a:rPr lang="ru" sz="2000" b="1" dirty="0" smtClean="0">
                <a:solidFill>
                  <a:srgbClr val="FF0000"/>
                </a:solidFill>
                <a:latin typeface="Times New Roman"/>
              </a:rPr>
              <a:t>ОСОБЕННОСТИ РАБОТЫ </a:t>
            </a:r>
          </a:p>
          <a:p>
            <a:pPr algn="ctr">
              <a:lnSpc>
                <a:spcPts val="2550"/>
              </a:lnSpc>
            </a:pPr>
            <a:r>
              <a:rPr lang="ru" sz="2000" b="1" dirty="0" smtClean="0">
                <a:solidFill>
                  <a:srgbClr val="FF0000"/>
                </a:solidFill>
                <a:latin typeface="Times New Roman"/>
              </a:rPr>
              <a:t>МУЗЫКАЛЬНОГО РУКОВОДИТЕЛЯ С ПЕДАГОГАМИ </a:t>
            </a:r>
          </a:p>
          <a:p>
            <a:pPr algn="ctr">
              <a:lnSpc>
                <a:spcPts val="2550"/>
              </a:lnSpc>
            </a:pPr>
            <a:r>
              <a:rPr lang="ru" sz="2000" b="1" i="1" dirty="0" smtClean="0">
                <a:solidFill>
                  <a:srgbClr val="FF0000"/>
                </a:solidFill>
                <a:latin typeface="Times New Roman"/>
              </a:rPr>
              <a:t>(слабослышащие дети)</a:t>
            </a:r>
            <a:endParaRPr lang="ru" sz="2000" b="1" dirty="0" smtClean="0">
              <a:solidFill>
                <a:srgbClr val="FF0000"/>
              </a:solidFill>
              <a:latin typeface="Times New Roman"/>
            </a:endParaRPr>
          </a:p>
          <a:p>
            <a:pPr indent="0">
              <a:lnSpc>
                <a:spcPts val="2550"/>
              </a:lnSpc>
            </a:pPr>
            <a:endParaRPr lang="ru" sz="2000" b="1" dirty="0">
              <a:solidFill>
                <a:srgbClr val="FF0000"/>
              </a:solidFill>
              <a:latin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571612"/>
            <a:ext cx="8643998" cy="3714776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 marL="184150">
              <a:lnSpc>
                <a:spcPts val="2400"/>
              </a:lnSpc>
              <a:spcAft>
                <a:spcPts val="1680"/>
              </a:spcAft>
              <a:buFont typeface="Wingdings" pitchFamily="2" charset="2"/>
              <a:buChar char="q"/>
            </a:pPr>
            <a:r>
              <a:rPr lang="ru" dirty="0" smtClean="0">
                <a:solidFill>
                  <a:srgbClr val="7030A0"/>
                </a:solidFill>
                <a:latin typeface="Times New Roman"/>
              </a:rPr>
              <a:t> </a:t>
            </a: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взаимодействие 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со специалистами ДОУ (группы) по вопросам организации </a:t>
            </a: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   совместной 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деятельности всех детей на занятиях, праздниках развлечениях, </a:t>
            </a: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     утренниках 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и т.д.;</a:t>
            </a:r>
          </a:p>
          <a:p>
            <a:pPr marL="184150">
              <a:lnSpc>
                <a:spcPts val="2424"/>
              </a:lnSpc>
              <a:buFont typeface="Wingdings" pitchFamily="2" charset="2"/>
              <a:buChar char="q"/>
            </a:pP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проведение 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занятий со всеми воспитанниками группы (в том числе совместно с </a:t>
            </a: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    </a:t>
            </a:r>
          </a:p>
          <a:p>
            <a:pPr marL="184150">
              <a:lnSpc>
                <a:spcPts val="2424"/>
              </a:lnSpc>
            </a:pPr>
            <a:r>
              <a:rPr lang="ru" dirty="0" smtClean="0">
                <a:solidFill>
                  <a:srgbClr val="7030A0"/>
                </a:solidFill>
                <a:latin typeface="Times New Roman"/>
              </a:rPr>
              <a:t> </a:t>
            </a: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другими 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специалистами: </a:t>
            </a: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логопедом, 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педагогом </a:t>
            </a: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-психологом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, инструктором по физической культуре</a:t>
            </a: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);</a:t>
            </a:r>
          </a:p>
          <a:p>
            <a:pPr marL="184150">
              <a:lnSpc>
                <a:spcPts val="2424"/>
              </a:lnSpc>
            </a:pPr>
            <a:endParaRPr lang="ru" sz="1800" dirty="0">
              <a:solidFill>
                <a:srgbClr val="7030A0"/>
              </a:solidFill>
              <a:latin typeface="Times New Roman"/>
            </a:endParaRPr>
          </a:p>
          <a:p>
            <a:pPr marL="184150">
              <a:lnSpc>
                <a:spcPts val="2400"/>
              </a:lnSpc>
              <a:spcAft>
                <a:spcPts val="1680"/>
              </a:spcAft>
              <a:buFont typeface="Wingdings" pitchFamily="2" charset="2"/>
              <a:buChar char="q"/>
            </a:pPr>
            <a:r>
              <a:rPr lang="ru" dirty="0" smtClean="0">
                <a:solidFill>
                  <a:srgbClr val="7030A0"/>
                </a:solidFill>
                <a:latin typeface="Times New Roman"/>
              </a:rPr>
              <a:t> </a:t>
            </a: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консультирование 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родителей по использованию в воспитании ребенка </a:t>
            </a: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                        музыкальных 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средств;</a:t>
            </a:r>
          </a:p>
          <a:p>
            <a:pPr marL="184150">
              <a:lnSpc>
                <a:spcPts val="2400"/>
              </a:lnSpc>
              <a:buFont typeface="Wingdings" pitchFamily="2" charset="2"/>
              <a:buChar char="q"/>
            </a:pPr>
            <a:r>
              <a:rPr lang="ru" dirty="0" smtClean="0">
                <a:solidFill>
                  <a:srgbClr val="7030A0"/>
                </a:solidFill>
                <a:latin typeface="Times New Roman"/>
              </a:rPr>
              <a:t> </a:t>
            </a: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ведение 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соответствующей документации (ИОМ, карт психолого-педагогического </a:t>
            </a: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       </a:t>
            </a:r>
          </a:p>
          <a:p>
            <a:pPr marL="184150">
              <a:lnSpc>
                <a:spcPts val="2400"/>
              </a:lnSpc>
            </a:pPr>
            <a:r>
              <a:rPr lang="ru" dirty="0" smtClean="0">
                <a:solidFill>
                  <a:srgbClr val="7030A0"/>
                </a:solidFill>
                <a:latin typeface="Times New Roman"/>
              </a:rPr>
              <a:t> </a:t>
            </a: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сопровождения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, инд.планов работы и пр.).</a:t>
            </a:r>
          </a:p>
          <a:p>
            <a:pPr marL="184150">
              <a:lnSpc>
                <a:spcPts val="790"/>
              </a:lnSpc>
              <a:buFont typeface="Wingdings" pitchFamily="2" charset="2"/>
              <a:buChar char="q"/>
            </a:pPr>
            <a:endParaRPr lang="ru" sz="700" spc="100" dirty="0">
              <a:solidFill>
                <a:srgbClr val="EE611E"/>
              </a:solidFill>
              <a:latin typeface="Microsoft Sans Serif"/>
            </a:endParaRPr>
          </a:p>
        </p:txBody>
      </p:sp>
      <p:pic>
        <p:nvPicPr>
          <p:cNvPr id="6148" name="Picture 4" descr="http://ukrainka-shkola.ru/images/11111/%D0%A0%D0%B8%D1%81%D1%83%D0%BD%D0%BE%D0%BA1.jpg"/>
          <p:cNvPicPr>
            <a:picLocks noChangeAspect="1" noChangeArrowheads="1"/>
          </p:cNvPicPr>
          <p:nvPr/>
        </p:nvPicPr>
        <p:blipFill>
          <a:blip r:embed="rId3"/>
          <a:srcRect t="6967"/>
          <a:stretch>
            <a:fillRect/>
          </a:stretch>
        </p:blipFill>
        <p:spPr bwMode="auto">
          <a:xfrm>
            <a:off x="2285984" y="5286388"/>
            <a:ext cx="4786346" cy="1357298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21"/>
            <a:ext cx="9144000" cy="6871421"/>
          </a:xfrm>
          <a:prstGeom prst="rect">
            <a:avLst/>
          </a:prstGeom>
          <a:noFill/>
        </p:spPr>
      </p:pic>
      <p:pic>
        <p:nvPicPr>
          <p:cNvPr id="3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 l="26562" t="4354" r="26562" b="47823"/>
          <a:stretch>
            <a:fillRect/>
          </a:stretch>
        </p:blipFill>
        <p:spPr bwMode="auto">
          <a:xfrm>
            <a:off x="2428860" y="285728"/>
            <a:ext cx="4286280" cy="3286148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00100" y="1142984"/>
            <a:ext cx="785818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Работая по данной теме, мною разрабатываются методические рекомендации организации музыкальной деятельности.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целью обеспечения успешности ребенка необходимо: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itchFamily="18" charset="0"/>
              <a:buChar char="─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создавать атмосферу психологического комфорта, что позволит достичь положительной динамики реабилитационного периода для ребенка;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itchFamily="18" charset="0"/>
              <a:buChar char="─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устанавливать контакт не только с ребенком, но и с родителем. Это возможно с помощью мимики, взгляда, улыбки, жеста, ласковой выразительной речи, а главное – положительного эмоционального настроя;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itchFamily="18" charset="0"/>
              <a:buChar char="─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предоставлять детям относительную свободу в игре, используя метод совместного действия только в том случае, если ребенок нуждается в такой помощи;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itchFamily="18" charset="0"/>
              <a:buChar char="─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предлагать доступные игры с движениями,                                                которые не требуют особых усилий при выполнении;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itchFamily="18" charset="0"/>
              <a:buChar char="─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сопровождать игры песнями и музыкой с                                                    четким ритмом, короткими фразами,                                                        понятным текстом.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http://900igr.net/up/datas/150015/002.jpg"/>
          <p:cNvPicPr>
            <a:picLocks noChangeAspect="1" noChangeArrowheads="1"/>
          </p:cNvPicPr>
          <p:nvPr/>
        </p:nvPicPr>
        <p:blipFill>
          <a:blip r:embed="rId3"/>
          <a:srcRect l="24861" t="52152" r="28264" b="-69"/>
          <a:stretch>
            <a:fillRect/>
          </a:stretch>
        </p:blipFill>
        <p:spPr bwMode="auto">
          <a:xfrm>
            <a:off x="6351706" y="4667235"/>
            <a:ext cx="2578011" cy="19764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21"/>
            <a:ext cx="9144000" cy="687142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000232" y="356616"/>
            <a:ext cx="6929486" cy="597408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/>
          <a:p>
            <a:pPr algn="ctr">
              <a:lnSpc>
                <a:spcPts val="2550"/>
              </a:lnSpc>
            </a:pPr>
            <a:r>
              <a:rPr lang="ru" sz="2300" b="1" dirty="0" smtClean="0">
                <a:solidFill>
                  <a:srgbClr val="FF0000"/>
                </a:solidFill>
                <a:latin typeface="Times New Roman"/>
              </a:rPr>
              <a:t>Педагогическое </a:t>
            </a:r>
            <a:r>
              <a:rPr lang="ru" sz="2300" b="1" dirty="0">
                <a:solidFill>
                  <a:srgbClr val="FF0000"/>
                </a:solidFill>
                <a:latin typeface="Times New Roman"/>
              </a:rPr>
              <a:t>сопровождение </a:t>
            </a:r>
            <a:r>
              <a:rPr lang="ru" sz="2300" b="1" dirty="0" smtClean="0">
                <a:solidFill>
                  <a:srgbClr val="FF0000"/>
                </a:solidFill>
                <a:latin typeface="Times New Roman"/>
              </a:rPr>
              <a:t>музыкального образования в ДОУ</a:t>
            </a:r>
            <a:r>
              <a:rPr lang="ru" sz="2400" b="1" i="1" dirty="0" smtClean="0">
                <a:solidFill>
                  <a:srgbClr val="FF0000"/>
                </a:solidFill>
                <a:latin typeface="Times New Roman"/>
              </a:rPr>
              <a:t> </a:t>
            </a:r>
            <a:r>
              <a:rPr lang="ru" b="1" i="1" dirty="0" smtClean="0">
                <a:solidFill>
                  <a:srgbClr val="FF0000"/>
                </a:solidFill>
                <a:latin typeface="Times New Roman"/>
              </a:rPr>
              <a:t>(слабослышащие дети)</a:t>
            </a:r>
            <a:endParaRPr lang="ru" b="1" dirty="0" smtClean="0">
              <a:solidFill>
                <a:srgbClr val="FF0000"/>
              </a:solidFill>
              <a:latin typeface="Times New Roman"/>
            </a:endParaRPr>
          </a:p>
          <a:p>
            <a:pPr indent="0">
              <a:lnSpc>
                <a:spcPts val="2550"/>
              </a:lnSpc>
            </a:pPr>
            <a:endParaRPr lang="ru" sz="2300" b="1" dirty="0">
              <a:solidFill>
                <a:srgbClr val="FF0000"/>
              </a:solidFill>
              <a:latin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214422"/>
            <a:ext cx="8429684" cy="4786346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 indent="0"/>
            <a:r>
              <a:rPr lang="ru" sz="1600" dirty="0">
                <a:solidFill>
                  <a:srgbClr val="7030A0"/>
                </a:solidFill>
                <a:latin typeface="Times New Roman"/>
              </a:rPr>
              <a:t>Уважение взрослых к человеческому достоинству детей, независимо от их психо-физических особенностей, формирование и поддержка их положительной самооценки, уверенности в собственных возможностях </a:t>
            </a:r>
            <a:r>
              <a:rPr lang="ru" sz="1600" dirty="0" smtClean="0">
                <a:solidFill>
                  <a:srgbClr val="7030A0"/>
                </a:solidFill>
                <a:latin typeface="Times New Roman"/>
              </a:rPr>
              <a:t>и способностях.</a:t>
            </a:r>
          </a:p>
          <a:p>
            <a:pPr indent="0"/>
            <a:endParaRPr lang="ru" sz="1600" dirty="0" smtClean="0">
              <a:solidFill>
                <a:srgbClr val="7030A0"/>
              </a:solidFill>
              <a:latin typeface="Times New Roman"/>
            </a:endParaRPr>
          </a:p>
          <a:p>
            <a:pPr indent="0"/>
            <a:r>
              <a:rPr lang="ru" sz="1600" dirty="0" smtClean="0">
                <a:solidFill>
                  <a:srgbClr val="7030A0"/>
                </a:solidFill>
                <a:latin typeface="Times New Roman"/>
              </a:rPr>
              <a:t>Использование в образовательной деятельности форм и методов работы с детьми, соответствующих их возрастным и индивидуальным особенностям (недопустимость как искусственного ускорения, так и искусственного замедления развития детей) .</a:t>
            </a:r>
          </a:p>
          <a:p>
            <a:pPr indent="0"/>
            <a:endParaRPr lang="ru" sz="1600" dirty="0" smtClean="0">
              <a:solidFill>
                <a:srgbClr val="7030A0"/>
              </a:solidFill>
              <a:latin typeface="Times New Roman"/>
            </a:endParaRPr>
          </a:p>
          <a:p>
            <a:pPr indent="0">
              <a:spcAft>
                <a:spcPts val="1190"/>
              </a:spcAft>
            </a:pPr>
            <a:r>
              <a:rPr lang="ru" sz="1600" dirty="0" smtClean="0">
                <a:solidFill>
                  <a:srgbClr val="7030A0"/>
                </a:solidFill>
                <a:latin typeface="Times New Roman"/>
              </a:rPr>
              <a:t>Построение образовательной деятельности на основе взаимодействия взрослых с детьми, ориентированного на интересы, особенности и возможности каждого ребенка и учитывающего социальную ситуацию его развития.</a:t>
            </a:r>
          </a:p>
          <a:p>
            <a:pPr indent="0"/>
            <a:r>
              <a:rPr lang="ru" sz="1600" dirty="0" smtClean="0">
                <a:solidFill>
                  <a:srgbClr val="7030A0"/>
                </a:solidFill>
                <a:latin typeface="Times New Roman"/>
              </a:rPr>
              <a:t>Поддержка взрослыми положительного, доброжелательного отношения детей друг к другу и взаимодействия детейдруг с другом в разных видах деятельности.</a:t>
            </a:r>
          </a:p>
          <a:p>
            <a:pPr indent="0">
              <a:spcAft>
                <a:spcPts val="1190"/>
              </a:spcAft>
            </a:pPr>
            <a:endParaRPr lang="ru" sz="1600" dirty="0" smtClean="0">
              <a:solidFill>
                <a:srgbClr val="7030A0"/>
              </a:solidFill>
              <a:latin typeface="Times New Roman"/>
            </a:endParaRPr>
          </a:p>
          <a:p>
            <a:pPr indent="0">
              <a:spcAft>
                <a:spcPts val="1190"/>
              </a:spcAft>
            </a:pPr>
            <a:r>
              <a:rPr lang="ru" sz="1600" dirty="0" smtClean="0">
                <a:solidFill>
                  <a:srgbClr val="7030A0"/>
                </a:solidFill>
                <a:latin typeface="Times New Roman"/>
              </a:rPr>
              <a:t>Поддержка инициативы и самостоятельности всех детей ДОУ в специфических для них видах деятельности.Возможность выбора детьми материалов, видов активности, участников совместной деятельности и общения.</a:t>
            </a:r>
          </a:p>
          <a:p>
            <a:pPr indent="0">
              <a:spcAft>
                <a:spcPts val="1190"/>
              </a:spcAft>
            </a:pPr>
            <a:r>
              <a:rPr lang="ru" sz="1600" dirty="0" smtClean="0">
                <a:solidFill>
                  <a:srgbClr val="7030A0"/>
                </a:solidFill>
                <a:latin typeface="Times New Roman"/>
              </a:rPr>
              <a:t>Защита детей от всех форм физического и психического насилия.Поддержка родителей (законных представителей) в воспитании детей, охране и укреплении их здоровья, вовлечение семей непосредственно в образовательную деятельность</a:t>
            </a:r>
          </a:p>
          <a:p>
            <a:pPr indent="0" algn="ctr">
              <a:lnSpc>
                <a:spcPts val="1248"/>
              </a:lnSpc>
            </a:pPr>
            <a:endParaRPr lang="ru" sz="1300" dirty="0">
              <a:latin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6143644"/>
            <a:ext cx="8269224" cy="1768624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 indent="0" algn="ctr">
              <a:lnSpc>
                <a:spcPts val="3120"/>
              </a:lnSpc>
              <a:spcBef>
                <a:spcPts val="1190"/>
              </a:spcBef>
            </a:pPr>
            <a:r>
              <a:rPr lang="ru" sz="1300" dirty="0" smtClean="0">
                <a:latin typeface="Times New Roman"/>
              </a:rPr>
              <a:t>.</a:t>
            </a:r>
            <a:endParaRPr lang="ru" sz="1300" dirty="0">
              <a:latin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142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428604"/>
            <a:ext cx="7155200" cy="829056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 indent="0" algn="ctr">
              <a:lnSpc>
                <a:spcPts val="3696"/>
              </a:lnSpc>
              <a:spcAft>
                <a:spcPts val="2170"/>
              </a:spcAft>
            </a:pPr>
            <a:r>
              <a:rPr lang="ru" sz="2000" b="1" dirty="0" smtClean="0">
                <a:solidFill>
                  <a:srgbClr val="FF0000"/>
                </a:solidFill>
                <a:latin typeface="Times New Roman"/>
              </a:rPr>
              <a:t>ПОЛОЖИТЕЛЬНЫЕ </a:t>
            </a:r>
            <a:r>
              <a:rPr lang="ru" sz="2000" b="1" dirty="0">
                <a:solidFill>
                  <a:srgbClr val="FF0000"/>
                </a:solidFill>
                <a:latin typeface="Times New Roman"/>
              </a:rPr>
              <a:t>РЕЗУЛЬТАТЫ </a:t>
            </a:r>
            <a:r>
              <a:rPr lang="ru" sz="2000" b="1" dirty="0" smtClean="0">
                <a:solidFill>
                  <a:srgbClr val="FF0000"/>
                </a:solidFill>
                <a:latin typeface="Times New Roman"/>
              </a:rPr>
              <a:t>    ДЕЯТЕЛЬНОСТИ </a:t>
            </a:r>
            <a:r>
              <a:rPr lang="ru" sz="2000" b="1" i="1" dirty="0" smtClean="0">
                <a:solidFill>
                  <a:srgbClr val="FF0000"/>
                </a:solidFill>
                <a:latin typeface="Times New Roman"/>
              </a:rPr>
              <a:t>(слабослышащие дети)</a:t>
            </a:r>
            <a:endParaRPr lang="ru" sz="2000" b="1" dirty="0">
              <a:solidFill>
                <a:srgbClr val="FF0000"/>
              </a:solidFill>
              <a:latin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357298"/>
            <a:ext cx="8072494" cy="2286016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>
              <a:lnSpc>
                <a:spcPts val="2990"/>
              </a:lnSpc>
              <a:spcAft>
                <a:spcPts val="490"/>
              </a:spcAft>
              <a:buFont typeface="Wingdings" pitchFamily="2" charset="2"/>
              <a:buChar char="q"/>
            </a:pPr>
            <a:r>
              <a:rPr lang="ru" sz="2000" dirty="0" smtClean="0">
                <a:solidFill>
                  <a:srgbClr val="7030A0"/>
                </a:solidFill>
                <a:latin typeface="Times New Roman"/>
              </a:rPr>
              <a:t>Воспитание </a:t>
            </a:r>
            <a:r>
              <a:rPr lang="ru" sz="2000" dirty="0">
                <a:solidFill>
                  <a:srgbClr val="7030A0"/>
                </a:solidFill>
                <a:latin typeface="Times New Roman"/>
              </a:rPr>
              <a:t>у детей интереса и любви к </a:t>
            </a:r>
            <a:r>
              <a:rPr lang="ru" sz="2000" dirty="0" smtClean="0">
                <a:solidFill>
                  <a:srgbClr val="7030A0"/>
                </a:solidFill>
                <a:latin typeface="Times New Roman"/>
              </a:rPr>
              <a:t>миру музыки.</a:t>
            </a:r>
          </a:p>
          <a:p>
            <a:pPr>
              <a:lnSpc>
                <a:spcPts val="2990"/>
              </a:lnSpc>
              <a:spcAft>
                <a:spcPts val="490"/>
              </a:spcAft>
              <a:buFont typeface="Wingdings" pitchFamily="2" charset="2"/>
              <a:buChar char="q"/>
            </a:pPr>
            <a:r>
              <a:rPr lang="ru" sz="2000" dirty="0" smtClean="0">
                <a:solidFill>
                  <a:srgbClr val="7030A0"/>
                </a:solidFill>
                <a:latin typeface="Times New Roman"/>
              </a:rPr>
              <a:t>Улучшение результативности в музыкальном развитии детей с ОВЗ,        </a:t>
            </a:r>
          </a:p>
          <a:p>
            <a:pPr>
              <a:lnSpc>
                <a:spcPts val="2990"/>
              </a:lnSpc>
              <a:spcAft>
                <a:spcPts val="490"/>
              </a:spcAft>
            </a:pPr>
            <a:r>
              <a:rPr lang="ru" sz="2000" dirty="0" smtClean="0">
                <a:solidFill>
                  <a:srgbClr val="7030A0"/>
                </a:solidFill>
                <a:latin typeface="Times New Roman"/>
              </a:rPr>
              <a:t>   освоении ООП, адаптирпованных образовательных программ.</a:t>
            </a:r>
          </a:p>
          <a:p>
            <a:pPr>
              <a:lnSpc>
                <a:spcPts val="2990"/>
              </a:lnSpc>
              <a:spcAft>
                <a:spcPts val="490"/>
              </a:spcAft>
              <a:buFont typeface="Wingdings" pitchFamily="2" charset="2"/>
              <a:buChar char="q"/>
            </a:pPr>
            <a:r>
              <a:rPr lang="ru" sz="2000" dirty="0" smtClean="0">
                <a:solidFill>
                  <a:srgbClr val="7030A0"/>
                </a:solidFill>
                <a:latin typeface="Times New Roman"/>
              </a:rPr>
              <a:t>Организация коррекции имеющихся недостатков развития </a:t>
            </a:r>
          </a:p>
          <a:p>
            <a:pPr>
              <a:lnSpc>
                <a:spcPts val="2990"/>
              </a:lnSpc>
              <a:spcAft>
                <a:spcPts val="490"/>
              </a:spcAft>
            </a:pPr>
            <a:r>
              <a:rPr lang="ru" sz="2000" dirty="0" smtClean="0">
                <a:solidFill>
                  <a:srgbClr val="7030A0"/>
                </a:solidFill>
                <a:latin typeface="Times New Roman"/>
              </a:rPr>
              <a:t>     воспитанников ДОУ с ОВЗ, адаптация и </a:t>
            </a:r>
            <a:r>
              <a:rPr lang="ru-RU" sz="2000" dirty="0" smtClean="0">
                <a:solidFill>
                  <a:srgbClr val="7030A0"/>
                </a:solidFill>
                <a:latin typeface="Times New Roman"/>
              </a:rPr>
              <a:t>с</a:t>
            </a:r>
            <a:r>
              <a:rPr lang="ru" sz="2000" dirty="0" smtClean="0">
                <a:solidFill>
                  <a:srgbClr val="7030A0"/>
                </a:solidFill>
                <a:latin typeface="Times New Roman"/>
              </a:rPr>
              <a:t>оциализация в обществе.</a:t>
            </a:r>
          </a:p>
          <a:p>
            <a:pPr>
              <a:lnSpc>
                <a:spcPts val="2990"/>
              </a:lnSpc>
              <a:spcAft>
                <a:spcPts val="490"/>
              </a:spcAft>
            </a:pPr>
            <a:endParaRPr lang="ru" sz="2800" dirty="0" smtClean="0">
              <a:solidFill>
                <a:srgbClr val="7030A0"/>
              </a:solidFill>
              <a:latin typeface="Times New Roman"/>
            </a:endParaRPr>
          </a:p>
          <a:p>
            <a:pPr>
              <a:lnSpc>
                <a:spcPts val="2990"/>
              </a:lnSpc>
              <a:spcAft>
                <a:spcPts val="490"/>
              </a:spcAft>
            </a:pPr>
            <a:endParaRPr lang="ru" sz="2800" dirty="0" smtClean="0">
              <a:solidFill>
                <a:srgbClr val="7030A0"/>
              </a:solidFill>
              <a:latin typeface="Times New Roman"/>
            </a:endParaRPr>
          </a:p>
          <a:p>
            <a:pPr>
              <a:lnSpc>
                <a:spcPts val="2990"/>
              </a:lnSpc>
              <a:spcAft>
                <a:spcPts val="490"/>
              </a:spcAft>
            </a:pPr>
            <a:endParaRPr lang="ru" sz="2800" dirty="0" smtClean="0">
              <a:solidFill>
                <a:srgbClr val="663300"/>
              </a:solidFill>
              <a:latin typeface="Times New Roman"/>
            </a:endParaRPr>
          </a:p>
          <a:p>
            <a:pPr>
              <a:lnSpc>
                <a:spcPts val="2990"/>
              </a:lnSpc>
              <a:spcAft>
                <a:spcPts val="490"/>
              </a:spcAft>
            </a:pPr>
            <a:endParaRPr lang="ru" sz="2800" dirty="0" smtClean="0">
              <a:latin typeface="Times New Roman"/>
            </a:endParaRPr>
          </a:p>
          <a:p>
            <a:pPr>
              <a:lnSpc>
                <a:spcPts val="2990"/>
              </a:lnSpc>
              <a:spcAft>
                <a:spcPts val="490"/>
              </a:spcAft>
            </a:pPr>
            <a:endParaRPr lang="ru" sz="2700" dirty="0">
              <a:solidFill>
                <a:srgbClr val="663300"/>
              </a:solidFill>
              <a:latin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8872" y="2307336"/>
            <a:ext cx="1200912" cy="237744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indent="0" algn="ctr">
              <a:lnSpc>
                <a:spcPts val="3696"/>
              </a:lnSpc>
            </a:pPr>
            <a:endParaRPr lang="ru" sz="2700" dirty="0">
              <a:solidFill>
                <a:srgbClr val="663300"/>
              </a:solidFill>
              <a:latin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5656" y="2703576"/>
            <a:ext cx="8479536" cy="78028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 indent="647700">
              <a:lnSpc>
                <a:spcPts val="3696"/>
              </a:lnSpc>
            </a:pPr>
            <a:endParaRPr lang="ru" sz="2700" dirty="0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9256" y="3630168"/>
            <a:ext cx="4206240" cy="329184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indent="0" algn="ctr">
              <a:lnSpc>
                <a:spcPts val="3696"/>
              </a:lnSpc>
            </a:pPr>
            <a:endParaRPr lang="ru" sz="2700" dirty="0">
              <a:solidFill>
                <a:srgbClr val="7030A0"/>
              </a:solidFill>
              <a:latin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5786454"/>
            <a:ext cx="7748016" cy="786384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 indent="0">
              <a:lnSpc>
                <a:spcPts val="3696"/>
              </a:lnSpc>
            </a:pPr>
            <a:endParaRPr lang="ru" sz="2700" dirty="0">
              <a:solidFill>
                <a:srgbClr val="953735"/>
              </a:solidFill>
              <a:latin typeface="Times New Roman"/>
            </a:endParaRPr>
          </a:p>
        </p:txBody>
      </p:sp>
      <p:pic>
        <p:nvPicPr>
          <p:cNvPr id="3074" name="Picture 2" descr="http://duimovochka15.ucoz.ru/imag/inkljuzivnoe_obrazovani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4000504"/>
            <a:ext cx="2643206" cy="172617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21"/>
            <a:ext cx="9144000" cy="6871421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1071546"/>
            <a:ext cx="771530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процессе музыкально досуговой деятельности ребенок с проблемами получает яркие незабываемые впечатления, приобретает художественно-эстетический опыт, получает возможности для самореализации, раскрытия своих способностей в различных видах художественной деятельности, восприятия музыки.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 - занятия музыкой в процессе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социализации детей с ОВЗ необходимы как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 эмоционального воздействия на ребенка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целью коррекции имеющихся отклонений,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 способ невербальной коммуникации,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 также как один из возможных способов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познания мира.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Музыка также является средством, способным помочь детям с ОВЗ увидеть, услышать, почувствовать все многообразие окружающей среды, помочь им познать свое Я, войти в мир взрослых, полноценно существовать и взаимодействовать в нем.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detki.guru/wp-content/uploads/2016/09/znakomstvo-s-muzinstrumentam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967373"/>
            <a:ext cx="2786082" cy="16428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21"/>
            <a:ext cx="9144000" cy="6871421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rcRect l="5935" r="5039" b="6173"/>
          <a:stretch>
            <a:fillRect/>
          </a:stretch>
        </p:blipFill>
        <p:spPr>
          <a:xfrm>
            <a:off x="2714612" y="2143116"/>
            <a:ext cx="3727200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532888" y="1014984"/>
            <a:ext cx="4056888" cy="32004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 algn="ctr">
              <a:lnSpc>
                <a:spcPts val="3430"/>
              </a:lnSpc>
            </a:pPr>
            <a:r>
              <a:rPr lang="ru" sz="3100" b="1">
                <a:solidFill>
                  <a:srgbClr val="FF0000"/>
                </a:solidFill>
                <a:latin typeface="Times New Roman"/>
              </a:rPr>
              <a:t>Спасибо за внимание!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21"/>
            <a:ext cx="9144000" cy="687142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15112" y="560832"/>
            <a:ext cx="8104632" cy="1792224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 indent="0" algn="ctr">
              <a:lnSpc>
                <a:spcPts val="2400"/>
              </a:lnSpc>
              <a:spcAft>
                <a:spcPts val="1680"/>
              </a:spcAft>
            </a:pPr>
            <a:r>
              <a:rPr lang="ru" sz="1800" dirty="0">
                <a:solidFill>
                  <a:srgbClr val="FF0000"/>
                </a:solidFill>
                <a:latin typeface="Times New Roman"/>
              </a:rPr>
              <a:t>Федеральный закон от 29.12.2012 </a:t>
            </a:r>
            <a:r>
              <a:rPr lang="en-US" sz="1800" dirty="0">
                <a:solidFill>
                  <a:srgbClr val="FF0000"/>
                </a:solidFill>
                <a:latin typeface="Times New Roman"/>
              </a:rPr>
              <a:t>N </a:t>
            </a:r>
            <a:r>
              <a:rPr lang="ru" sz="1800" dirty="0">
                <a:solidFill>
                  <a:srgbClr val="FF0000"/>
                </a:solidFill>
                <a:latin typeface="Times New Roman"/>
              </a:rPr>
              <a:t>273-ФЗ ”Об образовании в Российской Федерации»</a:t>
            </a:r>
          </a:p>
          <a:p>
            <a:pPr indent="0" algn="ctr">
              <a:lnSpc>
                <a:spcPts val="2424"/>
              </a:lnSpc>
            </a:pPr>
            <a:r>
              <a:rPr lang="ru" sz="1800" dirty="0">
                <a:solidFill>
                  <a:srgbClr val="7030A0"/>
                </a:solidFill>
                <a:latin typeface="Times New Roman"/>
              </a:rPr>
              <a:t>Приказ Министерства образования и науки России от 17.10.2013 </a:t>
            </a:r>
            <a:r>
              <a:rPr lang="en-US" sz="1800" dirty="0">
                <a:solidFill>
                  <a:srgbClr val="7030A0"/>
                </a:solidFill>
                <a:latin typeface="Times New Roman"/>
              </a:rPr>
              <a:t>N° 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1155 о введении в действие Федерального государственного образовательного</a:t>
            </a:r>
          </a:p>
          <a:p>
            <a:pPr indent="0" algn="ctr">
              <a:lnSpc>
                <a:spcPts val="1990"/>
              </a:lnSpc>
              <a:spcAft>
                <a:spcPts val="3220"/>
              </a:spcAft>
            </a:pPr>
            <a:r>
              <a:rPr lang="ru" sz="1800" dirty="0">
                <a:solidFill>
                  <a:srgbClr val="7030A0"/>
                </a:solidFill>
                <a:latin typeface="Times New Roman"/>
              </a:rPr>
              <a:t>стандарта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3000372"/>
            <a:ext cx="8199120" cy="28651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93663" indent="-7938">
              <a:lnSpc>
                <a:spcPts val="2280"/>
              </a:lnSpc>
              <a:spcBef>
                <a:spcPts val="700"/>
              </a:spcBef>
              <a:spcAft>
                <a:spcPts val="3220"/>
              </a:spcAft>
            </a:pPr>
            <a:r>
              <a:rPr lang="ru" sz="2000" dirty="0">
                <a:solidFill>
                  <a:srgbClr val="7030A0"/>
                </a:solidFill>
                <a:latin typeface="Times New Roman"/>
              </a:rPr>
              <a:t>Обеспечение реализации права детей с ограниченными возможностями здоровья на образование - одна из важнейших задач государственной политики в области образования и социально-экономического развития Российской Федерации</a:t>
            </a:r>
            <a:r>
              <a:rPr lang="ru" sz="2400" dirty="0">
                <a:solidFill>
                  <a:srgbClr val="7030A0"/>
                </a:solidFill>
                <a:latin typeface="Times New Roman"/>
              </a:rPr>
              <a:t>.</a:t>
            </a:r>
          </a:p>
          <a:p>
            <a:pPr marL="94488" indent="266700">
              <a:lnSpc>
                <a:spcPts val="2304"/>
              </a:lnSpc>
            </a:pPr>
            <a:endParaRPr lang="ru" sz="2400" dirty="0" smtClean="0">
              <a:latin typeface="Times New Roman"/>
            </a:endParaRPr>
          </a:p>
          <a:p>
            <a:pPr marL="93663" indent="-7938">
              <a:lnSpc>
                <a:spcPts val="2304"/>
              </a:lnSpc>
            </a:pPr>
            <a:r>
              <a:rPr lang="ru" sz="2000" dirty="0" smtClean="0">
                <a:solidFill>
                  <a:srgbClr val="7030A0"/>
                </a:solidFill>
                <a:latin typeface="Times New Roman"/>
              </a:rPr>
              <a:t> Выравнивание </a:t>
            </a:r>
            <a:r>
              <a:rPr lang="ru" sz="2000" dirty="0">
                <a:solidFill>
                  <a:srgbClr val="7030A0"/>
                </a:solidFill>
                <a:latin typeface="Times New Roman"/>
              </a:rPr>
              <a:t>стартовых возможностей выпускников дошкольных образовательных учреждений, в том числе и детей с ограниченными возможностями здоровья</a:t>
            </a:r>
            <a:r>
              <a:rPr lang="ru" sz="2000" dirty="0">
                <a:latin typeface="Times New Roman"/>
              </a:rPr>
              <a:t>.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4429124" y="2428868"/>
            <a:ext cx="270318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войная стрелка вверх/вниз 6"/>
          <p:cNvSpPr/>
          <p:nvPr/>
        </p:nvSpPr>
        <p:spPr>
          <a:xfrm>
            <a:off x="4429124" y="4214818"/>
            <a:ext cx="285752" cy="57150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21"/>
            <a:ext cx="9144000" cy="687142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28596" y="642918"/>
            <a:ext cx="8455152" cy="2161032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 indent="0" algn="ctr">
              <a:lnSpc>
                <a:spcPts val="2550"/>
              </a:lnSpc>
              <a:spcAft>
                <a:spcPts val="280"/>
              </a:spcAft>
            </a:pPr>
            <a:r>
              <a:rPr lang="ru" sz="2300" b="1" dirty="0">
                <a:solidFill>
                  <a:srgbClr val="FF0000"/>
                </a:solidFill>
                <a:latin typeface="Times New Roman"/>
              </a:rPr>
              <a:t>Цель и задачи работы музыкального руководителя </a:t>
            </a:r>
            <a:r>
              <a:rPr lang="ru" sz="2300" b="1" dirty="0" smtClean="0">
                <a:solidFill>
                  <a:srgbClr val="FF0000"/>
                </a:solidFill>
                <a:latin typeface="Times New Roman"/>
              </a:rPr>
              <a:t>                      с</a:t>
            </a:r>
            <a:r>
              <a:rPr lang="ru" sz="2300" b="1" dirty="0">
                <a:solidFill>
                  <a:srgbClr val="FF0000"/>
                </a:solidFill>
                <a:latin typeface="Times New Roman"/>
              </a:rPr>
              <a:t> </a:t>
            </a:r>
            <a:r>
              <a:rPr lang="ru" sz="2300" b="1" dirty="0" smtClean="0">
                <a:solidFill>
                  <a:srgbClr val="FF0000"/>
                </a:solidFill>
                <a:latin typeface="Times New Roman"/>
              </a:rPr>
              <a:t>детьми </a:t>
            </a:r>
            <a:r>
              <a:rPr lang="ru" sz="2300" b="1" dirty="0">
                <a:solidFill>
                  <a:srgbClr val="FF0000"/>
                </a:solidFill>
                <a:latin typeface="Times New Roman"/>
              </a:rPr>
              <a:t>с </a:t>
            </a:r>
            <a:r>
              <a:rPr lang="ru" sz="2300" b="1" dirty="0" smtClean="0">
                <a:solidFill>
                  <a:srgbClr val="FF0000"/>
                </a:solidFill>
                <a:latin typeface="Times New Roman"/>
              </a:rPr>
              <a:t>ОВЗ </a:t>
            </a:r>
            <a:r>
              <a:rPr lang="ru" b="1" i="1" dirty="0" smtClean="0">
                <a:solidFill>
                  <a:srgbClr val="FF0000"/>
                </a:solidFill>
                <a:latin typeface="Times New Roman"/>
              </a:rPr>
              <a:t>(слабослышащие дети)</a:t>
            </a:r>
          </a:p>
          <a:p>
            <a:pPr indent="0">
              <a:lnSpc>
                <a:spcPts val="2550"/>
              </a:lnSpc>
            </a:pPr>
            <a:r>
              <a:rPr lang="ru" sz="1800" b="1" i="1" u="sng" dirty="0" smtClean="0">
                <a:solidFill>
                  <a:srgbClr val="FF0000"/>
                </a:solidFill>
                <a:latin typeface="Times New Roman"/>
              </a:rPr>
              <a:t>Цель </a:t>
            </a:r>
            <a:r>
              <a:rPr lang="ru" sz="1800" b="1" i="1" u="sng" dirty="0">
                <a:solidFill>
                  <a:srgbClr val="FF0000"/>
                </a:solidFill>
                <a:latin typeface="Times New Roman"/>
              </a:rPr>
              <a:t>работы</a:t>
            </a:r>
          </a:p>
          <a:p>
            <a:pPr indent="0">
              <a:lnSpc>
                <a:spcPts val="2256"/>
              </a:lnSpc>
              <a:spcAft>
                <a:spcPts val="210"/>
              </a:spcAft>
            </a:pPr>
            <a:r>
              <a:rPr lang="ru" sz="1800" dirty="0">
                <a:solidFill>
                  <a:srgbClr val="7030A0"/>
                </a:solidFill>
                <a:latin typeface="Times New Roman"/>
              </a:rPr>
              <a:t>помочь детям с ОВЗ активно войти в мир музыки, стимулировать развитие музыкальных способностей, формировать коммуникативные навыки посредством</a:t>
            </a:r>
          </a:p>
          <a:p>
            <a:pPr indent="0">
              <a:lnSpc>
                <a:spcPts val="2256"/>
              </a:lnSpc>
              <a:spcAft>
                <a:spcPts val="2380"/>
              </a:spcAft>
            </a:pPr>
            <a:r>
              <a:rPr lang="ru" sz="1800" dirty="0">
                <a:solidFill>
                  <a:srgbClr val="7030A0"/>
                </a:solidFill>
                <a:latin typeface="Times New Roman"/>
              </a:rPr>
              <a:t>основных видов музыкальной деятельности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643182"/>
            <a:ext cx="8627966" cy="3898392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 marL="360363">
              <a:lnSpc>
                <a:spcPts val="1990"/>
              </a:lnSpc>
              <a:spcBef>
                <a:spcPts val="2380"/>
              </a:spcBef>
              <a:spcAft>
                <a:spcPts val="210"/>
              </a:spcAft>
            </a:pPr>
            <a:r>
              <a:rPr lang="ru" sz="1800" b="1" i="1" u="sng" dirty="0">
                <a:solidFill>
                  <a:srgbClr val="FF0000"/>
                </a:solidFill>
                <a:latin typeface="Times New Roman"/>
              </a:rPr>
              <a:t>Задачи работы</a:t>
            </a:r>
          </a:p>
          <a:p>
            <a:pPr marL="355600" indent="-355600">
              <a:lnSpc>
                <a:spcPts val="1824"/>
              </a:lnSpc>
              <a:spcAft>
                <a:spcPts val="280"/>
              </a:spcAft>
              <a:buFont typeface="Wingdings" pitchFamily="2" charset="2"/>
              <a:buChar char="q"/>
            </a:pP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развитие 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предпосылок ценностно-смыслового восприятия и понимания произведений музыкального искусства, становление эстетического отношения к окружающему миру,</a:t>
            </a:r>
          </a:p>
          <a:p>
            <a:pPr marL="355600" indent="-355600">
              <a:lnSpc>
                <a:spcPts val="1990"/>
              </a:lnSpc>
              <a:spcAft>
                <a:spcPts val="210"/>
              </a:spcAft>
              <a:buFont typeface="Wingdings" pitchFamily="2" charset="2"/>
              <a:buChar char="q"/>
            </a:pP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формирование 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основ музыкальной культуры,</a:t>
            </a:r>
          </a:p>
          <a:p>
            <a:pPr marL="355600" indent="-355600">
              <a:lnSpc>
                <a:spcPts val="1990"/>
              </a:lnSpc>
              <a:spcAft>
                <a:spcPts val="210"/>
              </a:spcAft>
              <a:buFont typeface="Wingdings" pitchFamily="2" charset="2"/>
              <a:buChar char="q"/>
            </a:pP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ознакомление 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с элементарными музыкальными понятиями и жанрами,</a:t>
            </a:r>
          </a:p>
          <a:p>
            <a:pPr marL="355600" indent="-355600">
              <a:lnSpc>
                <a:spcPts val="1824"/>
              </a:lnSpc>
              <a:spcAft>
                <a:spcPts val="280"/>
              </a:spcAft>
              <a:buFont typeface="Wingdings" pitchFamily="2" charset="2"/>
              <a:buChar char="q"/>
            </a:pP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развитие 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музыкальных, творческих способностей дошкольников: поэтического и музыкального слуха, чувства ритма, музыкальной памяти, формирование песенного, музыкального вкуса,</a:t>
            </a:r>
          </a:p>
          <a:p>
            <a:pPr marL="355600" indent="-355600">
              <a:lnSpc>
                <a:spcPts val="1824"/>
              </a:lnSpc>
              <a:spcAft>
                <a:spcPts val="280"/>
              </a:spcAft>
              <a:buFont typeface="Wingdings" pitchFamily="2" charset="2"/>
              <a:buChar char="q"/>
            </a:pP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воспитание 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интереса к музыкально-художественной деятельности, совершенствование умений в этом виде деятельности,</a:t>
            </a:r>
          </a:p>
          <a:p>
            <a:pPr marL="355600" indent="-355600">
              <a:lnSpc>
                <a:spcPts val="1824"/>
              </a:lnSpc>
              <a:spcAft>
                <a:spcPts val="280"/>
              </a:spcAft>
              <a:buFont typeface="Wingdings" pitchFamily="2" charset="2"/>
              <a:buChar char="q"/>
            </a:pP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развитие 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детского музыкально-художественного творчества, реализация самостоятельной творческой деятельности детей, удовлетворение потребности в </a:t>
            </a: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самовыражении, развитие 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свободного общения о музыке со взрослыми и детьми.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21"/>
            <a:ext cx="9144000" cy="687142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14480" y="571480"/>
            <a:ext cx="6799320" cy="612648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>
            <a:noAutofit/>
          </a:bodyPr>
          <a:lstStyle/>
          <a:p>
            <a:pPr indent="0" algn="ctr">
              <a:lnSpc>
                <a:spcPts val="2550"/>
              </a:lnSpc>
              <a:spcAft>
                <a:spcPts val="210"/>
              </a:spcAft>
            </a:pPr>
            <a:r>
              <a:rPr lang="ru" sz="2300" b="1" dirty="0">
                <a:solidFill>
                  <a:srgbClr val="FF0000"/>
                </a:solidFill>
                <a:latin typeface="Times New Roman"/>
              </a:rPr>
              <a:t>Коррекционно-развивающие задачи </a:t>
            </a:r>
            <a:r>
              <a:rPr lang="ru" sz="2300" b="1" dirty="0" smtClean="0">
                <a:solidFill>
                  <a:srgbClr val="FF0000"/>
                </a:solidFill>
                <a:latin typeface="Times New Roman"/>
              </a:rPr>
              <a:t>                                  по музыкальномувоспитанию</a:t>
            </a:r>
          </a:p>
          <a:p>
            <a:pPr indent="0" algn="ctr">
              <a:lnSpc>
                <a:spcPts val="2550"/>
              </a:lnSpc>
              <a:spcAft>
                <a:spcPts val="210"/>
              </a:spcAft>
            </a:pPr>
            <a:r>
              <a:rPr lang="ru" sz="2400" b="1" i="1" dirty="0" smtClean="0">
                <a:solidFill>
                  <a:srgbClr val="FF0000"/>
                </a:solidFill>
                <a:latin typeface="Times New Roman"/>
              </a:rPr>
              <a:t> </a:t>
            </a:r>
            <a:r>
              <a:rPr lang="ru" b="1" i="1" dirty="0" smtClean="0">
                <a:solidFill>
                  <a:srgbClr val="FF0000"/>
                </a:solidFill>
                <a:latin typeface="Times New Roman"/>
              </a:rPr>
              <a:t>(слабослышащие дети)</a:t>
            </a:r>
            <a:endParaRPr lang="ru" b="1" dirty="0">
              <a:solidFill>
                <a:srgbClr val="FF0000"/>
              </a:solidFill>
              <a:latin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6656" y="4468368"/>
            <a:ext cx="3133344" cy="148132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 indent="0">
              <a:lnSpc>
                <a:spcPts val="2400"/>
              </a:lnSpc>
            </a:pPr>
            <a:endParaRPr lang="ru" sz="1800" dirty="0">
              <a:solidFill>
                <a:srgbClr val="C00000"/>
              </a:solidFill>
              <a:latin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5214950"/>
            <a:ext cx="3962400" cy="1203960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 indent="0">
              <a:lnSpc>
                <a:spcPts val="2448"/>
              </a:lnSpc>
              <a:spcBef>
                <a:spcPts val="5740"/>
              </a:spcBef>
              <a:spcAft>
                <a:spcPts val="5250"/>
              </a:spcAft>
            </a:pPr>
            <a:endParaRPr lang="ru" sz="1800" dirty="0">
              <a:solidFill>
                <a:srgbClr val="C00000"/>
              </a:solidFill>
              <a:latin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785926"/>
            <a:ext cx="7572428" cy="3286148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" sz="2000" dirty="0">
                <a:solidFill>
                  <a:srgbClr val="7030A0"/>
                </a:solidFill>
                <a:latin typeface="Times New Roman"/>
              </a:rPr>
              <a:t>Улучшение общего эмоционального состояния детей, оздоровление психики</a:t>
            </a:r>
            <a:r>
              <a:rPr lang="ru" sz="2000" dirty="0" smtClean="0">
                <a:solidFill>
                  <a:srgbClr val="7030A0"/>
                </a:solidFill>
                <a:latin typeface="Times New Roman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" sz="2000" dirty="0" smtClean="0">
                <a:solidFill>
                  <a:srgbClr val="7030A0"/>
                </a:solidFill>
                <a:latin typeface="Times New Roman"/>
              </a:rPr>
              <a:t>Развитие эмоциональноволевой сферы. Воспитание уверенности в своих силах, выдержки, волевых черт характера.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" sz="2000" dirty="0" smtClean="0">
                <a:solidFill>
                  <a:srgbClr val="7030A0"/>
                </a:solidFill>
                <a:latin typeface="Times New Roman"/>
              </a:rPr>
              <a:t>Развитие и коррекция познавательной сферы. Нормализация психических процессов и свойств: памяти, внимания, мышления, речи, развитие произвольности психических процессов.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" sz="2000" dirty="0" smtClean="0">
                <a:solidFill>
                  <a:srgbClr val="7030A0"/>
                </a:solidFill>
                <a:latin typeface="Times New Roman"/>
              </a:rPr>
              <a:t>Физическое развитие детей с ОВЗ. Укрепление, тренировка двигательного аппарата. Формирование качества движений</a:t>
            </a:r>
            <a:r>
              <a:rPr lang="ru" sz="2000" dirty="0" smtClean="0">
                <a:latin typeface="Times New Roman"/>
              </a:rPr>
              <a:t>.</a:t>
            </a:r>
          </a:p>
          <a:p>
            <a:pPr indent="304800">
              <a:lnSpc>
                <a:spcPts val="2376"/>
              </a:lnSpc>
            </a:pPr>
            <a:endParaRPr lang="ru" dirty="0" smtClean="0">
              <a:solidFill>
                <a:srgbClr val="C00000"/>
              </a:solidFill>
              <a:latin typeface="Times New Roman"/>
            </a:endParaRPr>
          </a:p>
          <a:p>
            <a:pPr indent="304800">
              <a:lnSpc>
                <a:spcPts val="2376"/>
              </a:lnSpc>
            </a:pPr>
            <a:endParaRPr lang="ru" dirty="0" smtClean="0">
              <a:solidFill>
                <a:srgbClr val="C00000"/>
              </a:solidFill>
              <a:latin typeface="Times New Roman"/>
            </a:endParaRPr>
          </a:p>
          <a:p>
            <a:pPr indent="304800">
              <a:lnSpc>
                <a:spcPts val="2376"/>
              </a:lnSpc>
            </a:pPr>
            <a:endParaRPr lang="ru" sz="1800" dirty="0">
              <a:solidFill>
                <a:srgbClr val="C00000"/>
              </a:solidFill>
              <a:latin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21"/>
            <a:ext cx="9144000" cy="6871421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00100" y="571480"/>
            <a:ext cx="785818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Музыкальное воспитание дошкольников с ограниченными возможностями здоровья осуществляется в процессе освоения различных видов музыкальной деятельности: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Восприятие музыки оказывает действенную помощь в решении эстетических и коррекционных задач, она обогащает эмоциональную сферу детей, расширяет их кругозор, влияет на развитие речи и формирование личности. Важным условием оздоровительной работы является формирование у детей художественных и музыкальных впечатлений посредством ознакомления их с образцами мировой художественной культуры, в том числе с классической музыкой.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open.irkobl.ru/upload/iblock/af1/af1d5dd228de34ee2d35797c5a5945d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4500570"/>
            <a:ext cx="2282359" cy="180738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21"/>
            <a:ext cx="9144000" cy="687142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9560" y="1234440"/>
            <a:ext cx="8525256" cy="493776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 indent="0">
              <a:lnSpc>
                <a:spcPts val="2160"/>
              </a:lnSpc>
            </a:pPr>
            <a:endParaRPr lang="ru" sz="1800" dirty="0">
              <a:latin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500174"/>
            <a:ext cx="8215370" cy="4214842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 indent="0">
              <a:spcBef>
                <a:spcPts val="1890"/>
              </a:spcBef>
              <a:spcAft>
                <a:spcPts val="1470"/>
              </a:spcAft>
              <a:buFont typeface="Wingdings" pitchFamily="2" charset="2"/>
              <a:buChar char="q"/>
            </a:pPr>
            <a:r>
              <a:rPr lang="ru" dirty="0" smtClean="0">
                <a:solidFill>
                  <a:srgbClr val="7030A0"/>
                </a:solidFill>
                <a:latin typeface="Times New Roman"/>
              </a:rPr>
              <a:t> Определение особых образовательных потребностей детей с ОВЗ, посещающих ДОУ.</a:t>
            </a:r>
          </a:p>
          <a:p>
            <a:pPr indent="0">
              <a:spcAft>
                <a:spcPts val="1470"/>
              </a:spcAft>
              <a:buFont typeface="Wingdings" pitchFamily="2" charset="2"/>
              <a:buChar char="q"/>
            </a:pP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Разработка 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и реализация ИОМ, плана индивидуальной музыкально-коррекционной работы с детьми в ДОУ и семье.</a:t>
            </a:r>
          </a:p>
          <a:p>
            <a:pPr indent="0">
              <a:spcAft>
                <a:spcPts val="1470"/>
              </a:spcAft>
              <a:buFont typeface="Wingdings" pitchFamily="2" charset="2"/>
              <a:buChar char="q"/>
            </a:pP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Систематическое 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проведение необходимой образовательной работы по музыкальному развитию с детьми с особыми образовательными потребностями.</a:t>
            </a:r>
          </a:p>
          <a:p>
            <a:pPr indent="0">
              <a:spcAft>
                <a:spcPts val="1470"/>
              </a:spcAft>
              <a:buFont typeface="Wingdings" pitchFamily="2" charset="2"/>
              <a:buChar char="q"/>
            </a:pP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Оказание 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консультативной и методической помощи родителям (законным представителям) детей с особыми образовательными потребностями по вопросам развития музыкальности.</a:t>
            </a:r>
          </a:p>
          <a:p>
            <a:pPr indent="0">
              <a:buFont typeface="Wingdings" pitchFamily="2" charset="2"/>
              <a:buChar char="q"/>
            </a:pPr>
            <a:r>
              <a:rPr lang="ru" sz="1800" dirty="0" smtClean="0">
                <a:solidFill>
                  <a:srgbClr val="7030A0"/>
                </a:solidFill>
                <a:latin typeface="Times New Roman"/>
              </a:rPr>
              <a:t> </a:t>
            </a:r>
            <a:r>
              <a:rPr lang="ru" sz="1800" dirty="0">
                <a:solidFill>
                  <a:srgbClr val="7030A0"/>
                </a:solidFill>
                <a:latin typeface="Times New Roman"/>
              </a:rPr>
              <a:t>Оценка результатов помощи детям с особыми образовательными потребностями, определение степени освоения ООП, дополнительных программ музыкального образования.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357166"/>
            <a:ext cx="67719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" b="1" dirty="0" smtClean="0">
                <a:solidFill>
                  <a:srgbClr val="FF0000"/>
                </a:solidFill>
                <a:latin typeface="Times New Roman"/>
              </a:rPr>
              <a:t>АЛГОРИТМ РАБОТЫ МУЗЫКАЛЬНОГО РУКОВОДИТЕЛЯ </a:t>
            </a:r>
          </a:p>
          <a:p>
            <a:pPr algn="ctr"/>
            <a:r>
              <a:rPr lang="ru" b="1" i="1" dirty="0" smtClean="0">
                <a:solidFill>
                  <a:srgbClr val="FF0000"/>
                </a:solidFill>
                <a:latin typeface="Times New Roman"/>
              </a:rPr>
              <a:t>(слабослышащие дети)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21"/>
            <a:ext cx="9144000" cy="687142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65504" y="408432"/>
            <a:ext cx="7492776" cy="701040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 indent="0" algn="ctr">
              <a:lnSpc>
                <a:spcPts val="2880"/>
              </a:lnSpc>
            </a:pPr>
            <a:r>
              <a:rPr lang="ru" sz="2000" b="1" dirty="0">
                <a:solidFill>
                  <a:srgbClr val="FF0000"/>
                </a:solidFill>
                <a:latin typeface="Times New Roman"/>
              </a:rPr>
              <a:t>ФОРМЫ ОРГАНИЗАЦИИ МУЗЫКАЛЬНОЙ ДЕЯТЕЛЬНОСТИ С ДЕТЬМИ С </a:t>
            </a:r>
            <a:r>
              <a:rPr lang="ru" sz="2000" b="1" dirty="0" smtClean="0">
                <a:solidFill>
                  <a:srgbClr val="FF0000"/>
                </a:solidFill>
                <a:latin typeface="Times New Roman"/>
              </a:rPr>
              <a:t>ОВЗ </a:t>
            </a:r>
            <a:r>
              <a:rPr lang="ru" sz="2000" b="1" i="1" dirty="0" smtClean="0">
                <a:solidFill>
                  <a:srgbClr val="FF0000"/>
                </a:solidFill>
                <a:latin typeface="Times New Roman"/>
              </a:rPr>
              <a:t>(слабослышащие дети)</a:t>
            </a:r>
            <a:endParaRPr lang="ru" sz="2000" b="1" dirty="0">
              <a:solidFill>
                <a:srgbClr val="FF0000"/>
              </a:solidFill>
              <a:latin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357298"/>
            <a:ext cx="7640406" cy="124377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0">
              <a:lnSpc>
                <a:spcPts val="2160"/>
              </a:lnSpc>
            </a:pPr>
            <a:r>
              <a:rPr lang="ru" sz="1800" b="1" dirty="0">
                <a:solidFill>
                  <a:srgbClr val="FF0000"/>
                </a:solidFill>
                <a:latin typeface="Times New Roman"/>
              </a:rPr>
              <a:t>Образовательная деятельность в </a:t>
            </a:r>
            <a:r>
              <a:rPr lang="ru" sz="1800" b="1" dirty="0" smtClean="0">
                <a:solidFill>
                  <a:srgbClr val="FF0000"/>
                </a:solidFill>
                <a:latin typeface="Times New Roman"/>
              </a:rPr>
              <a:t>ДОУ:</a:t>
            </a:r>
          </a:p>
          <a:p>
            <a:pPr indent="0">
              <a:lnSpc>
                <a:spcPts val="2160"/>
              </a:lnSpc>
              <a:buFont typeface="Wingdings" pitchFamily="2" charset="2"/>
              <a:buChar char="q"/>
            </a:pPr>
            <a:r>
              <a:rPr lang="ru" sz="1800" b="1" dirty="0" smtClean="0">
                <a:solidFill>
                  <a:srgbClr val="7030A0"/>
                </a:solidFill>
                <a:latin typeface="Times New Roman"/>
              </a:rPr>
              <a:t> </a:t>
            </a:r>
            <a:r>
              <a:rPr lang="ru" dirty="0" smtClean="0">
                <a:solidFill>
                  <a:srgbClr val="7030A0"/>
                </a:solidFill>
                <a:latin typeface="Times New Roman"/>
              </a:rPr>
              <a:t>занятия (разного вида-традиционные, комплексные, интегрированные ; фронтальные, подгрупповые и индивидуальные  и др.;</a:t>
            </a:r>
          </a:p>
          <a:p>
            <a:pPr indent="0">
              <a:lnSpc>
                <a:spcPts val="2160"/>
              </a:lnSpc>
              <a:buFont typeface="Wingdings" pitchFamily="2" charset="2"/>
              <a:buChar char="q"/>
            </a:pPr>
            <a:r>
              <a:rPr lang="ru" dirty="0" smtClean="0">
                <a:solidFill>
                  <a:srgbClr val="7030A0"/>
                </a:solidFill>
                <a:latin typeface="Times New Roman"/>
              </a:rPr>
              <a:t>музыкальные игры и пр.</a:t>
            </a:r>
          </a:p>
          <a:p>
            <a:pPr indent="0" algn="ctr">
              <a:lnSpc>
                <a:spcPts val="1920"/>
              </a:lnSpc>
            </a:pPr>
            <a:endParaRPr lang="ru" sz="1800" b="1" dirty="0">
              <a:solidFill>
                <a:srgbClr val="FF0000"/>
              </a:solidFill>
              <a:latin typeface="Times New Roman"/>
            </a:endParaRPr>
          </a:p>
          <a:p>
            <a:pPr indent="0">
              <a:lnSpc>
                <a:spcPts val="1920"/>
              </a:lnSpc>
            </a:pPr>
            <a:endParaRPr lang="ru" sz="1000" i="1" u="sng" dirty="0">
              <a:solidFill>
                <a:srgbClr val="D65869"/>
              </a:solidFill>
              <a:latin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571744"/>
            <a:ext cx="7858180" cy="192882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>
              <a:lnSpc>
                <a:spcPts val="2136"/>
              </a:lnSpc>
              <a:spcAft>
                <a:spcPts val="280"/>
              </a:spcAft>
            </a:pPr>
            <a:r>
              <a:rPr lang="ru" sz="1800" b="1" dirty="0">
                <a:solidFill>
                  <a:srgbClr val="FF0000"/>
                </a:solidFill>
                <a:latin typeface="Times New Roman"/>
              </a:rPr>
              <a:t>Музыка </a:t>
            </a:r>
            <a:r>
              <a:rPr lang="ru" b="1" dirty="0" smtClean="0">
                <a:solidFill>
                  <a:srgbClr val="FF0000"/>
                </a:solidFill>
                <a:latin typeface="Times New Roman"/>
              </a:rPr>
              <a:t>в повседневной жизни: </a:t>
            </a:r>
          </a:p>
          <a:p>
            <a:pPr indent="0">
              <a:lnSpc>
                <a:spcPts val="2136"/>
              </a:lnSpc>
              <a:spcAft>
                <a:spcPts val="280"/>
              </a:spcAft>
              <a:buFont typeface="Wingdings" pitchFamily="2" charset="2"/>
              <a:buChar char="q"/>
            </a:pPr>
            <a:r>
              <a:rPr lang="ru" dirty="0" smtClean="0">
                <a:solidFill>
                  <a:srgbClr val="7030A0"/>
                </a:solidFill>
                <a:latin typeface="Times New Roman"/>
              </a:rPr>
              <a:t> музыка в быту д-сада (слушание музыки, музыкальные упражнения,</a:t>
            </a:r>
          </a:p>
          <a:p>
            <a:pPr indent="0">
              <a:lnSpc>
                <a:spcPts val="2136"/>
              </a:lnSpc>
              <a:spcAft>
                <a:spcPts val="280"/>
              </a:spcAft>
            </a:pPr>
            <a:r>
              <a:rPr lang="ru" dirty="0" smtClean="0">
                <a:solidFill>
                  <a:srgbClr val="7030A0"/>
                </a:solidFill>
                <a:latin typeface="Times New Roman"/>
              </a:rPr>
              <a:t>    игры, самостоятельное мюзицирование, утренняя гимнастика под музыку, </a:t>
            </a:r>
          </a:p>
          <a:p>
            <a:pPr indent="0">
              <a:lnSpc>
                <a:spcPts val="2136"/>
              </a:lnSpc>
              <a:spcAft>
                <a:spcPts val="280"/>
              </a:spcAft>
            </a:pPr>
            <a:r>
              <a:rPr lang="ru" dirty="0" smtClean="0">
                <a:solidFill>
                  <a:srgbClr val="7030A0"/>
                </a:solidFill>
                <a:latin typeface="Times New Roman"/>
              </a:rPr>
              <a:t>    «музыка фоном»),</a:t>
            </a:r>
          </a:p>
          <a:p>
            <a:pPr indent="0">
              <a:lnSpc>
                <a:spcPts val="2160"/>
              </a:lnSpc>
              <a:spcAft>
                <a:spcPts val="280"/>
              </a:spcAft>
              <a:buFont typeface="Wingdings" pitchFamily="2" charset="2"/>
              <a:buChar char="q"/>
            </a:pPr>
            <a:r>
              <a:rPr lang="ru" dirty="0" smtClean="0">
                <a:solidFill>
                  <a:srgbClr val="7030A0"/>
                </a:solidFill>
                <a:latin typeface="Times New Roman"/>
              </a:rPr>
              <a:t>музыкальные развлечения (тематические, музыкальные вечера, беседы, концерты,</a:t>
            </a:r>
          </a:p>
          <a:p>
            <a:pPr indent="0">
              <a:lnSpc>
                <a:spcPts val="2160"/>
              </a:lnSpc>
              <a:spcAft>
                <a:spcPts val="28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/>
              </a:rPr>
              <a:t>   т</a:t>
            </a:r>
            <a:r>
              <a:rPr lang="ru" dirty="0" smtClean="0">
                <a:solidFill>
                  <a:srgbClr val="7030A0"/>
                </a:solidFill>
                <a:latin typeface="Times New Roman"/>
              </a:rPr>
              <a:t>еатральные постановки, хороводы, спектакли и пр.</a:t>
            </a:r>
          </a:p>
          <a:p>
            <a:pPr indent="0">
              <a:lnSpc>
                <a:spcPts val="1990"/>
              </a:lnSpc>
              <a:buFont typeface="Wingdings" pitchFamily="2" charset="2"/>
              <a:buChar char="q"/>
            </a:pPr>
            <a:r>
              <a:rPr lang="ru" dirty="0" smtClean="0">
                <a:solidFill>
                  <a:srgbClr val="7030A0"/>
                </a:solidFill>
                <a:latin typeface="Times New Roman"/>
              </a:rPr>
              <a:t>праздничные утренники и пр</a:t>
            </a:r>
            <a:endParaRPr lang="ru" b="1" dirty="0" smtClean="0">
              <a:solidFill>
                <a:srgbClr val="7030A0"/>
              </a:solidFill>
              <a:latin typeface="Times New Roman"/>
            </a:endParaRPr>
          </a:p>
          <a:p>
            <a:pPr indent="0" algn="ctr">
              <a:lnSpc>
                <a:spcPts val="1990"/>
              </a:lnSpc>
              <a:spcAft>
                <a:spcPts val="280"/>
              </a:spcAft>
            </a:pPr>
            <a:endParaRPr lang="ru" sz="1800" b="1" dirty="0">
              <a:solidFill>
                <a:srgbClr val="FF0000"/>
              </a:solidFill>
              <a:latin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14744" y="4000504"/>
            <a:ext cx="2346960" cy="19812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>
              <a:lnSpc>
                <a:spcPts val="1990"/>
              </a:lnSpc>
            </a:pPr>
            <a:endParaRPr lang="ru" sz="1800" b="1" dirty="0">
              <a:solidFill>
                <a:srgbClr val="FF0000"/>
              </a:solidFill>
              <a:latin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4857760"/>
            <a:ext cx="8286808" cy="164307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0">
              <a:lnSpc>
                <a:spcPts val="2376"/>
              </a:lnSpc>
            </a:pPr>
            <a:r>
              <a:rPr lang="ru" sz="1800" b="1" dirty="0" smtClean="0">
                <a:solidFill>
                  <a:srgbClr val="FF0000"/>
                </a:solidFill>
                <a:latin typeface="Times New Roman"/>
              </a:rPr>
              <a:t>Музыкальное воспитание в семье:</a:t>
            </a:r>
          </a:p>
          <a:p>
            <a:pPr indent="0">
              <a:lnSpc>
                <a:spcPts val="2376"/>
              </a:lnSpc>
              <a:buFont typeface="Wingdings" pitchFamily="2" charset="2"/>
              <a:buChar char="q"/>
            </a:pPr>
            <a:r>
              <a:rPr lang="ru" dirty="0" smtClean="0">
                <a:solidFill>
                  <a:srgbClr val="7030A0"/>
                </a:solidFill>
                <a:latin typeface="Times New Roman"/>
              </a:rPr>
              <a:t>слушание радио и телепередач,</a:t>
            </a:r>
          </a:p>
          <a:p>
            <a:pPr indent="0">
              <a:lnSpc>
                <a:spcPts val="2136"/>
              </a:lnSpc>
              <a:buFont typeface="Wingdings" pitchFamily="2" charset="2"/>
              <a:buChar char="q"/>
            </a:pPr>
            <a:r>
              <a:rPr lang="ru" dirty="0" smtClean="0">
                <a:solidFill>
                  <a:srgbClr val="7030A0"/>
                </a:solidFill>
                <a:latin typeface="Times New Roman"/>
              </a:rPr>
              <a:t>слушание аудиозаписей</a:t>
            </a:r>
          </a:p>
          <a:p>
            <a:pPr indent="0">
              <a:lnSpc>
                <a:spcPts val="2136"/>
              </a:lnSpc>
              <a:buFont typeface="Wingdings" pitchFamily="2" charset="2"/>
              <a:buChar char="q"/>
            </a:pPr>
            <a:r>
              <a:rPr lang="ru" dirty="0" smtClean="0">
                <a:solidFill>
                  <a:srgbClr val="7030A0"/>
                </a:solidFill>
                <a:latin typeface="Times New Roman"/>
              </a:rPr>
              <a:t> музицирование,</a:t>
            </a:r>
          </a:p>
          <a:p>
            <a:pPr indent="88900">
              <a:lnSpc>
                <a:spcPts val="2136"/>
              </a:lnSpc>
              <a:buFont typeface="Wingdings" pitchFamily="2" charset="2"/>
              <a:buChar char="q"/>
            </a:pPr>
            <a:r>
              <a:rPr lang="ru" dirty="0" smtClean="0">
                <a:solidFill>
                  <a:srgbClr val="7030A0"/>
                </a:solidFill>
                <a:latin typeface="Times New Roman"/>
              </a:rPr>
              <a:t>музыкальные вечера, развлечения, дни рождения и пр</a:t>
            </a:r>
            <a:r>
              <a:rPr lang="ru" dirty="0" smtClean="0">
                <a:latin typeface="Times New Roman"/>
              </a:rPr>
              <a:t>. </a:t>
            </a:r>
            <a:endParaRPr lang="ru" b="1" dirty="0" smtClean="0">
              <a:latin typeface="Times New Roman"/>
            </a:endParaRPr>
          </a:p>
          <a:p>
            <a:pPr indent="0">
              <a:lnSpc>
                <a:spcPts val="2376"/>
              </a:lnSpc>
            </a:pPr>
            <a:endParaRPr lang="ru" sz="1800" b="1" dirty="0">
              <a:latin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14678" y="4357694"/>
            <a:ext cx="2913888" cy="3663696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/>
          <a:p>
            <a:pPr indent="0" algn="ctr">
              <a:lnSpc>
                <a:spcPts val="2136"/>
              </a:lnSpc>
              <a:spcAft>
                <a:spcPts val="280"/>
              </a:spcAft>
            </a:pPr>
            <a:endParaRPr lang="ru" sz="1800" dirty="0">
              <a:solidFill>
                <a:srgbClr val="00B050"/>
              </a:solidFill>
              <a:latin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0" cy="0"/>
          </a:xfrm>
          <a:prstGeom prst="rect">
            <a:avLst/>
          </a:prstGeom>
          <a:solidFill>
            <a:srgbClr val="F69E8C"/>
          </a:solidFill>
        </p:spPr>
        <p:txBody>
          <a:bodyPr wrap="none" lIns="0" tIns="0" rIns="0" bIns="0">
            <a:noAutofit/>
          </a:bodyPr>
          <a:lstStyle/>
          <a:p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БЕНКЕ\Красивые фоны для презентаций\ФОН ДЛЯ ПРЕЗЕНТАЦИИ\фон можно вставлять по отдельности\21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142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571480"/>
            <a:ext cx="6858048" cy="268224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indent="0" algn="ctr">
              <a:lnSpc>
                <a:spcPts val="2550"/>
              </a:lnSpc>
              <a:spcAft>
                <a:spcPts val="210"/>
              </a:spcAft>
            </a:pPr>
            <a:r>
              <a:rPr lang="ru" sz="2000" b="1" cap="small" dirty="0" smtClean="0">
                <a:solidFill>
                  <a:srgbClr val="FF0000"/>
                </a:solidFill>
                <a:latin typeface="Times New Roman"/>
              </a:rPr>
              <a:t>Виды музыкальной деятельности с детьми с овз </a:t>
            </a:r>
          </a:p>
          <a:p>
            <a:pPr indent="0" algn="ctr">
              <a:lnSpc>
                <a:spcPts val="2550"/>
              </a:lnSpc>
              <a:spcAft>
                <a:spcPts val="210"/>
              </a:spcAft>
            </a:pPr>
            <a:r>
              <a:rPr lang="ru" b="1" i="1" dirty="0" smtClean="0">
                <a:solidFill>
                  <a:srgbClr val="FF0000"/>
                </a:solidFill>
                <a:latin typeface="Times New Roman"/>
              </a:rPr>
              <a:t>(слабослышащие дети)</a:t>
            </a:r>
            <a:endParaRPr lang="ru" b="1" cap="small" dirty="0">
              <a:solidFill>
                <a:srgbClr val="FF0000"/>
              </a:solidFill>
              <a:latin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500174"/>
            <a:ext cx="8001056" cy="3757626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>
              <a:lnSpc>
                <a:spcPts val="2550"/>
              </a:lnSpc>
              <a:spcAft>
                <a:spcPts val="560"/>
              </a:spcAft>
              <a:buFont typeface="Wingdings" pitchFamily="2" charset="2"/>
              <a:buChar char="q"/>
            </a:pPr>
            <a:r>
              <a:rPr lang="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Слушание </a:t>
            </a:r>
            <a:r>
              <a:rPr lang="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музыки</a:t>
            </a:r>
          </a:p>
          <a:p>
            <a:pPr>
              <a:lnSpc>
                <a:spcPts val="2550"/>
              </a:lnSpc>
              <a:spcAft>
                <a:spcPts val="560"/>
              </a:spcAft>
            </a:pP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Слушание музыки является самостоятельным видом музыкальной деятельности. </a:t>
            </a:r>
          </a:p>
          <a:p>
            <a:pPr>
              <a:lnSpc>
                <a:spcPts val="2550"/>
              </a:lnSpc>
              <a:spcAft>
                <a:spcPts val="560"/>
              </a:spcAft>
            </a:pP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Вместе с тем оно лежит в основе всех других видов, т.е. по сути, является ведущим. </a:t>
            </a:r>
          </a:p>
          <a:p>
            <a:pPr>
              <a:lnSpc>
                <a:spcPts val="2550"/>
              </a:lnSpc>
              <a:spcAft>
                <a:spcPts val="560"/>
              </a:spcAft>
            </a:pP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учатся слушать и понимать музыку, чувствовать характер, настроение музыкального</a:t>
            </a:r>
          </a:p>
          <a:p>
            <a:pPr>
              <a:lnSpc>
                <a:spcPts val="2550"/>
              </a:lnSpc>
              <a:spcAft>
                <a:spcPts val="560"/>
              </a:spcAft>
            </a:pP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произведения, выражать свое отношение к ней посредством изобразительного,</a:t>
            </a:r>
          </a:p>
          <a:p>
            <a:pPr>
              <a:lnSpc>
                <a:spcPts val="2550"/>
              </a:lnSpc>
              <a:spcAft>
                <a:spcPts val="560"/>
              </a:spcAft>
            </a:pP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танцевального, песенного творчества Согласно последним исследованиям, </a:t>
            </a:r>
          </a:p>
          <a:p>
            <a:pPr>
              <a:lnSpc>
                <a:spcPts val="2550"/>
              </a:lnSpc>
              <a:spcAft>
                <a:spcPts val="560"/>
              </a:spcAft>
            </a:pP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классическая музыка благотворно влияет на физические процессы организма, способствует</a:t>
            </a:r>
          </a:p>
          <a:p>
            <a:pPr>
              <a:lnSpc>
                <a:spcPts val="2550"/>
              </a:lnSpc>
              <a:spcAft>
                <a:spcPts val="560"/>
              </a:spcAft>
            </a:pP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развитию памяти, внимания, воображения, развивает духовные и душевные качества </a:t>
            </a:r>
          </a:p>
          <a:p>
            <a:pPr>
              <a:lnSpc>
                <a:spcPts val="2550"/>
              </a:lnSpc>
              <a:spcAft>
                <a:spcPts val="560"/>
              </a:spcAft>
            </a:pP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личности. Она обладает высокой степенью воздействия на эмоциональную сферу ребенка. </a:t>
            </a:r>
          </a:p>
          <a:p>
            <a:pPr>
              <a:lnSpc>
                <a:spcPts val="2550"/>
              </a:lnSpc>
              <a:spcAft>
                <a:spcPts val="560"/>
              </a:spcAft>
            </a:pP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происходит в силу влияния музыки на центральную нервную систему.</a:t>
            </a:r>
          </a:p>
          <a:p>
            <a:pPr>
              <a:lnSpc>
                <a:spcPts val="2550"/>
              </a:lnSpc>
              <a:spcAft>
                <a:spcPts val="560"/>
              </a:spcAft>
            </a:pP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Слушание музыки помогает ребенку войти в нужное эмоциональное состояние</a:t>
            </a:r>
          </a:p>
          <a:p>
            <a:pPr indent="0">
              <a:lnSpc>
                <a:spcPts val="2550"/>
              </a:lnSpc>
              <a:spcAft>
                <a:spcPts val="560"/>
              </a:spcAft>
              <a:buFont typeface="Wingdings" pitchFamily="2" charset="2"/>
              <a:buChar char="q"/>
            </a:pPr>
            <a:endParaRPr lang="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2550"/>
              </a:lnSpc>
              <a:spcAft>
                <a:spcPts val="560"/>
              </a:spcAft>
            </a:pPr>
            <a:endParaRPr lang="ru" sz="2400" b="1" dirty="0" smtClean="0">
              <a:solidFill>
                <a:srgbClr val="C00000"/>
              </a:solidFill>
              <a:latin typeface="Times New Roman"/>
            </a:endParaRPr>
          </a:p>
          <a:p>
            <a:pPr algn="ctr">
              <a:lnSpc>
                <a:spcPts val="2550"/>
              </a:lnSpc>
              <a:spcAft>
                <a:spcPts val="560"/>
              </a:spcAft>
            </a:pPr>
            <a:endParaRPr lang="ru" sz="2400" b="1" dirty="0" smtClean="0">
              <a:solidFill>
                <a:srgbClr val="C00000"/>
              </a:solidFill>
              <a:latin typeface="Times New Roman"/>
            </a:endParaRPr>
          </a:p>
          <a:p>
            <a:pPr algn="ctr">
              <a:lnSpc>
                <a:spcPts val="2550"/>
              </a:lnSpc>
              <a:spcAft>
                <a:spcPts val="560"/>
              </a:spcAft>
            </a:pPr>
            <a:endParaRPr lang="ru" sz="2300" b="1" dirty="0" smtClean="0">
              <a:solidFill>
                <a:srgbClr val="C00000"/>
              </a:solidFill>
              <a:latin typeface="Times New Roman"/>
            </a:endParaRPr>
          </a:p>
          <a:p>
            <a:pPr indent="0" algn="ctr">
              <a:lnSpc>
                <a:spcPts val="2550"/>
              </a:lnSpc>
              <a:spcAft>
                <a:spcPts val="560"/>
              </a:spcAft>
            </a:pPr>
            <a:endParaRPr lang="ru" sz="2300" b="1" dirty="0" smtClean="0">
              <a:solidFill>
                <a:srgbClr val="C00000"/>
              </a:solidFill>
              <a:latin typeface="Times New Roman"/>
            </a:endParaRPr>
          </a:p>
          <a:p>
            <a:pPr indent="0" algn="ctr">
              <a:lnSpc>
                <a:spcPts val="2550"/>
              </a:lnSpc>
              <a:spcAft>
                <a:spcPts val="560"/>
              </a:spcAft>
            </a:pPr>
            <a:endParaRPr lang="ru" sz="2300" b="1" dirty="0">
              <a:solidFill>
                <a:srgbClr val="C00000"/>
              </a:solidFill>
              <a:latin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64608" y="1536192"/>
            <a:ext cx="3590544" cy="347472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pPr indent="0">
              <a:lnSpc>
                <a:spcPts val="2550"/>
              </a:lnSpc>
            </a:pPr>
            <a:endParaRPr lang="ru" sz="2300" b="1" dirty="0">
              <a:solidFill>
                <a:srgbClr val="C00000"/>
              </a:solidFill>
              <a:latin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2071</Words>
  <PresentationFormat>Экран (4:3)</PresentationFormat>
  <Paragraphs>178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54</cp:revision>
  <dcterms:modified xsi:type="dcterms:W3CDTF">2020-11-11T08:16:16Z</dcterms:modified>
</cp:coreProperties>
</file>