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73" r:id="rId5"/>
    <p:sldId id="269" r:id="rId6"/>
    <p:sldId id="275" r:id="rId7"/>
    <p:sldId id="261" r:id="rId8"/>
    <p:sldId id="266" r:id="rId9"/>
    <p:sldId id="256" r:id="rId10"/>
    <p:sldId id="263" r:id="rId11"/>
    <p:sldId id="262" r:id="rId12"/>
    <p:sldId id="264" r:id="rId13"/>
    <p:sldId id="27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9588" y="199673"/>
            <a:ext cx="6199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Муниципальное  казенное дошкольное образовательное учреждение  «Детский сад № 12»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5976" y="1412776"/>
            <a:ext cx="2870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Педагогический совет на тему:</a:t>
            </a:r>
          </a:p>
          <a:p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7092280" y="4365104"/>
            <a:ext cx="18306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Разработала:</a:t>
            </a:r>
          </a:p>
          <a:p>
            <a:r>
              <a:rPr lang="ru-RU" sz="1400" dirty="0"/>
              <a:t>Старший воспитатель</a:t>
            </a:r>
          </a:p>
          <a:p>
            <a:r>
              <a:rPr lang="ru-RU" sz="1400"/>
              <a:t>Салихова Е</a:t>
            </a:r>
            <a:r>
              <a:rPr lang="ru-RU" sz="1400" dirty="0"/>
              <a:t>.В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16016" y="6309320"/>
            <a:ext cx="1668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г. Еманжелинск 2016 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87581" y="2389711"/>
            <a:ext cx="5260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Ознакомление дошкольников с местом человека </a:t>
            </a:r>
            <a:endParaRPr lang="ru-RU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в истории и культуре.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2260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1582341"/>
            <a:ext cx="65527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5100" lvl="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3. Станция «</a:t>
            </a:r>
            <a:r>
              <a:rPr lang="ru-RU" dirty="0" err="1">
                <a:latin typeface="Times New Roman"/>
                <a:ea typeface="Times New Roman"/>
              </a:rPr>
              <a:t>Блицопрос</a:t>
            </a:r>
            <a:r>
              <a:rPr lang="ru-RU" dirty="0">
                <a:latin typeface="Times New Roman"/>
                <a:ea typeface="Times New Roman"/>
              </a:rPr>
              <a:t>» (художественные народные промыслы)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назови элементы хохломского узора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перечисли народные игрушки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назови народные промыслы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источник вдохновения народных мастеров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чем покрывают роспись по дереву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Picture 2" descr="http://avatars.mds.yandex.net/get-afishanew/29882/3b4efdde337b014d8b3194925fc4aefa/or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2160240" cy="128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diets.ru/data/cache/2012nov/19/19/1102926_49457-700x7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97997"/>
            <a:ext cx="1764900" cy="127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900igr.net/datai/geografija/TSentralnyj-rajon/0007-017-Narodnye-promysly-TSentralnoj-Rossi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13666"/>
            <a:ext cx="1399885" cy="136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o-world-travel.ru/img/2015/042500/403605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301208"/>
            <a:ext cx="1790246" cy="134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atreshkina.ru/fileseditor/IMGP417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456" y="4869160"/>
            <a:ext cx="1800200" cy="165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hop.r-tg.com/content/rus/catalog/236/1870012b%5b1%5d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35798"/>
            <a:ext cx="1512168" cy="145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3781303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распространялась, стали изготовляться далеко за пределами Сергиева Посада - в Семеновском районе Нижегородской губернии.</a:t>
            </a:r>
          </a:p>
        </p:txBody>
      </p:sp>
      <p:pic>
        <p:nvPicPr>
          <p:cNvPr id="1040" name="Picture 16" descr="http://xvatit.com/upload/medialibrary/993/993c68026ef01a03458799e4a13cc7f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964" y="4671327"/>
            <a:ext cx="1574216" cy="163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t5.omniweb.ru/upload/iblock/4f6/21_bogorod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3776"/>
            <a:ext cx="172819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999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76672"/>
            <a:ext cx="30060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5100" lvl="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4. Станция «Славяне»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места проживания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письменность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одежда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дома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игры и игрушки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праздники и обряды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 descr="https://05varvara.files.wordpress.com/2014/09/00-natalya-klimova-ss-kirill-and-mefody-equals-to-the-apostles-and-teachers-of-the-slavs-2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6672"/>
            <a:ext cx="3019618" cy="181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orage.surfingbird.ru/s/14/11/13/18/r2_bS-3e8602_orig_a9b775b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32" y="2132856"/>
            <a:ext cx="2892217" cy="209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irlich.ucoz.ru/_ph/14/5982920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39" y="3861048"/>
            <a:ext cx="338159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ineo.com.ua/upload/redactor/images/a099559e4b7740f6556db606a10f910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77072"/>
            <a:ext cx="1958766" cy="230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040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19168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1651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Станция «Восточная культура» (Китай, Япония)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название одежды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письменность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изобретения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достопримечательности </a:t>
            </a:r>
          </a:p>
          <a:p>
            <a:pPr marL="694690" marR="165100" indent="-285750" algn="just">
              <a:spcAft>
                <a:spcPts val="0"/>
              </a:spcAft>
              <a:buFontTx/>
              <a:buChar char="-"/>
            </a:pPr>
            <a:r>
              <a:rPr lang="ru-RU" dirty="0">
                <a:latin typeface="Times New Roman"/>
                <a:ea typeface="Times New Roman"/>
              </a:rPr>
              <a:t>религия </a:t>
            </a:r>
          </a:p>
        </p:txBody>
      </p:sp>
      <p:pic>
        <p:nvPicPr>
          <p:cNvPr id="3074" name="Picture 2" descr="http://diskontniktur.ru/upload/img/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60648"/>
            <a:ext cx="1944216" cy="272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tatic.trip-travel.ru/media/cache/1e/7f/1e7f5871f8459b8f3aceab1b2f29c98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04433"/>
            <a:ext cx="253679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tatic3.depositphotos.com/1001071/122/i/950/depositphotos_1227622-Drawing-hieroglyp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50045"/>
            <a:ext cx="1240992" cy="96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Буддизм в Кита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20888"/>
            <a:ext cx="1944216" cy="141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photo.minghui.org/images/other/ntd_competition/images/2009-9-11-hanfu910-0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639" y="4293096"/>
            <a:ext cx="1440161" cy="231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img1.liveinternet.ru/images/attach/c/0/63/231/63231179_1282844069_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74791"/>
            <a:ext cx="1426806" cy="2022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001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Деловая игра «Мозговой штурм»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55776" y="1704414"/>
            <a:ext cx="6131024" cy="4421749"/>
          </a:xfrm>
        </p:spPr>
        <p:txBody>
          <a:bodyPr>
            <a:normAutofit/>
          </a:bodyPr>
          <a:lstStyle/>
          <a:p>
            <a:r>
              <a:rPr lang="ru-RU" sz="2400" dirty="0"/>
              <a:t>Что повысит профессиональную компетентность и культурный уровень педагога в процессе ознакомления с реализацией временного стандарта.</a:t>
            </a:r>
          </a:p>
        </p:txBody>
      </p:sp>
    </p:spTree>
    <p:extLst>
      <p:ext uri="{BB962C8B-B14F-4D97-AF65-F5344CB8AC3E}">
        <p14:creationId xmlns:p14="http://schemas.microsoft.com/office/powerpoint/2010/main" val="3245406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412776"/>
            <a:ext cx="60304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marL="90170" marR="165100" indent="90170" algn="just">
              <a:spcAft>
                <a:spcPts val="0"/>
              </a:spcAft>
            </a:pPr>
            <a:r>
              <a:rPr lang="ru-RU" b="1" u="sng" dirty="0">
                <a:latin typeface="Times New Roman"/>
                <a:ea typeface="Times New Roman"/>
              </a:rPr>
              <a:t>Решение педагогического совета:</a:t>
            </a:r>
            <a:endParaRPr lang="ru-RU" dirty="0">
              <a:latin typeface="Times New Roman"/>
              <a:ea typeface="Times New Roman"/>
            </a:endParaRPr>
          </a:p>
          <a:p>
            <a:pPr marL="90170" marR="165100" indent="9017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marL="342900" marR="1651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 Продолжать сбор предметов старины. Организовать выставку предметов старины. </a:t>
            </a:r>
          </a:p>
          <a:p>
            <a:pPr marL="342900" marR="1651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Организовать систему по развитию у детей представлений о человеке в истории и культуре. В системе планировать познавательную деятельность,  включать занятия по данному направлению. Ответственные: старший воспитатель, воспитатели.</a:t>
            </a:r>
          </a:p>
          <a:p>
            <a:pPr marL="342900" marR="1651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Использовать накопленный опыт воспитателей для дальнейшей работы по развитию у дошкольников представлений о человеке в истории и культуре.</a:t>
            </a:r>
          </a:p>
          <a:p>
            <a:pPr marL="342900" marR="1651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effectLst/>
                <a:latin typeface="Times New Roman"/>
                <a:ea typeface="Times New Roman"/>
              </a:rPr>
              <a:t>Запланировать тематические родительские собрания по правовому воспитанию во всех возрастных группах.</a:t>
            </a:r>
          </a:p>
          <a:p>
            <a:pPr marL="342900" marR="1651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effectLst/>
                <a:latin typeface="Times New Roman"/>
                <a:ea typeface="Times New Roman"/>
              </a:rPr>
              <a:t>Разработать памятки для родителей и педагогов по реализации прав в </a:t>
            </a:r>
            <a:r>
              <a:rPr lang="ru-RU">
                <a:effectLst/>
                <a:latin typeface="Times New Roman"/>
                <a:ea typeface="Times New Roman"/>
              </a:rPr>
              <a:t>детском саду и семье.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52904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1556792"/>
            <a:ext cx="55263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План работы педсовета:</a:t>
            </a:r>
            <a:endParaRPr lang="ru-RU" dirty="0">
              <a:latin typeface="Times New Roman"/>
              <a:ea typeface="Times New Roman"/>
            </a:endParaRPr>
          </a:p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lvl="0"/>
            <a:r>
              <a:rPr lang="ru-RU" dirty="0"/>
              <a:t>1.Итоги выполнения предыдущего педсовета (</a:t>
            </a:r>
            <a:r>
              <a:rPr lang="ru-RU" dirty="0" err="1"/>
              <a:t>ст</a:t>
            </a:r>
            <a:r>
              <a:rPr lang="ru-RU" dirty="0"/>
              <a:t> воспитатель)</a:t>
            </a:r>
          </a:p>
          <a:p>
            <a:pPr lvl="0"/>
            <a:r>
              <a:rPr lang="ru-RU" dirty="0"/>
              <a:t>2.Результаты тематического контроля по теме «Ознакомление детей с местом человека в истории и культуре» (</a:t>
            </a:r>
            <a:r>
              <a:rPr lang="ru-RU" dirty="0" err="1"/>
              <a:t>ст</a:t>
            </a:r>
            <a:r>
              <a:rPr lang="ru-RU" dirty="0"/>
              <a:t> воспитатель)</a:t>
            </a:r>
          </a:p>
          <a:p>
            <a:pPr lvl="0"/>
            <a:r>
              <a:rPr lang="ru-RU" dirty="0"/>
              <a:t>3.Анализ теоретических знаний педагогов.</a:t>
            </a:r>
          </a:p>
          <a:p>
            <a:pPr lvl="0"/>
            <a:r>
              <a:rPr lang="ru-RU" dirty="0"/>
              <a:t>4.Деловая  игра «Права и обязанности детей, педагогов и родителей»</a:t>
            </a:r>
          </a:p>
          <a:p>
            <a:pPr lvl="0"/>
            <a:r>
              <a:rPr lang="ru-RU" dirty="0"/>
              <a:t>5.Педагогический пробег «Ознакомление детей с мировой культурой»</a:t>
            </a:r>
          </a:p>
          <a:p>
            <a:pPr lvl="0"/>
            <a:r>
              <a:rPr lang="ru-RU" dirty="0"/>
              <a:t>6.Деловая игра «Мозговой штурм»</a:t>
            </a:r>
          </a:p>
          <a:p>
            <a:pPr lvl="0"/>
            <a:r>
              <a:rPr lang="ru-RU" dirty="0"/>
              <a:t>7.Обсуждение проекта решения педсовета.</a:t>
            </a:r>
          </a:p>
          <a:p>
            <a:pPr marL="90170" marR="165100" indent="90170" algn="just">
              <a:spcAft>
                <a:spcPts val="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5420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859340"/>
            <a:ext cx="55263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1 вопрос:</a:t>
            </a:r>
            <a:r>
              <a:rPr lang="ru-RU" dirty="0">
                <a:latin typeface="Times New Roman"/>
                <a:ea typeface="Times New Roman"/>
              </a:rPr>
              <a:t> Выполнение решений предыдущего педсовета.</a:t>
            </a:r>
            <a:r>
              <a:rPr lang="ru-RU" b="1" dirty="0">
                <a:latin typeface="Times New Roman"/>
                <a:ea typeface="Times New Roman"/>
              </a:rPr>
              <a:t> </a:t>
            </a:r>
            <a:endParaRPr lang="ru-RU" dirty="0">
              <a:latin typeface="Times New Roman"/>
              <a:ea typeface="Times New Roman"/>
            </a:endParaRPr>
          </a:p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2 вопрос: </a:t>
            </a:r>
            <a:r>
              <a:rPr lang="ru-RU" dirty="0">
                <a:latin typeface="Times New Roman"/>
                <a:ea typeface="Times New Roman"/>
              </a:rPr>
              <a:t>«Что предусматривает программа Детство по развитию у детей представлений о месте человека в истории и культуре»</a:t>
            </a:r>
          </a:p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3 вопрос: </a:t>
            </a:r>
            <a:r>
              <a:rPr lang="ru-RU" dirty="0">
                <a:latin typeface="Times New Roman"/>
                <a:ea typeface="Times New Roman"/>
              </a:rPr>
              <a:t>Результаты тематического контроля: Ознакомление дошкольников с местом человека в истории и культуре</a:t>
            </a:r>
          </a:p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effectLst/>
                <a:latin typeface="Times New Roman"/>
                <a:ea typeface="Times New Roman"/>
              </a:rPr>
              <a:t>4 вопрос </a:t>
            </a:r>
            <a:r>
              <a:rPr lang="ru-RU" dirty="0">
                <a:effectLst/>
                <a:latin typeface="Times New Roman"/>
                <a:ea typeface="Times New Roman"/>
              </a:rPr>
              <a:t>Анализ теоретических знаний  педагогов</a:t>
            </a:r>
          </a:p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5 вопрос  </a:t>
            </a:r>
            <a:r>
              <a:rPr lang="ru-RU" dirty="0">
                <a:latin typeface="Times New Roman"/>
                <a:ea typeface="Times New Roman"/>
              </a:rPr>
              <a:t>Деловая игра «Права и обязанности детей, педагогов и родителей»</a:t>
            </a:r>
          </a:p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effectLst/>
                <a:latin typeface="Times New Roman"/>
                <a:ea typeface="Times New Roman"/>
              </a:rPr>
              <a:t>6 вопрос </a:t>
            </a:r>
            <a:r>
              <a:rPr lang="ru-RU" dirty="0">
                <a:effectLst/>
                <a:latin typeface="Times New Roman"/>
                <a:ea typeface="Times New Roman"/>
              </a:rPr>
              <a:t>Педагогический пробег « Ознакомление детей с мировой культурой»</a:t>
            </a:r>
          </a:p>
        </p:txBody>
      </p:sp>
    </p:spTree>
    <p:extLst>
      <p:ext uri="{BB962C8B-B14F-4D97-AF65-F5344CB8AC3E}">
        <p14:creationId xmlns:p14="http://schemas.microsoft.com/office/powerpoint/2010/main" val="198075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Решение проблемных ситуаций.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3 – 4 команды.</a:t>
            </a:r>
          </a:p>
          <a:p>
            <a:r>
              <a:rPr lang="ru-RU" sz="2400" dirty="0"/>
              <a:t>Нарушает ли ситуация права ребенка прямо или косвенно;</a:t>
            </a:r>
          </a:p>
          <a:p>
            <a:r>
              <a:rPr lang="ru-RU" sz="2400" dirty="0"/>
              <a:t>Кто виноват  в нарушении прав ребенка : заведующая, методист, воспитатель группы, родитель.</a:t>
            </a:r>
          </a:p>
          <a:p>
            <a:r>
              <a:rPr lang="ru-RU" sz="2400" dirty="0"/>
              <a:t>Каким образом можно разрешить ситуацию, чтобы она не затрагивала интересы ребенка.</a:t>
            </a:r>
          </a:p>
          <a:p>
            <a:pPr>
              <a:buNone/>
            </a:pPr>
            <a:r>
              <a:rPr lang="ru-RU" sz="2400" dirty="0"/>
              <a:t> Символизирующий виновника в нарушении прав ребенка. РОДИТЕЛИ – красный, ВОСПИТАТЕЛЬ  - синий,  МЕТОДИСТ – желтый, ЗАВЕДУЮЩАЯ – зеленый.</a:t>
            </a:r>
          </a:p>
        </p:txBody>
      </p:sp>
    </p:spTree>
    <p:extLst>
      <p:ext uri="{BB962C8B-B14F-4D97-AF65-F5344CB8AC3E}">
        <p14:creationId xmlns:p14="http://schemas.microsoft.com/office/powerpoint/2010/main" val="3245406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859340"/>
            <a:ext cx="5526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165100" indent="90170" algn="just">
              <a:spcAft>
                <a:spcPts val="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00364" y="274638"/>
            <a:ext cx="5643602" cy="6297634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Деловая игра  «Права и обязанности детей, педагогов и родителей»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1 группа – дети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2 группа – родители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3 группа – педагоги. 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Задача каждой группы заключается в составлении списка своих прав и обязанностей.  «Дети» отмечают свои права и обязанности по отношению  к  «педагогам», «родители»  - по отношению  к дошкольному учреждению, «педагоги» – по отношению к «детям».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После небольшой подготовки «родители», «дети» и «педагоги» начинают предъявлять права друг другу и зачитывать свои обязанности. Причем каждое право и обязанность могут быть внесены в список только тогда, когда они приняты другой стороной. Каждая сторона имеет возможность отклонить какое – то право или настаивать на его изменении, а так же напомнить другой стороне о забытой ею какой – либо обязанности.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75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859340"/>
            <a:ext cx="5526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165100" indent="90170" algn="just">
              <a:spcAft>
                <a:spcPts val="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2143108" y="1600200"/>
            <a:ext cx="6086492" cy="4525963"/>
          </a:xfrm>
        </p:spPr>
        <p:txBody>
          <a:bodyPr/>
          <a:lstStyle/>
          <a:p>
            <a:pPr algn="ctr">
              <a:spcAft>
                <a:spcPts val="0"/>
              </a:spcAft>
              <a:buNone/>
            </a:pPr>
            <a:r>
              <a:rPr lang="ru-RU" dirty="0"/>
              <a:t>Представление презентаций педагогов по  теме «</a:t>
            </a:r>
            <a:r>
              <a:rPr lang="ru-RU" b="1" dirty="0">
                <a:latin typeface="Times New Roman"/>
                <a:ea typeface="Times New Roman"/>
              </a:rPr>
              <a:t>Ознакомление дошкольников с местом человека </a:t>
            </a:r>
            <a:endParaRPr lang="ru-RU" dirty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Times New Roman"/>
              </a:rPr>
              <a:t>в истории и культуре».</a:t>
            </a:r>
            <a:endParaRPr lang="ru-RU" dirty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075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997839"/>
            <a:ext cx="56703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6 вопрос: </a:t>
            </a:r>
            <a:endParaRPr lang="ru-RU" dirty="0">
              <a:latin typeface="Times New Roman"/>
              <a:ea typeface="Times New Roman"/>
            </a:endParaRPr>
          </a:p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Педагогический пробег: </a:t>
            </a:r>
            <a:endParaRPr lang="ru-RU" dirty="0">
              <a:latin typeface="Times New Roman"/>
              <a:ea typeface="Times New Roman"/>
            </a:endParaRPr>
          </a:p>
          <a:p>
            <a:pPr marL="90170" marR="165100" indent="9017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Ознакомление дошкольников с местом человека в истории и культуре.</a:t>
            </a:r>
            <a:endParaRPr lang="ru-RU" dirty="0">
              <a:latin typeface="Times New Roman"/>
              <a:ea typeface="Times New Roman"/>
            </a:endParaRPr>
          </a:p>
          <a:p>
            <a:pPr marL="342900" marR="1651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Станция « Угадай-ка!» (назови героя мифа)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яблоки Гесперид </a:t>
            </a:r>
          </a:p>
          <a:p>
            <a:pPr marL="694690" marR="165100" indent="-285750" algn="just">
              <a:spcAft>
                <a:spcPts val="0"/>
              </a:spcAft>
              <a:buFontTx/>
              <a:buChar char="-"/>
            </a:pPr>
            <a:r>
              <a:rPr lang="ru-RU" dirty="0">
                <a:latin typeface="Times New Roman"/>
                <a:ea typeface="Times New Roman"/>
              </a:rPr>
              <a:t>Аргонавты и золотое руно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лабиринт минотавра </a:t>
            </a:r>
          </a:p>
          <a:p>
            <a:pPr marL="408940" marR="16510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медуза Горгона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5406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1026" name="Рисунок 4" descr="http://uchitel-slovesnosti.ru/Kirill/199/i_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0"/>
            <a:ext cx="2214578" cy="4921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7" descr="http://shortbiography.org/wp-content/uploads/2014/05/Sams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0"/>
            <a:ext cx="358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10" descr="http://news.rin.ru/photos/14421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786058"/>
            <a:ext cx="3071834" cy="381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2138"/>
            <a:ext cx="9137833" cy="687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96944"/>
            <a:ext cx="1373138" cy="1974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35324" y="2187819"/>
            <a:ext cx="15171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КРАДЕНОЕ   СОЛНЦЕ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78031"/>
            <a:ext cx="1440160" cy="19934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80112" y="2187819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КОТ, ПЕТУХ И ЛИСА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41623"/>
            <a:ext cx="1652085" cy="16032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63888" y="2071516"/>
            <a:ext cx="1652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СОРОКА-БЕЛОБОКА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1" y="2708920"/>
            <a:ext cx="1373138" cy="19442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08304" y="4725144"/>
            <a:ext cx="1517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ЦАРЕВНА  ЛЯГУШКА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08920"/>
            <a:ext cx="1481410" cy="194421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52120" y="4725144"/>
            <a:ext cx="1409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ТРИ МЕДВЕДЯ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58"/>
          <a:stretch/>
        </p:blipFill>
        <p:spPr>
          <a:xfrm>
            <a:off x="3563887" y="2491329"/>
            <a:ext cx="1652086" cy="15486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07904" y="4221088"/>
            <a:ext cx="1508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Илья-</a:t>
            </a:r>
            <a:r>
              <a:rPr lang="ru-RU" sz="1200" dirty="0" err="1"/>
              <a:t>муромец</a:t>
            </a:r>
            <a:r>
              <a:rPr lang="ru-RU" sz="1200" dirty="0"/>
              <a:t> и Соловей-разбойник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433" y="4725144"/>
            <a:ext cx="1649541" cy="207151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436096" y="576090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Иван-царевич, Жар-птица и Серый волк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7" t="3524" r="13358" b="27061"/>
          <a:stretch/>
        </p:blipFill>
        <p:spPr>
          <a:xfrm>
            <a:off x="755576" y="3758331"/>
            <a:ext cx="1556841" cy="138717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55576" y="5445224"/>
            <a:ext cx="1556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КОТЕНЬКА-КОТОК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03744" y="1726153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5100" lvl="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2. Станция «Раздумье» (узнай по иллюстрации сказку, </a:t>
            </a:r>
            <a:r>
              <a:rPr lang="ru-RU" dirty="0" err="1">
                <a:latin typeface="Times New Roman"/>
                <a:ea typeface="Times New Roman"/>
              </a:rPr>
              <a:t>потешку</a:t>
            </a:r>
            <a:r>
              <a:rPr lang="ru-RU" dirty="0">
                <a:latin typeface="Times New Roman"/>
                <a:ea typeface="Times New Roman"/>
              </a:rPr>
              <a:t>, былину)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952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  <p:bldP spid="13" grpId="0"/>
      <p:bldP spid="15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329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Решение проблемных ситуаций. </vt:lpstr>
      <vt:lpstr>Деловая игра  «Права и обязанности детей, педагогов и родителей» 1 группа – дети 2 группа – родители 3 группа – педагоги.   Задача каждой группы заключается в составлении списка своих прав и обязанностей.  «Дети» отмечают свои права и обязанности по отношению  к  «педагогам», «родители»  - по отношению  к дошкольному учреждению, «педагоги» – по отношению к «детям».  После небольшой подготовки «родители», «дети» и «педагоги» начинают предъявлять права друг другу и зачитывать свои обязанности. Причем каждое право и обязанность могут быть внесены в список только тогда, когда они приняты другой стороной. Каждая сторона имеет возможность отклонить какое – то право или настаивать на его изменении, а так же напомнить другой стороне о забытой ею какой – либо обязанности.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Деловая игра «Мозговой штурм»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поиск</dc:creator>
  <cp:lastModifiedBy>User</cp:lastModifiedBy>
  <cp:revision>26</cp:revision>
  <dcterms:created xsi:type="dcterms:W3CDTF">2014-07-29T05:52:33Z</dcterms:created>
  <dcterms:modified xsi:type="dcterms:W3CDTF">2020-11-11T07:53:47Z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583501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