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9" r:id="rId3"/>
    <p:sldId id="288" r:id="rId4"/>
    <p:sldId id="257" r:id="rId5"/>
    <p:sldId id="289" r:id="rId6"/>
    <p:sldId id="258" r:id="rId7"/>
    <p:sldId id="259" r:id="rId8"/>
    <p:sldId id="290" r:id="rId9"/>
    <p:sldId id="291" r:id="rId10"/>
    <p:sldId id="260" r:id="rId11"/>
    <p:sldId id="261" r:id="rId12"/>
    <p:sldId id="273" r:id="rId13"/>
    <p:sldId id="274" r:id="rId14"/>
    <p:sldId id="275" r:id="rId15"/>
    <p:sldId id="262" r:id="rId16"/>
    <p:sldId id="276" r:id="rId17"/>
    <p:sldId id="263" r:id="rId18"/>
    <p:sldId id="279" r:id="rId19"/>
    <p:sldId id="292" r:id="rId20"/>
    <p:sldId id="264" r:id="rId21"/>
    <p:sldId id="265" r:id="rId22"/>
    <p:sldId id="266" r:id="rId23"/>
    <p:sldId id="293" r:id="rId24"/>
    <p:sldId id="294" r:id="rId25"/>
    <p:sldId id="280" r:id="rId26"/>
    <p:sldId id="267" r:id="rId27"/>
    <p:sldId id="281" r:id="rId28"/>
    <p:sldId id="282" r:id="rId29"/>
    <p:sldId id="283" r:id="rId30"/>
    <p:sldId id="284" r:id="rId31"/>
    <p:sldId id="285" r:id="rId32"/>
    <p:sldId id="286" r:id="rId33"/>
    <p:sldId id="299" r:id="rId34"/>
    <p:sldId id="296" r:id="rId35"/>
    <p:sldId id="300" r:id="rId36"/>
    <p:sldId id="295" r:id="rId37"/>
    <p:sldId id="268" r:id="rId3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80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9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A9F8EF6F-3D7C-417C-BA74-45824D4BB456}" type="datetimeFigureOut">
              <a:rPr lang="ru-RU"/>
              <a:pPr>
                <a:defRPr/>
              </a:pPr>
              <a:t>11.11.2020</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52609164-22D6-46DD-B978-518BC52A0E3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CDB0A6D-BAF7-4FB5-8489-EC565DC8ED1E}" type="datetimeFigureOut">
              <a:rPr lang="ru-RU"/>
              <a:pPr>
                <a:defRPr/>
              </a:pPr>
              <a:t>11.11.2020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1BB88AC-014D-446C-B815-EBE87912C95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D886CADD-D6A3-433B-8E16-B3C936065724}" type="datetimeFigureOut">
              <a:rPr lang="ru-RU"/>
              <a:pPr>
                <a:defRPr/>
              </a:pPr>
              <a:t>11.11.2020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82022F1-DA06-4585-B530-1ABE2BA341B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757D9BDD-5A19-41E6-8D91-476D7A6B66B5}" type="datetimeFigureOut">
              <a:rPr lang="ru-RU"/>
              <a:pPr>
                <a:defRPr/>
              </a:pPr>
              <a:t>11.11.2020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4FF74B5-A6B2-4B0E-A89D-A5057EFB83C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DCDDF074-A6E1-4F46-A9CA-9DE20C92C00E}" type="datetimeFigureOut">
              <a:rPr lang="ru-RU"/>
              <a:pPr>
                <a:defRPr/>
              </a:pPr>
              <a:t>11.11.2020</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A8E4452C-07DC-4903-B58A-0FF3D952605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7B31459-0A7C-4E1B-9F2B-4A1B74853FE0}" type="datetimeFigureOut">
              <a:rPr lang="ru-RU"/>
              <a:pPr>
                <a:defRPr/>
              </a:pPr>
              <a:t>11.11.2020</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1AAA3D3C-CF2D-4686-AD75-ADBDF9C9033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E45EBA5E-C4F6-4122-A2E4-D85161C5AE87}" type="datetimeFigureOut">
              <a:rPr lang="ru-RU"/>
              <a:pPr>
                <a:defRPr/>
              </a:pPr>
              <a:t>11.11.2020</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B77CE4B2-9181-4C4F-8163-BAA93E98B0F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78CED38B-E1B7-42A0-93E9-021F95CFA87F}" type="datetimeFigureOut">
              <a:rPr lang="ru-RU"/>
              <a:pPr>
                <a:defRPr/>
              </a:pPr>
              <a:t>11.11.2020</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2F327DA9-2B3E-4649-B71C-38D18913EC8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4B8CDD47-5317-47BA-AC04-CAC52BD7C4B5}" type="datetimeFigureOut">
              <a:rPr lang="ru-RU"/>
              <a:pPr>
                <a:defRPr/>
              </a:pPr>
              <a:t>11.11.2020</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78449DE-D8F2-4660-99AA-5FA133CA399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2D5034B2-650A-4689-83F5-1AE12E5ED413}" type="datetimeFigureOut">
              <a:rPr lang="ru-RU"/>
              <a:pPr>
                <a:defRPr/>
              </a:pPr>
              <a:t>11.11.2020</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10BE54D8-C96B-49DD-8531-7B424ABFD0A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C8847E82-C340-499D-8591-F2BEC179F494}" type="datetimeFigureOut">
              <a:rPr lang="ru-RU"/>
              <a:pPr>
                <a:defRPr/>
              </a:pPr>
              <a:t>11.11.2020</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2CAB5026-688A-4E4D-A817-917CE0C0FA6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C600ABB4-C5AC-4C9F-8649-C58ADF18F9C0}" type="datetimeFigureOut">
              <a:rPr lang="ru-RU"/>
              <a:pPr>
                <a:defRPr/>
              </a:pPr>
              <a:t>11.11.2020</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E8FC6901-C240-44CB-B561-272C7FD130C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20" r:id="rId1"/>
    <p:sldLayoutId id="2147483719" r:id="rId2"/>
    <p:sldLayoutId id="2147483721" r:id="rId3"/>
    <p:sldLayoutId id="2147483718" r:id="rId4"/>
    <p:sldLayoutId id="2147483722" r:id="rId5"/>
    <p:sldLayoutId id="2147483717" r:id="rId6"/>
    <p:sldLayoutId id="2147483716" r:id="rId7"/>
    <p:sldLayoutId id="2147483723" r:id="rId8"/>
    <p:sldLayoutId id="2147483724" r:id="rId9"/>
    <p:sldLayoutId id="2147483715" r:id="rId10"/>
    <p:sldLayoutId id="2147483714"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dofa.ru/open/book/1_history/IRTema18.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1152127"/>
          </a:xfrm>
        </p:spPr>
        <p:txBody>
          <a:bodyPr>
            <a:prstTxWarp prst="textDeflateTop">
              <a:avLst/>
            </a:prstTxWarp>
            <a:normAutofit/>
          </a:bodyPr>
          <a:lstStyle/>
          <a:p>
            <a:pPr fontAlgn="auto">
              <a:spcAft>
                <a:spcPts val="0"/>
              </a:spcAft>
              <a:defRPr/>
            </a:pPr>
            <a:r>
              <a:rPr lang="ru-RU" sz="3200" smtClean="0">
                <a:solidFill>
                  <a:schemeClr val="bg1"/>
                </a:solidFill>
              </a:rPr>
              <a:t>Перестройка и её итоги</a:t>
            </a:r>
            <a:endParaRPr lang="ru-RU" sz="3200">
              <a:solidFill>
                <a:schemeClr val="bg1"/>
              </a:solidFill>
            </a:endParaRPr>
          </a:p>
        </p:txBody>
      </p:sp>
      <p:sp>
        <p:nvSpPr>
          <p:cNvPr id="3" name="Подзаголовок 2"/>
          <p:cNvSpPr>
            <a:spLocks noGrp="1"/>
          </p:cNvSpPr>
          <p:nvPr>
            <p:ph type="subTitle" idx="1"/>
          </p:nvPr>
        </p:nvSpPr>
        <p:spPr>
          <a:xfrm>
            <a:off x="571472" y="5643578"/>
            <a:ext cx="8104984" cy="1008112"/>
          </a:xfrm>
        </p:spPr>
        <p:txBody>
          <a:bodyPr>
            <a:prstTxWarp prst="textDeflateBottom">
              <a:avLst/>
            </a:prstTxWarp>
          </a:bodyPr>
          <a:lstStyle/>
          <a:p>
            <a:pPr fontAlgn="auto">
              <a:spcAft>
                <a:spcPts val="0"/>
              </a:spcAft>
              <a:buFont typeface="Wingdings 2"/>
              <a:buNone/>
              <a:defRPr/>
            </a:pPr>
            <a:r>
              <a:rPr lang="ru-RU" sz="900" dirty="0" smtClean="0">
                <a:solidFill>
                  <a:schemeClr val="bg1"/>
                </a:solidFill>
                <a:latin typeface="+mj-lt"/>
              </a:rPr>
              <a:t>Гласность</a:t>
            </a:r>
            <a:r>
              <a:rPr lang="ru-RU" sz="900" dirty="0" smtClean="0">
                <a:solidFill>
                  <a:srgbClr val="FF0000"/>
                </a:solidFill>
                <a:latin typeface="+mj-lt"/>
              </a:rPr>
              <a:t> </a:t>
            </a:r>
            <a:r>
              <a:rPr lang="ru-RU" sz="900" dirty="0" smtClean="0">
                <a:solidFill>
                  <a:schemeClr val="bg1"/>
                </a:solidFill>
                <a:latin typeface="+mj-lt"/>
              </a:rPr>
              <a:t>и</a:t>
            </a:r>
            <a:r>
              <a:rPr lang="ru-RU" sz="900" dirty="0" smtClean="0">
                <a:solidFill>
                  <a:srgbClr val="FF0000"/>
                </a:solidFill>
                <a:latin typeface="+mj-lt"/>
              </a:rPr>
              <a:t>  </a:t>
            </a:r>
            <a:r>
              <a:rPr lang="ru-RU" sz="900" dirty="0" smtClean="0">
                <a:solidFill>
                  <a:schemeClr val="bg1"/>
                </a:solidFill>
                <a:latin typeface="+mj-lt"/>
              </a:rPr>
              <a:t>эволюция государственного строя</a:t>
            </a:r>
            <a:endParaRPr lang="ru-RU" sz="900" dirty="0">
              <a:solidFill>
                <a:schemeClr val="bg1"/>
              </a:solidFill>
              <a:latin typeface="+mj-lt"/>
            </a:endParaRPr>
          </a:p>
        </p:txBody>
      </p:sp>
      <p:pic>
        <p:nvPicPr>
          <p:cNvPr id="13316" name="Picture 4" descr="F:\-горбачев\12.jpg"/>
          <p:cNvPicPr>
            <a:picLocks noChangeAspect="1" noChangeArrowheads="1"/>
          </p:cNvPicPr>
          <p:nvPr/>
        </p:nvPicPr>
        <p:blipFill>
          <a:blip r:embed="rId2"/>
          <a:srcRect/>
          <a:stretch>
            <a:fillRect/>
          </a:stretch>
        </p:blipFill>
        <p:spPr bwMode="auto">
          <a:xfrm>
            <a:off x="2071688" y="1857375"/>
            <a:ext cx="4824412" cy="3313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147248" cy="792088"/>
          </a:xfrm>
        </p:spPr>
        <p:txBody>
          <a:bodyPr>
            <a:prstTxWarp prst="textCurveUp">
              <a:avLst/>
            </a:prstTxWarp>
            <a:normAutofit/>
          </a:bodyPr>
          <a:lstStyle/>
          <a:p>
            <a:pPr fontAlgn="auto">
              <a:spcAft>
                <a:spcPts val="0"/>
              </a:spcAft>
              <a:defRPr/>
            </a:pPr>
            <a:r>
              <a:rPr lang="ru-RU" sz="2400" dirty="0" smtClean="0"/>
              <a:t> </a:t>
            </a:r>
            <a:r>
              <a:rPr lang="ru-RU" sz="2400" dirty="0" smtClean="0">
                <a:solidFill>
                  <a:schemeClr val="bg1"/>
                </a:solidFill>
                <a:effectLst>
                  <a:glow rad="63500">
                    <a:schemeClr val="accent2">
                      <a:satMod val="175000"/>
                      <a:alpha val="40000"/>
                    </a:schemeClr>
                  </a:glow>
                </a:effectLst>
              </a:rPr>
              <a:t>Реформы  в экономике.</a:t>
            </a:r>
            <a:endParaRPr lang="ru-RU" sz="2400" dirty="0">
              <a:solidFill>
                <a:schemeClr val="bg1"/>
              </a:solidFill>
            </a:endParaRPr>
          </a:p>
        </p:txBody>
      </p:sp>
      <p:sp>
        <p:nvSpPr>
          <p:cNvPr id="22531" name="Содержимое 2"/>
          <p:cNvSpPr>
            <a:spLocks noGrp="1"/>
          </p:cNvSpPr>
          <p:nvPr>
            <p:ph idx="1"/>
          </p:nvPr>
        </p:nvSpPr>
        <p:spPr>
          <a:xfrm>
            <a:off x="395288" y="1341438"/>
            <a:ext cx="8748712" cy="5256212"/>
          </a:xfrm>
        </p:spPr>
        <p:txBody>
          <a:bodyPr/>
          <a:lstStyle/>
          <a:p>
            <a:r>
              <a:rPr lang="ru-RU" sz="2400" smtClean="0"/>
              <a:t>     </a:t>
            </a:r>
            <a:r>
              <a:rPr lang="ru-RU" sz="2400" b="1" smtClean="0">
                <a:solidFill>
                  <a:schemeClr val="bg1"/>
                </a:solidFill>
              </a:rPr>
              <a:t>В апреле 1985 года</a:t>
            </a:r>
            <a:r>
              <a:rPr lang="ru-RU" sz="2400" smtClean="0">
                <a:solidFill>
                  <a:schemeClr val="bg1"/>
                </a:solidFill>
              </a:rPr>
              <a:t> на Пленуме ЦК КПСС был  провозглашен курс на </a:t>
            </a:r>
            <a:r>
              <a:rPr lang="ru-RU" sz="2400" i="1" smtClean="0">
                <a:solidFill>
                  <a:schemeClr val="bg1"/>
                </a:solidFill>
              </a:rPr>
              <a:t>ускорение</a:t>
            </a:r>
            <a:r>
              <a:rPr lang="ru-RU" sz="2400" smtClean="0">
                <a:solidFill>
                  <a:schemeClr val="bg1"/>
                </a:solidFill>
              </a:rPr>
              <a:t> социально-экономического развития страны. Его рычаги виделись в научно – технической революции, технологическом перевооружении машиностроения и активизации «человеческого фактора».</a:t>
            </a:r>
          </a:p>
          <a:p>
            <a:r>
              <a:rPr lang="ru-RU" sz="2400" smtClean="0">
                <a:solidFill>
                  <a:schemeClr val="bg1"/>
                </a:solidFill>
              </a:rPr>
              <a:t>   В середине 80-х гг. по всей стране развертываются две административные кампании: борьба с алкоголизмом и «нетрудовыми доходами».</a:t>
            </a:r>
            <a:endParaRPr lang="ru-RU" sz="2400" smtClean="0"/>
          </a:p>
          <a:p>
            <a:endParaRPr lang="ru-RU" sz="2400" smtClean="0"/>
          </a:p>
        </p:txBody>
      </p:sp>
      <p:pic>
        <p:nvPicPr>
          <p:cNvPr id="22532" name="Picture 3" descr="F:\-горбачев\33.jpg"/>
          <p:cNvPicPr>
            <a:picLocks noChangeAspect="1" noChangeArrowheads="1"/>
          </p:cNvPicPr>
          <p:nvPr/>
        </p:nvPicPr>
        <p:blipFill>
          <a:blip r:embed="rId2"/>
          <a:srcRect/>
          <a:stretch>
            <a:fillRect/>
          </a:stretch>
        </p:blipFill>
        <p:spPr bwMode="auto">
          <a:xfrm>
            <a:off x="5500688" y="4857750"/>
            <a:ext cx="3384550" cy="1512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75240" cy="922114"/>
          </a:xfrm>
        </p:spPr>
        <p:txBody>
          <a:bodyPr>
            <a:prstTxWarp prst="textWave2">
              <a:avLst>
                <a:gd name="adj1" fmla="val 12500"/>
                <a:gd name="adj2" fmla="val -2028"/>
              </a:avLst>
            </a:prstTxWarp>
            <a:normAutofit fontScale="90000"/>
          </a:bodyPr>
          <a:lstStyle/>
          <a:p>
            <a:pPr fontAlgn="auto">
              <a:spcAft>
                <a:spcPts val="0"/>
              </a:spcAft>
              <a:defRPr/>
            </a:pPr>
            <a:r>
              <a:rPr lang="ru-RU" sz="2800" dirty="0" smtClean="0">
                <a:solidFill>
                  <a:schemeClr val="bg1"/>
                </a:solidFill>
              </a:rPr>
              <a:t>Основное содержание перестройки:</a:t>
            </a:r>
            <a:br>
              <a:rPr lang="ru-RU" sz="2800" dirty="0" smtClean="0">
                <a:solidFill>
                  <a:schemeClr val="bg1"/>
                </a:solidFill>
              </a:rPr>
            </a:br>
            <a:r>
              <a:rPr lang="ru-RU" sz="2800" dirty="0" smtClean="0">
                <a:solidFill>
                  <a:schemeClr val="bg1"/>
                </a:solidFill>
              </a:rPr>
              <a:t>в экономической сфере:</a:t>
            </a:r>
            <a:endParaRPr lang="ru-RU" sz="2800" dirty="0">
              <a:solidFill>
                <a:schemeClr val="bg1"/>
              </a:solidFill>
            </a:endParaRPr>
          </a:p>
        </p:txBody>
      </p:sp>
      <p:sp>
        <p:nvSpPr>
          <p:cNvPr id="23555" name="Содержимое 2"/>
          <p:cNvSpPr>
            <a:spLocks noGrp="1"/>
          </p:cNvSpPr>
          <p:nvPr>
            <p:ph idx="1"/>
          </p:nvPr>
        </p:nvSpPr>
        <p:spPr>
          <a:xfrm>
            <a:off x="250825" y="1196975"/>
            <a:ext cx="8893175" cy="5472113"/>
          </a:xfrm>
        </p:spPr>
        <p:txBody>
          <a:bodyPr/>
          <a:lstStyle/>
          <a:p>
            <a:pPr>
              <a:lnSpc>
                <a:spcPct val="80000"/>
              </a:lnSpc>
            </a:pPr>
            <a:endParaRPr lang="ru-RU" sz="2400" i="1" smtClean="0">
              <a:solidFill>
                <a:schemeClr val="bg1"/>
              </a:solidFill>
            </a:endParaRPr>
          </a:p>
          <a:p>
            <a:pPr>
              <a:lnSpc>
                <a:spcPct val="80000"/>
              </a:lnSpc>
            </a:pPr>
            <a:r>
              <a:rPr lang="ru-RU" sz="2400" i="1" smtClean="0">
                <a:solidFill>
                  <a:schemeClr val="bg1"/>
                </a:solidFill>
              </a:rPr>
              <a:t> </a:t>
            </a:r>
            <a:r>
              <a:rPr lang="ru-RU" sz="2400" smtClean="0">
                <a:solidFill>
                  <a:schemeClr val="bg1"/>
                </a:solidFill>
                <a:latin typeface="Times New Roman" pitchFamily="18" charset="0"/>
              </a:rPr>
              <a:t>  Перевод государственных предприятий на хозрасчет и самоокупаемость. Поскольку оборонные предприятия были не способны действовать в новых условиях, проводится конверсия – перевод производства на мирные рельсы (демилитаризация экономики). </a:t>
            </a:r>
          </a:p>
          <a:p>
            <a:pPr>
              <a:lnSpc>
                <a:spcPct val="80000"/>
              </a:lnSpc>
            </a:pPr>
            <a:r>
              <a:rPr lang="ru-RU" sz="2400" smtClean="0">
                <a:solidFill>
                  <a:schemeClr val="bg1"/>
                </a:solidFill>
                <a:latin typeface="Times New Roman" pitchFamily="18" charset="0"/>
              </a:rPr>
              <a:t>   На селе было признано равенство пяти форм хозяйствования: совхозов, колхозов, агрокомбинатов, арендных коллективов и фермерских хозяйств. </a:t>
            </a:r>
          </a:p>
          <a:p>
            <a:pPr>
              <a:lnSpc>
                <a:spcPct val="80000"/>
              </a:lnSpc>
            </a:pPr>
            <a:r>
              <a:rPr lang="ru-RU" sz="2400" smtClean="0">
                <a:solidFill>
                  <a:schemeClr val="bg1"/>
                </a:solidFill>
                <a:latin typeface="Times New Roman" pitchFamily="18" charset="0"/>
              </a:rPr>
              <a:t>   Для контроля за качеством продукции была введена госприемка. Директивный государственный план сменился госзаказом.</a:t>
            </a:r>
            <a:r>
              <a:rPr lang="ru-RU" sz="2400" i="1"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612"/>
          </a:xfrm>
        </p:spPr>
        <p:txBody>
          <a:bodyPr>
            <a:normAutofit fontScale="90000"/>
          </a:bodyPr>
          <a:lstStyle/>
          <a:p>
            <a:pPr algn="ctr" fontAlgn="auto">
              <a:spcAft>
                <a:spcPts val="0"/>
              </a:spcAft>
              <a:defRPr/>
            </a:pPr>
            <a:r>
              <a:rPr lang="ru-RU" dirty="0" smtClean="0">
                <a:solidFill>
                  <a:schemeClr val="bg1"/>
                </a:solidFill>
              </a:rPr>
              <a:t>Результаты:</a:t>
            </a:r>
            <a:endParaRPr lang="ru-RU" dirty="0">
              <a:solidFill>
                <a:schemeClr val="bg1"/>
              </a:solidFill>
            </a:endParaRPr>
          </a:p>
        </p:txBody>
      </p:sp>
      <p:sp>
        <p:nvSpPr>
          <p:cNvPr id="3" name="Содержимое 2"/>
          <p:cNvSpPr>
            <a:spLocks noGrp="1"/>
          </p:cNvSpPr>
          <p:nvPr>
            <p:ph idx="1"/>
          </p:nvPr>
        </p:nvSpPr>
        <p:spPr>
          <a:xfrm>
            <a:off x="357188" y="857250"/>
            <a:ext cx="8358187" cy="5500688"/>
          </a:xfrm>
        </p:spPr>
        <p:txBody>
          <a:bodyPr>
            <a:normAutofit fontScale="70000" lnSpcReduction="20000"/>
          </a:bodyPr>
          <a:lstStyle/>
          <a:p>
            <a:pPr marL="420624" indent="-384048" fontAlgn="auto">
              <a:spcAft>
                <a:spcPts val="0"/>
              </a:spcAft>
              <a:buFont typeface="Wingdings 2"/>
              <a:buNone/>
              <a:defRPr/>
            </a:pPr>
            <a:r>
              <a:rPr lang="ru-RU" sz="3200" dirty="0" smtClean="0">
                <a:solidFill>
                  <a:schemeClr val="bg1"/>
                </a:solidFill>
              </a:rPr>
              <a:t>  </a:t>
            </a:r>
          </a:p>
          <a:p>
            <a:pPr marL="420624" indent="-384048" fontAlgn="auto">
              <a:spcAft>
                <a:spcPts val="0"/>
              </a:spcAft>
              <a:buFont typeface="Wingdings 2"/>
              <a:buChar char=""/>
              <a:defRPr/>
            </a:pPr>
            <a:r>
              <a:rPr lang="ru-RU" sz="3200" dirty="0" smtClean="0">
                <a:solidFill>
                  <a:schemeClr val="bg1"/>
                </a:solidFill>
              </a:rPr>
              <a:t>    Одним из положительных результатов экономических преобразований стало прекращение снижения темпов прироста национального производства и производительности труда в середине 80-х годов. В значительной степени это определялось ростом инвестиций, что, однако, сопровождалось увеличением бюджетного дефицита. </a:t>
            </a:r>
          </a:p>
          <a:p>
            <a:pPr marL="420624" indent="-384048" fontAlgn="auto">
              <a:spcAft>
                <a:spcPts val="0"/>
              </a:spcAft>
              <a:buFont typeface="Wingdings 2"/>
              <a:buChar char=""/>
              <a:defRPr/>
            </a:pPr>
            <a:r>
              <a:rPr lang="ru-RU" sz="3200" dirty="0" smtClean="0">
                <a:solidFill>
                  <a:schemeClr val="bg1"/>
                </a:solidFill>
              </a:rPr>
              <a:t>    Главной причиной сокращения бюджетных поступлений стало постепенное снижение отчисляемой государству доли прибыли предприятий и организаций. Так как бюджетный дефицит финансировался за счёт денежной эмиссии, его рост — при фиксированных ценах — приводил к увеличению дефицита на потребительском рынке. С прилавков быстро исчезало самое необходимое. Повсюду вводились талоны и карточки покупателя. Было очевидна необходимость повышения цен на потребительские товары, их либерализации, однако власти не могли решиться на такую непопулярную меру.</a:t>
            </a:r>
          </a:p>
          <a:p>
            <a:pPr marL="420624" indent="-384048" fontAlgn="auto">
              <a:spcAft>
                <a:spcPts val="0"/>
              </a:spcAft>
              <a:buFont typeface="Wingdings 2"/>
              <a:buChar char=""/>
              <a:defRPr/>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ru-RU" sz="4000" smtClean="0">
                <a:solidFill>
                  <a:schemeClr val="bg1"/>
                </a:solidFill>
              </a:rPr>
              <a:t>Реформа политической системы.</a:t>
            </a:r>
            <a:endParaRPr lang="ru-RU" sz="4000" smtClean="0"/>
          </a:p>
        </p:txBody>
      </p:sp>
      <p:sp>
        <p:nvSpPr>
          <p:cNvPr id="25603" name="Содержимое 2"/>
          <p:cNvSpPr>
            <a:spLocks noGrp="1"/>
          </p:cNvSpPr>
          <p:nvPr>
            <p:ph idx="1"/>
          </p:nvPr>
        </p:nvSpPr>
        <p:spPr>
          <a:xfrm>
            <a:off x="457200" y="1357313"/>
            <a:ext cx="8329613" cy="5072062"/>
          </a:xfrm>
        </p:spPr>
        <p:txBody>
          <a:bodyPr/>
          <a:lstStyle/>
          <a:p>
            <a:r>
              <a:rPr lang="ru-RU" sz="2400" smtClean="0">
                <a:solidFill>
                  <a:schemeClr val="bg1"/>
                </a:solidFill>
              </a:rPr>
              <a:t>   Испытывая нарастающие трудности в экономике, руководство страны во главе с М. С. Горбачевым с лета 1988 года решилось на реформирование политической системы СССР. </a:t>
            </a:r>
          </a:p>
          <a:p>
            <a:r>
              <a:rPr lang="ru-RU" sz="2400" smtClean="0">
                <a:solidFill>
                  <a:schemeClr val="bg1"/>
                </a:solidFill>
              </a:rPr>
              <a:t>   На первом этапе целью политической реформы было укрепление руководящей роли КПСС в обществе через оживление Советов. В соответствии с решениями </a:t>
            </a:r>
            <a:r>
              <a:rPr lang="en-US" sz="2400" smtClean="0">
                <a:solidFill>
                  <a:schemeClr val="bg1"/>
                </a:solidFill>
              </a:rPr>
              <a:t>XIX </a:t>
            </a:r>
            <a:r>
              <a:rPr lang="ru-RU" sz="2400" smtClean="0">
                <a:solidFill>
                  <a:schemeClr val="bg1"/>
                </a:solidFill>
              </a:rPr>
              <a:t>Всесоюзной конференции КПСС (июнь 1988 г.) учреждается новый высший орган законодательной власти Съезд народных депутатов СССР и соответствующие республиканские съезды.</a:t>
            </a:r>
          </a:p>
          <a:p>
            <a:r>
              <a:rPr lang="ru-RU" sz="2400" smtClean="0">
                <a:solidFill>
                  <a:schemeClr val="bg1"/>
                </a:solidFill>
              </a:rPr>
              <a:t>   Выборы депутатов проводились в 1989 -1990 гг. на альтернативной основе</a:t>
            </a:r>
          </a:p>
          <a:p>
            <a:endParaRPr lang="ru-RU" sz="2400" smtClean="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6626" name="Содержимое 2"/>
          <p:cNvSpPr>
            <a:spLocks noGrp="1"/>
          </p:cNvSpPr>
          <p:nvPr>
            <p:ph idx="1"/>
          </p:nvPr>
        </p:nvSpPr>
        <p:spPr>
          <a:xfrm>
            <a:off x="357188" y="357188"/>
            <a:ext cx="8643937" cy="6000750"/>
          </a:xfrm>
        </p:spPr>
        <p:txBody>
          <a:bodyPr/>
          <a:lstStyle/>
          <a:p>
            <a:r>
              <a:rPr lang="ru-RU" sz="2400" smtClean="0">
                <a:solidFill>
                  <a:schemeClr val="bg1"/>
                </a:solidFill>
              </a:rPr>
              <a:t>   Из числа народных депутатов были сформированы постоянно действующие Верховные Советы СССР и республик. Вводился новый пост – председателя Совета (от Верховного до районного). Председателем Верховного Совета СССР стал Генеральный секретарь ЦК КПСС М. С. Горбачев (март 1989 г.), председателем Верховного Совета РСФСР – Б. Н. Ельцин (май 1990 г.).</a:t>
            </a:r>
          </a:p>
          <a:p>
            <a:r>
              <a:rPr lang="ru-RU" sz="2400" smtClean="0">
                <a:solidFill>
                  <a:schemeClr val="bg1"/>
                </a:solidFill>
              </a:rPr>
              <a:t>    С середины 1987 года был провозглашен курс на «</a:t>
            </a:r>
            <a:r>
              <a:rPr lang="ru-RU" sz="2400" i="1" smtClean="0">
                <a:solidFill>
                  <a:schemeClr val="bg1"/>
                </a:solidFill>
              </a:rPr>
              <a:t>гласность</a:t>
            </a:r>
            <a:r>
              <a:rPr lang="ru-RU" sz="2400" smtClean="0">
                <a:solidFill>
                  <a:schemeClr val="bg1"/>
                </a:solidFill>
              </a:rPr>
              <a:t>», то есть на контролируемое сверху смягчение цензуры над средствами массовой информации. Однако вскоре выяснилось, партаппарат не способен удержать поток свободы слова.</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003232" cy="1008112"/>
          </a:xfrm>
        </p:spPr>
        <p:txBody>
          <a:bodyPr>
            <a:prstTxWarp prst="textWave2">
              <a:avLst>
                <a:gd name="adj1" fmla="val 12500"/>
                <a:gd name="adj2" fmla="val -2728"/>
              </a:avLst>
            </a:prstTxWarp>
            <a:normAutofit/>
          </a:bodyPr>
          <a:lstStyle/>
          <a:p>
            <a:pPr fontAlgn="auto">
              <a:spcAft>
                <a:spcPts val="0"/>
              </a:spcAft>
              <a:defRPr/>
            </a:pPr>
            <a:r>
              <a:rPr lang="ru-RU" sz="2800" dirty="0" smtClean="0"/>
              <a:t> </a:t>
            </a:r>
            <a:r>
              <a:rPr lang="ru-RU" sz="2800" dirty="0" smtClean="0">
                <a:solidFill>
                  <a:schemeClr val="bg1"/>
                </a:solidFill>
              </a:rPr>
              <a:t>Формирование  многопартийности</a:t>
            </a:r>
            <a:endParaRPr lang="ru-RU" sz="2800" dirty="0">
              <a:solidFill>
                <a:schemeClr val="bg1"/>
              </a:solidFill>
            </a:endParaRPr>
          </a:p>
        </p:txBody>
      </p:sp>
      <p:sp>
        <p:nvSpPr>
          <p:cNvPr id="27651" name="Содержимое 4"/>
          <p:cNvSpPr>
            <a:spLocks noGrp="1"/>
          </p:cNvSpPr>
          <p:nvPr>
            <p:ph idx="1"/>
          </p:nvPr>
        </p:nvSpPr>
        <p:spPr>
          <a:xfrm>
            <a:off x="457200" y="1412875"/>
            <a:ext cx="8686800" cy="4713288"/>
          </a:xfrm>
        </p:spPr>
        <p:txBody>
          <a:bodyPr/>
          <a:lstStyle/>
          <a:p>
            <a:pPr>
              <a:buFont typeface="Wingdings 2" pitchFamily="18" charset="2"/>
              <a:buNone/>
            </a:pPr>
            <a:r>
              <a:rPr lang="ru-RU" sz="2400" smtClean="0"/>
              <a:t>                                         </a:t>
            </a:r>
            <a:r>
              <a:rPr lang="ru-RU" sz="2400" smtClean="0">
                <a:solidFill>
                  <a:schemeClr val="bg1"/>
                </a:solidFill>
              </a:rPr>
              <a:t>Постепенно было образовано</a:t>
            </a:r>
          </a:p>
          <a:p>
            <a:pPr>
              <a:buFont typeface="Wingdings 2" pitchFamily="18" charset="2"/>
              <a:buNone/>
            </a:pPr>
            <a:r>
              <a:rPr lang="ru-RU" sz="2400" smtClean="0">
                <a:solidFill>
                  <a:schemeClr val="bg1"/>
                </a:solidFill>
              </a:rPr>
              <a:t>                                         множество партий и движений.</a:t>
            </a:r>
          </a:p>
          <a:p>
            <a:pPr>
              <a:buFont typeface="Wingdings 2" pitchFamily="18" charset="2"/>
              <a:buNone/>
            </a:pPr>
            <a:r>
              <a:rPr lang="ru-RU" sz="2400" smtClean="0">
                <a:solidFill>
                  <a:schemeClr val="bg1"/>
                </a:solidFill>
              </a:rPr>
              <a:t>                                         При всем многообразии этих</a:t>
            </a:r>
          </a:p>
          <a:p>
            <a:pPr>
              <a:buFont typeface="Wingdings 2" pitchFamily="18" charset="2"/>
              <a:buNone/>
            </a:pPr>
            <a:r>
              <a:rPr lang="ru-RU" sz="2400" smtClean="0">
                <a:solidFill>
                  <a:schemeClr val="bg1"/>
                </a:solidFill>
              </a:rPr>
              <a:t>                                         партий, в центре борьбы </a:t>
            </a:r>
          </a:p>
          <a:p>
            <a:pPr>
              <a:buFont typeface="Wingdings 2" pitchFamily="18" charset="2"/>
              <a:buNone/>
            </a:pPr>
            <a:r>
              <a:rPr lang="ru-RU" sz="2400" smtClean="0">
                <a:solidFill>
                  <a:schemeClr val="bg1"/>
                </a:solidFill>
              </a:rPr>
              <a:t>                                         оказались два направления –</a:t>
            </a:r>
          </a:p>
          <a:p>
            <a:pPr>
              <a:buFont typeface="Wingdings 2" pitchFamily="18" charset="2"/>
              <a:buNone/>
            </a:pPr>
            <a:r>
              <a:rPr lang="ru-RU" sz="2400" smtClean="0">
                <a:solidFill>
                  <a:schemeClr val="bg1"/>
                </a:solidFill>
              </a:rPr>
              <a:t>                                         коммунистическое и либеральное.</a:t>
            </a:r>
          </a:p>
          <a:p>
            <a:pPr>
              <a:buFont typeface="Wingdings 2" pitchFamily="18" charset="2"/>
              <a:buNone/>
            </a:pPr>
            <a:r>
              <a:rPr lang="ru-RU" sz="2400" smtClean="0">
                <a:solidFill>
                  <a:schemeClr val="bg1"/>
                </a:solidFill>
              </a:rPr>
              <a:t>В руководстве КПСС участились</a:t>
            </a:r>
          </a:p>
          <a:p>
            <a:pPr>
              <a:buFont typeface="Wingdings 2" pitchFamily="18" charset="2"/>
              <a:buNone/>
            </a:pPr>
            <a:r>
              <a:rPr lang="ru-RU" sz="2400" smtClean="0">
                <a:solidFill>
                  <a:schemeClr val="bg1"/>
                </a:solidFill>
              </a:rPr>
              <a:t>нападки на Горбачева и перестроечный</a:t>
            </a:r>
          </a:p>
          <a:p>
            <a:pPr>
              <a:buFont typeface="Wingdings 2" pitchFamily="18" charset="2"/>
              <a:buNone/>
            </a:pPr>
            <a:r>
              <a:rPr lang="ru-RU" sz="2400" smtClean="0">
                <a:solidFill>
                  <a:schemeClr val="bg1"/>
                </a:solidFill>
              </a:rPr>
              <a:t>курс. В июле 1991 г. Ряд членов ЦК</a:t>
            </a:r>
          </a:p>
          <a:p>
            <a:pPr>
              <a:buFont typeface="Wingdings 2" pitchFamily="18" charset="2"/>
              <a:buNone/>
            </a:pPr>
            <a:r>
              <a:rPr lang="ru-RU" sz="2400" smtClean="0">
                <a:solidFill>
                  <a:schemeClr val="bg1"/>
                </a:solidFill>
              </a:rPr>
              <a:t>потребовали его отставки.</a:t>
            </a:r>
          </a:p>
          <a:p>
            <a:pPr>
              <a:buFont typeface="Wingdings 2" pitchFamily="18" charset="2"/>
              <a:buNone/>
            </a:pPr>
            <a:endParaRPr lang="ru-RU" sz="2400" smtClean="0"/>
          </a:p>
        </p:txBody>
      </p:sp>
      <p:pic>
        <p:nvPicPr>
          <p:cNvPr id="27652" name="Picture 3" descr="F:\-горбачев\28.jpg"/>
          <p:cNvPicPr>
            <a:picLocks noChangeAspect="1" noChangeArrowheads="1"/>
          </p:cNvPicPr>
          <p:nvPr/>
        </p:nvPicPr>
        <p:blipFill>
          <a:blip r:embed="rId2"/>
          <a:srcRect/>
          <a:stretch>
            <a:fillRect/>
          </a:stretch>
        </p:blipFill>
        <p:spPr bwMode="auto">
          <a:xfrm>
            <a:off x="323850" y="1484313"/>
            <a:ext cx="3600450" cy="2665412"/>
          </a:xfrm>
          <a:prstGeom prst="rect">
            <a:avLst/>
          </a:prstGeom>
          <a:noFill/>
          <a:ln w="9525">
            <a:noFill/>
            <a:miter lim="800000"/>
            <a:headEnd/>
            <a:tailEnd/>
          </a:ln>
        </p:spPr>
      </p:pic>
      <p:pic>
        <p:nvPicPr>
          <p:cNvPr id="27653" name="Picture 4" descr="F:\-горбачев\2.jpg"/>
          <p:cNvPicPr>
            <a:picLocks noChangeAspect="1" noChangeArrowheads="1"/>
          </p:cNvPicPr>
          <p:nvPr/>
        </p:nvPicPr>
        <p:blipFill>
          <a:blip r:embed="rId3"/>
          <a:srcRect/>
          <a:stretch>
            <a:fillRect/>
          </a:stretch>
        </p:blipFill>
        <p:spPr bwMode="auto">
          <a:xfrm>
            <a:off x="6300788" y="4076700"/>
            <a:ext cx="2303462"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457200" y="274638"/>
            <a:ext cx="7467600" cy="1011237"/>
          </a:xfrm>
        </p:spPr>
        <p:txBody>
          <a:bodyPr/>
          <a:lstStyle/>
          <a:p>
            <a:pPr algn="ctr"/>
            <a:r>
              <a:rPr lang="ru-RU" sz="4000" smtClean="0">
                <a:solidFill>
                  <a:schemeClr val="bg1"/>
                </a:solidFill>
              </a:rPr>
              <a:t>Основные этапы перестройки в СССР </a:t>
            </a:r>
          </a:p>
        </p:txBody>
      </p:sp>
      <p:sp>
        <p:nvSpPr>
          <p:cNvPr id="3" name="Содержимое 2"/>
          <p:cNvSpPr>
            <a:spLocks noGrp="1"/>
          </p:cNvSpPr>
          <p:nvPr>
            <p:ph idx="1"/>
          </p:nvPr>
        </p:nvSpPr>
        <p:spPr>
          <a:xfrm>
            <a:off x="457200" y="1357313"/>
            <a:ext cx="8472488" cy="5072062"/>
          </a:xfrm>
        </p:spPr>
        <p:txBody>
          <a:bodyPr>
            <a:normAutofit fontScale="55000" lnSpcReduction="20000"/>
          </a:bodyPr>
          <a:lstStyle/>
          <a:p>
            <a:pPr marL="420624" indent="-384048" fontAlgn="auto">
              <a:spcAft>
                <a:spcPts val="0"/>
              </a:spcAft>
              <a:buFont typeface="Wingdings 2"/>
              <a:buChar char=""/>
              <a:defRPr/>
            </a:pPr>
            <a:r>
              <a:rPr lang="ru-RU" b="1" u="sng" dirty="0" smtClean="0">
                <a:solidFill>
                  <a:schemeClr val="bg1"/>
                </a:solidFill>
              </a:rPr>
              <a:t>1) С 1985 г. до начала 1987 г.</a:t>
            </a:r>
            <a:r>
              <a:rPr lang="ru-RU" dirty="0" smtClean="0">
                <a:solidFill>
                  <a:schemeClr val="bg1"/>
                </a:solidFill>
              </a:rPr>
              <a:t> Он характеризуется, с одной стороны, попытками решить проблемы административным путем запретов, контроля, перетряхивания аппарата. С другой – началом либерализации внутренней жизни и гласностью.</a:t>
            </a:r>
            <a:r>
              <a:rPr lang="ru-RU" b="1" dirty="0" smtClean="0">
                <a:solidFill>
                  <a:schemeClr val="bg1"/>
                </a:solidFill>
              </a:rPr>
              <a:t> </a:t>
            </a:r>
          </a:p>
          <a:p>
            <a:pPr marL="420624" indent="-384048" fontAlgn="auto">
              <a:spcAft>
                <a:spcPts val="0"/>
              </a:spcAft>
              <a:buFont typeface="Wingdings 2"/>
              <a:buChar char=""/>
              <a:defRPr/>
            </a:pPr>
            <a:r>
              <a:rPr lang="ru-RU" b="1" u="sng" dirty="0" smtClean="0">
                <a:solidFill>
                  <a:schemeClr val="bg1"/>
                </a:solidFill>
              </a:rPr>
              <a:t>2) С января 1987 г. (</a:t>
            </a:r>
            <a:r>
              <a:rPr lang="ru-RU" b="1" dirty="0" smtClean="0">
                <a:solidFill>
                  <a:schemeClr val="bg1"/>
                </a:solidFill>
              </a:rPr>
              <a:t>январский Пленум ЦК) и до выборов на съезд народных депутатов весной 1989 г.</a:t>
            </a:r>
            <a:r>
              <a:rPr lang="ru-RU" dirty="0" smtClean="0">
                <a:solidFill>
                  <a:schemeClr val="bg1"/>
                </a:solidFill>
              </a:rPr>
              <a:t> Здесь начинается политика гласности, начало демократизации партии, внедрение первых элементов самостоятельности в экономику, начало разоружения и конверсии. В этот же период развитие экономики достигает пика объемов и начинает снижаться. А национальные движения активизируются.</a:t>
            </a:r>
            <a:r>
              <a:rPr lang="ru-RU" b="1" dirty="0" smtClean="0">
                <a:solidFill>
                  <a:schemeClr val="bg1"/>
                </a:solidFill>
              </a:rPr>
              <a:t> </a:t>
            </a:r>
          </a:p>
          <a:p>
            <a:pPr marL="420624" indent="-384048" fontAlgn="auto">
              <a:spcAft>
                <a:spcPts val="0"/>
              </a:spcAft>
              <a:buFont typeface="Wingdings 2"/>
              <a:buChar char=""/>
              <a:defRPr/>
            </a:pPr>
            <a:r>
              <a:rPr lang="ru-RU" b="1" u="sng" dirty="0" smtClean="0">
                <a:solidFill>
                  <a:schemeClr val="bg1"/>
                </a:solidFill>
              </a:rPr>
              <a:t>3) С весны 1989 г. по лето 1990 г.</a:t>
            </a:r>
            <a:r>
              <a:rPr lang="ru-RU" dirty="0" smtClean="0">
                <a:solidFill>
                  <a:schemeClr val="bg1"/>
                </a:solidFill>
              </a:rPr>
              <a:t> С одной стороны, демократизация расширяется, происходят выборы в союзных автономных республиках. С другой – начинается распад Союза, которому предшествовал распад социалистической системы. Обостряются отношения между союзным и новым российским руководством. А дефицит принимает прямо-таки чудовищные формы.</a:t>
            </a:r>
          </a:p>
          <a:p>
            <a:pPr marL="420624" indent="-384048" fontAlgn="auto">
              <a:spcAft>
                <a:spcPts val="0"/>
              </a:spcAft>
              <a:buFont typeface="Wingdings 2"/>
              <a:buChar char=""/>
              <a:defRPr/>
            </a:pPr>
            <a:r>
              <a:rPr lang="ru-RU" dirty="0" smtClean="0">
                <a:solidFill>
                  <a:schemeClr val="bg1"/>
                </a:solidFill>
              </a:rPr>
              <a:t> </a:t>
            </a:r>
            <a:r>
              <a:rPr lang="ru-RU" b="1" u="sng" dirty="0" smtClean="0">
                <a:solidFill>
                  <a:schemeClr val="bg1"/>
                </a:solidFill>
              </a:rPr>
              <a:t>4) С лета 1990 г. по осень 1991 г. – конец перестройки:</a:t>
            </a:r>
            <a:r>
              <a:rPr lang="ru-RU" dirty="0" smtClean="0">
                <a:solidFill>
                  <a:schemeClr val="bg1"/>
                </a:solidFill>
              </a:rPr>
              <a:t> глубокий национальный кризис, полный раскол между союзным и российским правительствами, наступление противников дальнейших реформ, попытка государственного переворота. Наконец, роспуск КПСС.</a:t>
            </a:r>
            <a:endParaRPr lang="ru-RU"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706090"/>
          </a:xfrm>
        </p:spPr>
        <p:txBody>
          <a:bodyPr>
            <a:prstTxWarp prst="textStop">
              <a:avLst>
                <a:gd name="adj" fmla="val 14286"/>
              </a:avLst>
            </a:prstTxWarp>
            <a:normAutofit fontScale="90000"/>
          </a:bodyPr>
          <a:lstStyle/>
          <a:p>
            <a:pPr algn="ctr" fontAlgn="auto">
              <a:spcAft>
                <a:spcPts val="0"/>
              </a:spcAft>
              <a:defRPr/>
            </a:pPr>
            <a:r>
              <a:rPr lang="ru-RU" sz="2400" i="1" dirty="0" smtClean="0">
                <a:solidFill>
                  <a:schemeClr val="bg1"/>
                </a:solidFill>
              </a:rPr>
              <a:t>Обострение национального вопроса</a:t>
            </a:r>
            <a:br>
              <a:rPr lang="ru-RU" sz="2400" i="1" dirty="0" smtClean="0">
                <a:solidFill>
                  <a:schemeClr val="bg1"/>
                </a:solidFill>
              </a:rPr>
            </a:br>
            <a:r>
              <a:rPr lang="ru-RU" sz="2400" i="1" dirty="0" smtClean="0">
                <a:solidFill>
                  <a:schemeClr val="bg1"/>
                </a:solidFill>
              </a:rPr>
              <a:t>     в СССР.</a:t>
            </a:r>
            <a:endParaRPr lang="ru-RU" sz="2400" dirty="0">
              <a:solidFill>
                <a:schemeClr val="bg1"/>
              </a:solidFill>
            </a:endParaRPr>
          </a:p>
        </p:txBody>
      </p:sp>
      <p:sp>
        <p:nvSpPr>
          <p:cNvPr id="3" name="Содержимое 2"/>
          <p:cNvSpPr>
            <a:spLocks noGrp="1"/>
          </p:cNvSpPr>
          <p:nvPr>
            <p:ph idx="1"/>
          </p:nvPr>
        </p:nvSpPr>
        <p:spPr>
          <a:xfrm>
            <a:off x="457200" y="1000125"/>
            <a:ext cx="8686800" cy="5597525"/>
          </a:xfrm>
        </p:spPr>
        <p:txBody>
          <a:bodyPr>
            <a:normAutofit fontScale="92500"/>
          </a:bodyPr>
          <a:lstStyle/>
          <a:p>
            <a:pPr marL="420624" indent="-384048" fontAlgn="auto">
              <a:spcAft>
                <a:spcPts val="0"/>
              </a:spcAft>
              <a:buFont typeface="Wingdings 2"/>
              <a:buNone/>
              <a:defRPr/>
            </a:pPr>
            <a:r>
              <a:rPr lang="ru-RU" sz="2400" dirty="0" smtClean="0">
                <a:solidFill>
                  <a:srgbClr val="C00000"/>
                </a:solidFill>
              </a:rPr>
              <a:t>                               </a:t>
            </a:r>
            <a:r>
              <a:rPr lang="ru-RU" sz="2400" dirty="0" smtClean="0">
                <a:solidFill>
                  <a:schemeClr val="bg1"/>
                </a:solidFill>
              </a:rPr>
              <a:t>Важнейшим фактором кризиса «верхов» </a:t>
            </a:r>
          </a:p>
          <a:p>
            <a:pPr marL="420624" indent="-384048" fontAlgn="auto">
              <a:spcAft>
                <a:spcPts val="0"/>
              </a:spcAft>
              <a:buFont typeface="Wingdings 2"/>
              <a:buNone/>
              <a:defRPr/>
            </a:pPr>
            <a:r>
              <a:rPr lang="ru-RU" sz="2400" dirty="0" smtClean="0">
                <a:solidFill>
                  <a:schemeClr val="bg1"/>
                </a:solidFill>
              </a:rPr>
              <a:t>                              усиление национальных движений,                </a:t>
            </a:r>
          </a:p>
          <a:p>
            <a:pPr marL="420624" indent="-384048" fontAlgn="auto">
              <a:spcAft>
                <a:spcPts val="0"/>
              </a:spcAft>
              <a:buFont typeface="Wingdings 2"/>
              <a:buNone/>
              <a:defRPr/>
            </a:pPr>
            <a:r>
              <a:rPr lang="ru-RU" sz="2400" dirty="0" smtClean="0">
                <a:solidFill>
                  <a:srgbClr val="C00000"/>
                </a:solidFill>
              </a:rPr>
              <a:t>                              </a:t>
            </a:r>
            <a:r>
              <a:rPr lang="ru-RU" sz="2400" dirty="0" smtClean="0">
                <a:solidFill>
                  <a:schemeClr val="bg1"/>
                </a:solidFill>
              </a:rPr>
              <a:t>возглавивших борьбу против союзного </a:t>
            </a:r>
          </a:p>
          <a:p>
            <a:pPr marL="420624" indent="-384048" fontAlgn="auto">
              <a:spcAft>
                <a:spcPts val="0"/>
              </a:spcAft>
              <a:buFont typeface="Wingdings 2"/>
              <a:buNone/>
              <a:defRPr/>
            </a:pPr>
            <a:r>
              <a:rPr lang="ru-RU" sz="2400" dirty="0" smtClean="0">
                <a:solidFill>
                  <a:schemeClr val="bg1"/>
                </a:solidFill>
              </a:rPr>
              <a:t>                              Центра и власти КПСС. Ещё в 1988 г.   </a:t>
            </a:r>
          </a:p>
          <a:p>
            <a:pPr marL="420624" indent="-384048" fontAlgn="auto">
              <a:spcAft>
                <a:spcPts val="0"/>
              </a:spcAft>
              <a:buFont typeface="Wingdings 2"/>
              <a:buNone/>
              <a:defRPr/>
            </a:pPr>
            <a:r>
              <a:rPr lang="ru-RU" sz="2400" dirty="0" smtClean="0">
                <a:solidFill>
                  <a:schemeClr val="bg1"/>
                </a:solidFill>
              </a:rPr>
              <a:t>трагические события развернулись  в Нагорном Карабахе.</a:t>
            </a:r>
          </a:p>
          <a:p>
            <a:pPr marL="420624" indent="-384048" fontAlgn="auto">
              <a:spcAft>
                <a:spcPts val="0"/>
              </a:spcAft>
              <a:buFont typeface="Wingdings 2"/>
              <a:buNone/>
              <a:defRPr/>
            </a:pPr>
            <a:r>
              <a:rPr lang="ru-RU" sz="2400" dirty="0" smtClean="0">
                <a:solidFill>
                  <a:schemeClr val="bg1"/>
                </a:solidFill>
              </a:rPr>
              <a:t>Произошли первые со времен гражданской войны </a:t>
            </a:r>
          </a:p>
          <a:p>
            <a:pPr marL="420624" indent="-384048" fontAlgn="auto">
              <a:spcAft>
                <a:spcPts val="0"/>
              </a:spcAft>
              <a:buFont typeface="Wingdings 2"/>
              <a:buNone/>
              <a:defRPr/>
            </a:pPr>
            <a:r>
              <a:rPr lang="ru-RU" sz="2400" dirty="0" smtClean="0">
                <a:solidFill>
                  <a:schemeClr val="bg1"/>
                </a:solidFill>
              </a:rPr>
              <a:t>манифестации под националистическими лозунгами, </a:t>
            </a:r>
          </a:p>
          <a:p>
            <a:pPr marL="420624" indent="-384048" fontAlgn="auto">
              <a:spcAft>
                <a:spcPts val="0"/>
              </a:spcAft>
              <a:buFont typeface="Wingdings 2"/>
              <a:buNone/>
              <a:defRPr/>
            </a:pPr>
            <a:r>
              <a:rPr lang="ru-RU" sz="2400" dirty="0" smtClean="0">
                <a:solidFill>
                  <a:schemeClr val="bg1"/>
                </a:solidFill>
              </a:rPr>
              <a:t>Погромы (армян в азербайджанском Сумгаите – февраль </a:t>
            </a:r>
          </a:p>
          <a:p>
            <a:pPr marL="420624" indent="-384048" fontAlgn="auto">
              <a:spcAft>
                <a:spcPts val="0"/>
              </a:spcAft>
              <a:buFont typeface="Wingdings 2"/>
              <a:buNone/>
              <a:defRPr/>
            </a:pPr>
            <a:r>
              <a:rPr lang="ru-RU" sz="2400" dirty="0" smtClean="0">
                <a:solidFill>
                  <a:schemeClr val="bg1"/>
                </a:solidFill>
              </a:rPr>
              <a:t>1988 г., турок – </a:t>
            </a:r>
            <a:r>
              <a:rPr lang="ru-RU" sz="2400" dirty="0" err="1" smtClean="0">
                <a:solidFill>
                  <a:schemeClr val="bg1"/>
                </a:solidFill>
              </a:rPr>
              <a:t>месхетинцев</a:t>
            </a:r>
            <a:r>
              <a:rPr lang="ru-RU" sz="2400" dirty="0" smtClean="0">
                <a:solidFill>
                  <a:schemeClr val="bg1"/>
                </a:solidFill>
              </a:rPr>
              <a:t> в узбекской Фергане – июнь 1989г.)</a:t>
            </a:r>
          </a:p>
          <a:p>
            <a:pPr marL="420624" indent="-384048" fontAlgn="auto">
              <a:spcAft>
                <a:spcPts val="0"/>
              </a:spcAft>
              <a:buFont typeface="Wingdings 2"/>
              <a:buNone/>
              <a:defRPr/>
            </a:pPr>
            <a:r>
              <a:rPr lang="ru-RU" sz="2400" dirty="0" smtClean="0">
                <a:solidFill>
                  <a:schemeClr val="bg1"/>
                </a:solidFill>
              </a:rPr>
              <a:t>и вооруженные столкновения (Абхазия, Карабах, Южная Осетия</a:t>
            </a:r>
          </a:p>
          <a:p>
            <a:pPr marL="420624" indent="-384048" fontAlgn="auto">
              <a:spcAft>
                <a:spcPts val="0"/>
              </a:spcAft>
              <a:buFont typeface="Wingdings 2"/>
              <a:buNone/>
              <a:defRPr/>
            </a:pPr>
            <a:r>
              <a:rPr lang="ru-RU" sz="2400" dirty="0" smtClean="0">
                <a:solidFill>
                  <a:schemeClr val="bg1"/>
                </a:solidFill>
              </a:rPr>
              <a:t> на национальной почве.                             </a:t>
            </a:r>
          </a:p>
          <a:p>
            <a:pPr marL="420624" indent="-384048" fontAlgn="auto">
              <a:spcAft>
                <a:spcPts val="0"/>
              </a:spcAft>
              <a:buFont typeface="Wingdings 2"/>
              <a:buNone/>
              <a:defRPr/>
            </a:pPr>
            <a:r>
              <a:rPr lang="ru-RU" sz="2400" dirty="0" smtClean="0">
                <a:solidFill>
                  <a:srgbClr val="C00000"/>
                </a:solidFill>
              </a:rPr>
              <a:t>Все это заставило руководство СССР принять меры по</a:t>
            </a:r>
          </a:p>
          <a:p>
            <a:pPr marL="420624" indent="-384048" fontAlgn="auto">
              <a:spcAft>
                <a:spcPts val="0"/>
              </a:spcAft>
              <a:buFont typeface="Wingdings 2"/>
              <a:buNone/>
              <a:defRPr/>
            </a:pPr>
            <a:r>
              <a:rPr lang="ru-RU" sz="2400" dirty="0" smtClean="0">
                <a:solidFill>
                  <a:srgbClr val="C00000"/>
                </a:solidFill>
              </a:rPr>
              <a:t>оформлению нового Союзного договора.</a:t>
            </a:r>
            <a:endParaRPr lang="ru-RU" sz="2400" dirty="0">
              <a:solidFill>
                <a:srgbClr val="C00000"/>
              </a:solidFill>
            </a:endParaRPr>
          </a:p>
        </p:txBody>
      </p:sp>
      <p:pic>
        <p:nvPicPr>
          <p:cNvPr id="29700" name="Picture 3" descr="F:\-горбачев\11.jpg"/>
          <p:cNvPicPr>
            <a:picLocks noChangeAspect="1" noChangeArrowheads="1"/>
          </p:cNvPicPr>
          <p:nvPr/>
        </p:nvPicPr>
        <p:blipFill>
          <a:blip r:embed="rId2"/>
          <a:srcRect/>
          <a:stretch>
            <a:fillRect/>
          </a:stretch>
        </p:blipFill>
        <p:spPr bwMode="auto">
          <a:xfrm>
            <a:off x="285750" y="1000125"/>
            <a:ext cx="2357438" cy="164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285750"/>
            <a:ext cx="7467600" cy="500063"/>
          </a:xfrm>
        </p:spPr>
        <p:txBody>
          <a:bodyPr>
            <a:normAutofit fontScale="90000"/>
          </a:bodyPr>
          <a:lstStyle/>
          <a:p>
            <a:pPr algn="ctr" fontAlgn="auto">
              <a:spcAft>
                <a:spcPts val="0"/>
              </a:spcAft>
              <a:defRPr/>
            </a:pPr>
            <a:r>
              <a:rPr lang="ru-RU" sz="4000" i="1" dirty="0" smtClean="0">
                <a:solidFill>
                  <a:schemeClr val="bg1"/>
                </a:solidFill>
              </a:rPr>
              <a:t>Парад суверенитетов</a:t>
            </a:r>
            <a:endParaRPr lang="ru-RU" sz="4000" i="1" dirty="0">
              <a:solidFill>
                <a:schemeClr val="bg1"/>
              </a:solidFill>
            </a:endParaRPr>
          </a:p>
        </p:txBody>
      </p:sp>
      <p:sp>
        <p:nvSpPr>
          <p:cNvPr id="30723" name="Содержимое 2"/>
          <p:cNvSpPr>
            <a:spLocks noGrp="1"/>
          </p:cNvSpPr>
          <p:nvPr>
            <p:ph idx="1"/>
          </p:nvPr>
        </p:nvSpPr>
        <p:spPr>
          <a:xfrm>
            <a:off x="428625" y="928688"/>
            <a:ext cx="8501063" cy="5429250"/>
          </a:xfrm>
        </p:spPr>
        <p:txBody>
          <a:bodyPr/>
          <a:lstStyle/>
          <a:p>
            <a:r>
              <a:rPr lang="ru-RU" sz="2400" smtClean="0">
                <a:solidFill>
                  <a:schemeClr val="bg1"/>
                </a:solidFill>
              </a:rPr>
              <a:t>Весной и летом 1990 г. Латвия, Литва и Эстония, а за ними Российская Федерация и другие союзные республики приняли декларации о государственном суверенитете, устанавливавшие приоритет своих законов над законами Союза. Страна вступила в полосу дезинтеграции.</a:t>
            </a:r>
          </a:p>
          <a:p>
            <a:r>
              <a:rPr lang="ru-RU" sz="2400" smtClean="0">
                <a:solidFill>
                  <a:schemeClr val="bg1"/>
                </a:solidFill>
              </a:rPr>
              <a:t> Это объяснялось многими причинами:</a:t>
            </a:r>
          </a:p>
          <a:p>
            <a:pPr>
              <a:buFont typeface="Wingdings 2" pitchFamily="18" charset="2"/>
              <a:buNone/>
            </a:pPr>
            <a:r>
              <a:rPr lang="ru-RU" sz="2400" smtClean="0">
                <a:solidFill>
                  <a:schemeClr val="bg1"/>
                </a:solidFill>
              </a:rPr>
              <a:t>   - безрезультативность действий центра и его прогрессирующая слабость.</a:t>
            </a:r>
          </a:p>
          <a:p>
            <a:pPr>
              <a:buFont typeface="Wingdings 2" pitchFamily="18" charset="2"/>
              <a:buNone/>
            </a:pPr>
            <a:r>
              <a:rPr lang="ru-RU" sz="2400" smtClean="0">
                <a:solidFill>
                  <a:schemeClr val="bg1"/>
                </a:solidFill>
              </a:rPr>
              <a:t>   - сознательно взятый и умело проводимый курс правящих элит большинства республик на ликвидацию  любых форм своего подчинения центру, обретение всей полноты власти.</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258050" cy="511175"/>
          </a:xfrm>
        </p:spPr>
        <p:txBody>
          <a:bodyPr>
            <a:normAutofit fontScale="90000"/>
          </a:bodyPr>
          <a:lstStyle/>
          <a:p>
            <a:pPr algn="ctr" fontAlgn="auto">
              <a:spcAft>
                <a:spcPts val="0"/>
              </a:spcAft>
              <a:defRPr/>
            </a:pPr>
            <a:r>
              <a:rPr lang="ru-RU" dirty="0" smtClean="0">
                <a:solidFill>
                  <a:schemeClr val="bg1"/>
                </a:solidFill>
              </a:rPr>
              <a:t>Задание учащимся:</a:t>
            </a:r>
            <a:endParaRPr lang="ru-RU" dirty="0">
              <a:solidFill>
                <a:schemeClr val="bg1"/>
              </a:solidFill>
            </a:endParaRPr>
          </a:p>
        </p:txBody>
      </p:sp>
      <p:sp>
        <p:nvSpPr>
          <p:cNvPr id="3" name="Содержимое 2"/>
          <p:cNvSpPr>
            <a:spLocks noGrp="1"/>
          </p:cNvSpPr>
          <p:nvPr>
            <p:ph idx="1"/>
          </p:nvPr>
        </p:nvSpPr>
        <p:spPr>
          <a:xfrm>
            <a:off x="457200" y="857250"/>
            <a:ext cx="8186738" cy="5429250"/>
          </a:xfrm>
        </p:spPr>
        <p:txBody>
          <a:bodyPr>
            <a:normAutofit lnSpcReduction="10000"/>
          </a:bodyPr>
          <a:lstStyle/>
          <a:p>
            <a:pPr marL="420624" indent="-384048" fontAlgn="auto">
              <a:spcAft>
                <a:spcPts val="0"/>
              </a:spcAft>
              <a:buFont typeface="Wingdings 2"/>
              <a:buNone/>
              <a:defRPr/>
            </a:pPr>
            <a:r>
              <a:rPr lang="ru-RU" sz="2600" dirty="0" smtClean="0">
                <a:solidFill>
                  <a:schemeClr val="bg1"/>
                </a:solidFill>
              </a:rPr>
              <a:t>       Какие из нижеперечисленных причин вы поставили бы на первое место, считая их основными причинами обострения межнациональных отношений в нашей стране?</a:t>
            </a:r>
          </a:p>
          <a:p>
            <a:pPr marL="420624" indent="-384048" fontAlgn="auto">
              <a:spcAft>
                <a:spcPts val="0"/>
              </a:spcAft>
              <a:buFont typeface="Wingdings 2"/>
              <a:buNone/>
              <a:defRPr/>
            </a:pPr>
            <a:r>
              <a:rPr lang="ru-RU" sz="2600" dirty="0" smtClean="0">
                <a:solidFill>
                  <a:schemeClr val="bg1"/>
                </a:solidFill>
              </a:rPr>
              <a:t>   1. Безответственное размещение производственных сил и диктат ведомств.</a:t>
            </a:r>
          </a:p>
          <a:p>
            <a:pPr marL="420624" indent="-384048" fontAlgn="auto">
              <a:spcAft>
                <a:spcPts val="0"/>
              </a:spcAft>
              <a:buFont typeface="Wingdings 2"/>
              <a:buNone/>
              <a:defRPr/>
            </a:pPr>
            <a:r>
              <a:rPr lang="ru-RU" sz="2600" dirty="0" smtClean="0">
                <a:solidFill>
                  <a:schemeClr val="bg1"/>
                </a:solidFill>
              </a:rPr>
              <a:t>   2. Репрессии в отношении целых народов в период культа личности Сталина.</a:t>
            </a:r>
          </a:p>
          <a:p>
            <a:pPr marL="420624" indent="-384048" fontAlgn="auto">
              <a:spcAft>
                <a:spcPts val="0"/>
              </a:spcAft>
              <a:buFont typeface="Wingdings 2"/>
              <a:buNone/>
              <a:defRPr/>
            </a:pPr>
            <a:r>
              <a:rPr lang="ru-RU" sz="2600" dirty="0" smtClean="0">
                <a:solidFill>
                  <a:schemeClr val="bg1"/>
                </a:solidFill>
              </a:rPr>
              <a:t>   3. Забвение здоровых традиций народа, недостаток  внимания к национальной истории, языку и культуре.</a:t>
            </a:r>
          </a:p>
          <a:p>
            <a:pPr marL="420624" indent="-384048" fontAlgn="auto">
              <a:spcAft>
                <a:spcPts val="0"/>
              </a:spcAft>
              <a:buFont typeface="Wingdings 2"/>
              <a:buNone/>
              <a:defRPr/>
            </a:pPr>
            <a:r>
              <a:rPr lang="ru-RU" sz="2600" dirty="0" smtClean="0">
                <a:solidFill>
                  <a:schemeClr val="bg1"/>
                </a:solidFill>
              </a:rPr>
              <a:t>  4. Амбиции местных национальных лидеров.</a:t>
            </a:r>
          </a:p>
          <a:p>
            <a:pPr marL="420624" indent="-384048" fontAlgn="auto">
              <a:spcAft>
                <a:spcPts val="0"/>
              </a:spcAft>
              <a:buFont typeface="Wingdings 2"/>
              <a:buNone/>
              <a:defRPr/>
            </a:pPr>
            <a:r>
              <a:rPr lang="ru-RU" sz="2600" dirty="0" smtClean="0">
                <a:solidFill>
                  <a:schemeClr val="bg1"/>
                </a:solidFill>
              </a:rPr>
              <a:t>   5. Административно – командная система.</a:t>
            </a:r>
          </a:p>
          <a:p>
            <a:pPr marL="420624" indent="-384048" fontAlgn="auto">
              <a:spcAft>
                <a:spcPts val="0"/>
              </a:spcAft>
              <a:buFont typeface="Wingdings 2"/>
              <a:buChar char=""/>
              <a:defRPr/>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fontScale="90000"/>
          </a:bodyPr>
          <a:lstStyle/>
          <a:p>
            <a:pPr fontAlgn="auto">
              <a:spcAft>
                <a:spcPts val="0"/>
              </a:spcAft>
              <a:defRPr/>
            </a:pPr>
            <a:r>
              <a:rPr lang="ru-RU" sz="7600" b="1" dirty="0" smtClean="0">
                <a:solidFill>
                  <a:schemeClr val="bg1"/>
                </a:solidFill>
              </a:rPr>
              <a:t>Цели:</a:t>
            </a:r>
          </a:p>
        </p:txBody>
      </p:sp>
      <p:sp>
        <p:nvSpPr>
          <p:cNvPr id="5" name="Rectangle 2"/>
          <p:cNvSpPr>
            <a:spLocks noGrp="1" noChangeArrowheads="1"/>
          </p:cNvSpPr>
          <p:nvPr>
            <p:ph idx="1"/>
          </p:nvPr>
        </p:nvSpPr>
        <p:spPr/>
        <p:txBody>
          <a:bodyPr/>
          <a:lstStyle/>
          <a:p>
            <a:r>
              <a:rPr lang="ru-RU" sz="2400" smtClean="0">
                <a:solidFill>
                  <a:schemeClr val="bg1"/>
                </a:solidFill>
              </a:rPr>
              <a:t>Сформировать представление о причинах, сути и последствиях перестройки в СССР.</a:t>
            </a:r>
          </a:p>
          <a:p>
            <a:r>
              <a:rPr lang="ru-RU" sz="2400" smtClean="0">
                <a:solidFill>
                  <a:schemeClr val="bg1"/>
                </a:solidFill>
              </a:rPr>
              <a:t>Выделить причинно-следственные связи событий;</a:t>
            </a:r>
          </a:p>
          <a:p>
            <a:r>
              <a:rPr lang="ru-RU" sz="2400" smtClean="0">
                <a:solidFill>
                  <a:schemeClr val="bg1"/>
                </a:solidFill>
              </a:rPr>
              <a:t>Формировать навыки анализа исторических документов;</a:t>
            </a:r>
          </a:p>
          <a:p>
            <a:r>
              <a:rPr lang="ru-RU" sz="2400" smtClean="0">
                <a:solidFill>
                  <a:schemeClr val="bg1"/>
                </a:solidFill>
              </a:rPr>
              <a:t>Развивать умения использовать ИКТ на уроках;</a:t>
            </a:r>
          </a:p>
          <a:p>
            <a:r>
              <a:rPr lang="ru-RU" sz="2400" smtClean="0">
                <a:solidFill>
                  <a:schemeClr val="bg1"/>
                </a:solidFill>
              </a:rPr>
              <a:t>Воспитывать чувство сопричастности  к истории страны</a:t>
            </a:r>
            <a:endParaRPr lang="ru-RU" sz="24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898"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898"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898"/>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850106"/>
          </a:xfrm>
        </p:spPr>
        <p:txBody>
          <a:bodyPr>
            <a:prstTxWarp prst="textCurveUp">
              <a:avLst/>
            </a:prstTxWarp>
            <a:normAutofit/>
          </a:bodyPr>
          <a:lstStyle/>
          <a:p>
            <a:pPr fontAlgn="auto">
              <a:spcAft>
                <a:spcPts val="0"/>
              </a:spcAft>
              <a:defRPr/>
            </a:pPr>
            <a:r>
              <a:rPr lang="ru-RU" sz="2400" dirty="0" smtClean="0">
                <a:solidFill>
                  <a:schemeClr val="bg1"/>
                </a:solidFill>
                <a:effectLst>
                  <a:glow rad="101600">
                    <a:schemeClr val="accent2">
                      <a:satMod val="175000"/>
                      <a:alpha val="40000"/>
                    </a:schemeClr>
                  </a:glow>
                </a:effectLst>
              </a:rPr>
              <a:t>Августовский политический кризис </a:t>
            </a:r>
            <a:r>
              <a:rPr lang="ru-RU" sz="2400" dirty="0" smtClean="0">
                <a:solidFill>
                  <a:srgbClr val="7030A0"/>
                </a:solidFill>
                <a:effectLst>
                  <a:glow rad="101600">
                    <a:schemeClr val="accent2">
                      <a:satMod val="175000"/>
                      <a:alpha val="40000"/>
                    </a:schemeClr>
                  </a:glow>
                </a:effectLst>
              </a:rPr>
              <a:t>.</a:t>
            </a:r>
            <a:endParaRPr lang="ru-RU" sz="2400" dirty="0">
              <a:solidFill>
                <a:srgbClr val="7030A0"/>
              </a:solidFill>
              <a:effectLst>
                <a:glow rad="101600">
                  <a:schemeClr val="accent2">
                    <a:satMod val="175000"/>
                    <a:alpha val="40000"/>
                  </a:schemeClr>
                </a:glow>
              </a:effectLst>
            </a:endParaRPr>
          </a:p>
        </p:txBody>
      </p:sp>
      <p:sp>
        <p:nvSpPr>
          <p:cNvPr id="32771" name="Содержимое 2"/>
          <p:cNvSpPr>
            <a:spLocks noGrp="1"/>
          </p:cNvSpPr>
          <p:nvPr>
            <p:ph idx="1"/>
          </p:nvPr>
        </p:nvSpPr>
        <p:spPr>
          <a:xfrm>
            <a:off x="1042988" y="1557338"/>
            <a:ext cx="7273925" cy="4568825"/>
          </a:xfrm>
        </p:spPr>
        <p:txBody>
          <a:bodyPr/>
          <a:lstStyle/>
          <a:p>
            <a:endParaRPr lang="ru-RU" smtClean="0"/>
          </a:p>
        </p:txBody>
      </p:sp>
      <p:pic>
        <p:nvPicPr>
          <p:cNvPr id="32772" name="Picture 2" descr="F:\-горбачев\18.jpg"/>
          <p:cNvPicPr>
            <a:picLocks noChangeAspect="1" noChangeArrowheads="1"/>
          </p:cNvPicPr>
          <p:nvPr/>
        </p:nvPicPr>
        <p:blipFill>
          <a:blip r:embed="rId2"/>
          <a:srcRect/>
          <a:stretch>
            <a:fillRect/>
          </a:stretch>
        </p:blipFill>
        <p:spPr bwMode="auto">
          <a:xfrm>
            <a:off x="971550" y="1196975"/>
            <a:ext cx="7416800" cy="5256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1143000"/>
          </a:xfrm>
        </p:spPr>
        <p:txBody>
          <a:bodyPr>
            <a:prstTxWarp prst="textWave2">
              <a:avLst/>
            </a:prstTxWarp>
            <a:normAutofit/>
          </a:bodyPr>
          <a:lstStyle/>
          <a:p>
            <a:pPr fontAlgn="auto">
              <a:spcAft>
                <a:spcPts val="0"/>
              </a:spcAft>
              <a:defRPr/>
            </a:pPr>
            <a:r>
              <a:rPr lang="ru-RU" sz="2400" dirty="0" smtClean="0">
                <a:solidFill>
                  <a:schemeClr val="bg1"/>
                </a:solidFill>
              </a:rPr>
              <a:t>Августовский политический кризис 1991 г. и его последствия</a:t>
            </a:r>
            <a:r>
              <a:rPr lang="ru-RU" sz="2400" dirty="0" smtClean="0"/>
              <a:t/>
            </a:r>
            <a:br>
              <a:rPr lang="ru-RU" sz="2400" dirty="0" smtClean="0"/>
            </a:br>
            <a:endParaRPr lang="ru-RU" sz="2400" dirty="0"/>
          </a:p>
        </p:txBody>
      </p:sp>
      <p:sp>
        <p:nvSpPr>
          <p:cNvPr id="33795" name="Содержимое 2"/>
          <p:cNvSpPr>
            <a:spLocks noGrp="1"/>
          </p:cNvSpPr>
          <p:nvPr>
            <p:ph idx="1"/>
          </p:nvPr>
        </p:nvSpPr>
        <p:spPr>
          <a:xfrm>
            <a:off x="457200" y="1052513"/>
            <a:ext cx="8507413" cy="5472112"/>
          </a:xfrm>
        </p:spPr>
        <p:txBody>
          <a:bodyPr/>
          <a:lstStyle/>
          <a:p>
            <a:pPr>
              <a:buFont typeface="Wingdings 2" pitchFamily="18" charset="2"/>
              <a:buNone/>
            </a:pPr>
            <a:r>
              <a:rPr lang="ru-RU" smtClean="0">
                <a:solidFill>
                  <a:schemeClr val="bg1"/>
                </a:solidFill>
              </a:rPr>
              <a:t>                          </a:t>
            </a:r>
            <a:r>
              <a:rPr lang="ru-RU" sz="2400" smtClean="0">
                <a:solidFill>
                  <a:schemeClr val="bg1"/>
                </a:solidFill>
              </a:rPr>
              <a:t>Стремясь не допустить подписания</a:t>
            </a:r>
          </a:p>
          <a:p>
            <a:pPr>
              <a:buFont typeface="Wingdings 2" pitchFamily="18" charset="2"/>
              <a:buNone/>
            </a:pPr>
            <a:r>
              <a:rPr lang="ru-RU" sz="2400" smtClean="0">
                <a:solidFill>
                  <a:schemeClr val="bg1"/>
                </a:solidFill>
              </a:rPr>
              <a:t>                                 нового Союзного договора, </a:t>
            </a:r>
          </a:p>
          <a:p>
            <a:pPr>
              <a:buFont typeface="Wingdings 2" pitchFamily="18" charset="2"/>
              <a:buNone/>
            </a:pPr>
            <a:r>
              <a:rPr lang="ru-RU" sz="2400" smtClean="0">
                <a:solidFill>
                  <a:schemeClr val="bg1"/>
                </a:solidFill>
              </a:rPr>
              <a:t>                                 консервативные силы в отсутствие</a:t>
            </a:r>
          </a:p>
          <a:p>
            <a:pPr>
              <a:buFont typeface="Wingdings 2" pitchFamily="18" charset="2"/>
              <a:buNone/>
            </a:pPr>
            <a:r>
              <a:rPr lang="ru-RU" sz="2400" smtClean="0">
                <a:solidFill>
                  <a:schemeClr val="bg1"/>
                </a:solidFill>
              </a:rPr>
              <a:t>                                 Президента Горбачева в ночь на 19</a:t>
            </a:r>
          </a:p>
          <a:p>
            <a:pPr>
              <a:buFont typeface="Wingdings 2" pitchFamily="18" charset="2"/>
              <a:buNone/>
            </a:pPr>
            <a:r>
              <a:rPr lang="ru-RU" sz="2400" smtClean="0">
                <a:solidFill>
                  <a:schemeClr val="bg1"/>
                </a:solidFill>
              </a:rPr>
              <a:t>                                 августа 1991 г. создали</a:t>
            </a:r>
          </a:p>
          <a:p>
            <a:pPr>
              <a:buFont typeface="Wingdings 2" pitchFamily="18" charset="2"/>
              <a:buNone/>
            </a:pPr>
            <a:r>
              <a:rPr lang="ru-RU" sz="2400" smtClean="0">
                <a:solidFill>
                  <a:schemeClr val="bg1"/>
                </a:solidFill>
              </a:rPr>
              <a:t>                                 Государственный комитет по</a:t>
            </a:r>
          </a:p>
          <a:p>
            <a:pPr>
              <a:buFont typeface="Wingdings 2" pitchFamily="18" charset="2"/>
              <a:buNone/>
            </a:pPr>
            <a:r>
              <a:rPr lang="ru-RU" sz="2400" smtClean="0">
                <a:solidFill>
                  <a:schemeClr val="bg1"/>
                </a:solidFill>
              </a:rPr>
              <a:t>                                 чрезвычайному положению (ГКЧП), в</a:t>
            </a:r>
          </a:p>
          <a:p>
            <a:pPr>
              <a:buFont typeface="Wingdings 2" pitchFamily="18" charset="2"/>
              <a:buNone/>
            </a:pPr>
            <a:r>
              <a:rPr lang="ru-RU" sz="2400" smtClean="0">
                <a:solidFill>
                  <a:schemeClr val="bg1"/>
                </a:solidFill>
              </a:rPr>
              <a:t>                                 который вошли Г.Янаев, В.Павлов,</a:t>
            </a:r>
          </a:p>
          <a:p>
            <a:pPr>
              <a:buFont typeface="Wingdings 2" pitchFamily="18" charset="2"/>
              <a:buNone/>
            </a:pPr>
            <a:r>
              <a:rPr lang="ru-RU" sz="2400" smtClean="0">
                <a:solidFill>
                  <a:schemeClr val="bg1"/>
                </a:solidFill>
              </a:rPr>
              <a:t>                                 Д.Язов, В.Крючков, Б.Пуго. В Москву</a:t>
            </a:r>
          </a:p>
          <a:p>
            <a:pPr>
              <a:buFont typeface="Wingdings 2" pitchFamily="18" charset="2"/>
              <a:buNone/>
            </a:pPr>
            <a:r>
              <a:rPr lang="ru-RU" sz="2400" smtClean="0">
                <a:solidFill>
                  <a:schemeClr val="bg1"/>
                </a:solidFill>
              </a:rPr>
              <a:t>были введены войска. По призыву Президента России</a:t>
            </a:r>
          </a:p>
          <a:p>
            <a:pPr>
              <a:buFont typeface="Wingdings 2" pitchFamily="18" charset="2"/>
              <a:buNone/>
            </a:pPr>
            <a:r>
              <a:rPr lang="ru-RU" sz="2400" smtClean="0">
                <a:solidFill>
                  <a:schemeClr val="bg1"/>
                </a:solidFill>
              </a:rPr>
              <a:t>десятки тысяч москвичей заняли оборону вокруг</a:t>
            </a:r>
          </a:p>
          <a:p>
            <a:pPr>
              <a:buFont typeface="Wingdings 2" pitchFamily="18" charset="2"/>
              <a:buNone/>
            </a:pPr>
            <a:r>
              <a:rPr lang="ru-RU" sz="2400" smtClean="0">
                <a:solidFill>
                  <a:schemeClr val="bg1"/>
                </a:solidFill>
              </a:rPr>
              <a:t>    Белого дома.</a:t>
            </a:r>
            <a:endParaRPr lang="ru-RU" smtClean="0">
              <a:solidFill>
                <a:schemeClr val="bg1"/>
              </a:solidFill>
            </a:endParaRPr>
          </a:p>
        </p:txBody>
      </p:sp>
      <p:pic>
        <p:nvPicPr>
          <p:cNvPr id="33796" name="Picture 4" descr="БНЕльцин"/>
          <p:cNvPicPr>
            <a:picLocks noChangeAspect="1" noChangeArrowheads="1"/>
          </p:cNvPicPr>
          <p:nvPr/>
        </p:nvPicPr>
        <p:blipFill>
          <a:blip r:embed="rId2"/>
          <a:srcRect/>
          <a:stretch>
            <a:fillRect/>
          </a:stretch>
        </p:blipFill>
        <p:spPr bwMode="auto">
          <a:xfrm>
            <a:off x="250825" y="1341438"/>
            <a:ext cx="2952750" cy="3527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147248" cy="792088"/>
          </a:xfrm>
        </p:spPr>
        <p:txBody>
          <a:bodyPr>
            <a:prstTxWarp prst="textCurveUp">
              <a:avLst/>
            </a:prstTxWarp>
            <a:normAutofit/>
          </a:bodyPr>
          <a:lstStyle/>
          <a:p>
            <a:pPr fontAlgn="auto">
              <a:spcAft>
                <a:spcPts val="0"/>
              </a:spcAft>
              <a:defRPr/>
            </a:pPr>
            <a:r>
              <a:rPr lang="ru-RU" sz="2400" dirty="0" smtClean="0"/>
              <a:t> </a:t>
            </a:r>
            <a:r>
              <a:rPr lang="ru-RU" sz="2400" dirty="0" smtClean="0">
                <a:solidFill>
                  <a:schemeClr val="bg1"/>
                </a:solidFill>
                <a:effectLst>
                  <a:glow rad="101600">
                    <a:srgbClr val="000099">
                      <a:alpha val="60000"/>
                    </a:srgbClr>
                  </a:glow>
                </a:effectLst>
              </a:rPr>
              <a:t>Последствия</a:t>
            </a:r>
            <a:r>
              <a:rPr lang="ru-RU" sz="2400" dirty="0" smtClean="0">
                <a:solidFill>
                  <a:schemeClr val="bg1"/>
                </a:solidFill>
              </a:rPr>
              <a:t> </a:t>
            </a:r>
            <a:r>
              <a:rPr lang="ru-RU" sz="2400" dirty="0" smtClean="0">
                <a:solidFill>
                  <a:schemeClr val="bg1"/>
                </a:solidFill>
                <a:effectLst>
                  <a:glow rad="101600">
                    <a:srgbClr val="000099">
                      <a:alpha val="60000"/>
                    </a:srgbClr>
                  </a:glow>
                </a:effectLst>
              </a:rPr>
              <a:t>августовского</a:t>
            </a:r>
            <a:r>
              <a:rPr lang="ru-RU" sz="2400" dirty="0" smtClean="0">
                <a:solidFill>
                  <a:schemeClr val="bg1"/>
                </a:solidFill>
              </a:rPr>
              <a:t> </a:t>
            </a:r>
            <a:r>
              <a:rPr lang="ru-RU" sz="2400" dirty="0" smtClean="0">
                <a:solidFill>
                  <a:schemeClr val="bg1"/>
                </a:solidFill>
                <a:effectLst>
                  <a:glow rad="101600">
                    <a:srgbClr val="000099">
                      <a:alpha val="60000"/>
                    </a:srgbClr>
                  </a:glow>
                </a:effectLst>
              </a:rPr>
              <a:t>политического</a:t>
            </a:r>
            <a:r>
              <a:rPr lang="ru-RU" sz="2400" dirty="0" smtClean="0">
                <a:solidFill>
                  <a:schemeClr val="bg1"/>
                </a:solidFill>
              </a:rPr>
              <a:t> </a:t>
            </a:r>
            <a:r>
              <a:rPr lang="ru-RU" sz="2400" dirty="0" smtClean="0">
                <a:solidFill>
                  <a:schemeClr val="bg1"/>
                </a:solidFill>
                <a:effectLst>
                  <a:glow rad="101600">
                    <a:srgbClr val="000099">
                      <a:alpha val="60000"/>
                    </a:srgbClr>
                  </a:glow>
                </a:effectLst>
              </a:rPr>
              <a:t>кризиса</a:t>
            </a:r>
            <a:r>
              <a:rPr lang="ru-RU" sz="2400" dirty="0" smtClean="0"/>
              <a:t>.</a:t>
            </a:r>
            <a:endParaRPr lang="ru-RU" sz="2400" dirty="0"/>
          </a:p>
        </p:txBody>
      </p:sp>
      <p:sp>
        <p:nvSpPr>
          <p:cNvPr id="34819" name="Содержимое 2"/>
          <p:cNvSpPr>
            <a:spLocks noGrp="1"/>
          </p:cNvSpPr>
          <p:nvPr>
            <p:ph idx="1"/>
          </p:nvPr>
        </p:nvSpPr>
        <p:spPr>
          <a:xfrm>
            <a:off x="323850" y="1125538"/>
            <a:ext cx="8820150" cy="5000625"/>
          </a:xfrm>
        </p:spPr>
        <p:txBody>
          <a:bodyPr/>
          <a:lstStyle/>
          <a:p>
            <a:pPr>
              <a:buFont typeface="Wingdings 2" pitchFamily="18" charset="2"/>
              <a:buNone/>
            </a:pPr>
            <a:r>
              <a:rPr lang="ru-RU" sz="2400" smtClean="0">
                <a:solidFill>
                  <a:schemeClr val="bg1"/>
                </a:solidFill>
              </a:rPr>
              <a:t>21 августа была созвана чрезвычайная сессия </a:t>
            </a:r>
          </a:p>
          <a:p>
            <a:pPr>
              <a:buFont typeface="Wingdings 2" pitchFamily="18" charset="2"/>
              <a:buNone/>
            </a:pPr>
            <a:r>
              <a:rPr lang="ru-RU" sz="2400" smtClean="0">
                <a:solidFill>
                  <a:schemeClr val="bg1"/>
                </a:solidFill>
              </a:rPr>
              <a:t>Верховного Совета России, поддержавшая руководство</a:t>
            </a:r>
          </a:p>
          <a:p>
            <a:pPr>
              <a:buFont typeface="Wingdings 2" pitchFamily="18" charset="2"/>
              <a:buNone/>
            </a:pPr>
            <a:r>
              <a:rPr lang="ru-RU" sz="2400" smtClean="0">
                <a:solidFill>
                  <a:schemeClr val="bg1"/>
                </a:solidFill>
              </a:rPr>
              <a:t>республики. Президент СССР возвратился в Москву,</a:t>
            </a:r>
          </a:p>
          <a:p>
            <a:pPr>
              <a:buFont typeface="Wingdings 2" pitchFamily="18" charset="2"/>
              <a:buNone/>
            </a:pPr>
            <a:r>
              <a:rPr lang="ru-RU" sz="2400" smtClean="0">
                <a:solidFill>
                  <a:schemeClr val="bg1"/>
                </a:solidFill>
              </a:rPr>
              <a:t>Члены ГКЧП были арестованы. В декабре 1991 г. Лидеры</a:t>
            </a:r>
          </a:p>
          <a:p>
            <a:pPr>
              <a:buFont typeface="Wingdings 2" pitchFamily="18" charset="2"/>
              <a:buNone/>
            </a:pPr>
            <a:r>
              <a:rPr lang="ru-RU" sz="2400" smtClean="0">
                <a:solidFill>
                  <a:schemeClr val="bg1"/>
                </a:solidFill>
              </a:rPr>
              <a:t>                                                                 России, Украины и</a:t>
            </a:r>
          </a:p>
          <a:p>
            <a:pPr>
              <a:buFont typeface="Wingdings 2" pitchFamily="18" charset="2"/>
              <a:buNone/>
            </a:pPr>
            <a:r>
              <a:rPr lang="ru-RU" sz="2400" smtClean="0">
                <a:solidFill>
                  <a:schemeClr val="bg1"/>
                </a:solidFill>
              </a:rPr>
              <a:t>                                                                 Белоруссии заявили</a:t>
            </a:r>
          </a:p>
          <a:p>
            <a:pPr>
              <a:buFont typeface="Wingdings 2" pitchFamily="18" charset="2"/>
              <a:buNone/>
            </a:pPr>
            <a:r>
              <a:rPr lang="ru-RU" sz="2400" smtClean="0">
                <a:solidFill>
                  <a:schemeClr val="bg1"/>
                </a:solidFill>
              </a:rPr>
              <a:t>                                                                 о намерении создать</a:t>
            </a:r>
          </a:p>
          <a:p>
            <a:pPr>
              <a:buFont typeface="Wingdings 2" pitchFamily="18" charset="2"/>
              <a:buNone/>
            </a:pPr>
            <a:r>
              <a:rPr lang="ru-RU" sz="2400" smtClean="0">
                <a:solidFill>
                  <a:schemeClr val="bg1"/>
                </a:solidFill>
              </a:rPr>
              <a:t>                                                                 Содружество</a:t>
            </a:r>
          </a:p>
          <a:p>
            <a:pPr>
              <a:buFont typeface="Wingdings 2" pitchFamily="18" charset="2"/>
              <a:buNone/>
            </a:pPr>
            <a:r>
              <a:rPr lang="ru-RU" sz="2400" smtClean="0">
                <a:solidFill>
                  <a:schemeClr val="bg1"/>
                </a:solidFill>
              </a:rPr>
              <a:t>                                                                 Независимых</a:t>
            </a:r>
          </a:p>
          <a:p>
            <a:pPr>
              <a:buFont typeface="Wingdings 2" pitchFamily="18" charset="2"/>
              <a:buNone/>
            </a:pPr>
            <a:r>
              <a:rPr lang="ru-RU" sz="2400" smtClean="0">
                <a:solidFill>
                  <a:schemeClr val="bg1"/>
                </a:solidFill>
              </a:rPr>
              <a:t>                                                                 Государств.</a:t>
            </a:r>
          </a:p>
        </p:txBody>
      </p:sp>
      <p:pic>
        <p:nvPicPr>
          <p:cNvPr id="34820" name="Picture 3" descr="F:\-горбачев\35.jpg"/>
          <p:cNvPicPr>
            <a:picLocks noChangeAspect="1" noChangeArrowheads="1"/>
          </p:cNvPicPr>
          <p:nvPr/>
        </p:nvPicPr>
        <p:blipFill>
          <a:blip r:embed="rId2"/>
          <a:srcRect/>
          <a:stretch>
            <a:fillRect/>
          </a:stretch>
        </p:blipFill>
        <p:spPr bwMode="auto">
          <a:xfrm>
            <a:off x="179388" y="2924175"/>
            <a:ext cx="5616575" cy="3673475"/>
          </a:xfrm>
          <a:prstGeom prst="rect">
            <a:avLst/>
          </a:prstGeom>
          <a:noFill/>
          <a:ln w="9525">
            <a:noFill/>
            <a:miter lim="800000"/>
            <a:headEnd/>
            <a:tailEnd/>
          </a:ln>
        </p:spPr>
      </p:pic>
      <p:pic>
        <p:nvPicPr>
          <p:cNvPr id="34821" name="Picture 4" descr="Флаг России"/>
          <p:cNvPicPr>
            <a:picLocks noChangeAspect="1" noChangeArrowheads="1"/>
          </p:cNvPicPr>
          <p:nvPr/>
        </p:nvPicPr>
        <p:blipFill>
          <a:blip r:embed="rId3"/>
          <a:srcRect/>
          <a:stretch>
            <a:fillRect/>
          </a:stretch>
        </p:blipFill>
        <p:spPr bwMode="auto">
          <a:xfrm>
            <a:off x="539750" y="3068638"/>
            <a:ext cx="4464050"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329488" cy="511175"/>
          </a:xfrm>
        </p:spPr>
        <p:txBody>
          <a:bodyPr>
            <a:normAutofit fontScale="90000"/>
          </a:bodyPr>
          <a:lstStyle/>
          <a:p>
            <a:pPr algn="ctr" fontAlgn="auto">
              <a:spcAft>
                <a:spcPts val="0"/>
              </a:spcAft>
              <a:defRPr/>
            </a:pPr>
            <a:r>
              <a:rPr lang="ru-RU" sz="4000" dirty="0" smtClean="0">
                <a:solidFill>
                  <a:schemeClr val="bg1"/>
                </a:solidFill>
              </a:rPr>
              <a:t>Задание учащимся:</a:t>
            </a:r>
            <a:endParaRPr lang="ru-RU" sz="4000" dirty="0">
              <a:solidFill>
                <a:schemeClr val="bg1"/>
              </a:solidFill>
            </a:endParaRPr>
          </a:p>
        </p:txBody>
      </p:sp>
      <p:sp>
        <p:nvSpPr>
          <p:cNvPr id="3" name="Содержимое 2"/>
          <p:cNvSpPr>
            <a:spLocks noGrp="1"/>
          </p:cNvSpPr>
          <p:nvPr>
            <p:ph idx="1"/>
          </p:nvPr>
        </p:nvSpPr>
        <p:spPr>
          <a:xfrm>
            <a:off x="457200" y="928688"/>
            <a:ext cx="8401050" cy="5572125"/>
          </a:xfrm>
        </p:spPr>
        <p:txBody>
          <a:bodyPr>
            <a:normAutofit fontScale="77500" lnSpcReduction="20000"/>
          </a:bodyPr>
          <a:lstStyle/>
          <a:p>
            <a:pPr marL="420624" indent="-384048" algn="ctr" fontAlgn="auto">
              <a:spcAft>
                <a:spcPts val="0"/>
              </a:spcAft>
              <a:buFont typeface="Wingdings 2"/>
              <a:buNone/>
              <a:defRPr/>
            </a:pPr>
            <a:r>
              <a:rPr lang="ru-RU" dirty="0" smtClean="0">
                <a:solidFill>
                  <a:schemeClr val="bg1"/>
                </a:solidFill>
              </a:rPr>
              <a:t>  Среди причин поражения путча обычно называют следующие:</a:t>
            </a:r>
          </a:p>
          <a:p>
            <a:pPr marL="420624" indent="-384048" fontAlgn="auto">
              <a:spcAft>
                <a:spcPts val="0"/>
              </a:spcAft>
              <a:buFont typeface="Wingdings 2"/>
              <a:buChar char=""/>
              <a:defRPr/>
            </a:pPr>
            <a:r>
              <a:rPr lang="ru-RU" dirty="0" smtClean="0">
                <a:solidFill>
                  <a:schemeClr val="bg1"/>
                </a:solidFill>
              </a:rPr>
              <a:t>Демократические реформы не прошли даром – в стране сформировались политические силы, способные отстаивать свободу и дать отпор заговорщикам;</a:t>
            </a:r>
          </a:p>
          <a:p>
            <a:pPr marL="420624" indent="-384048" fontAlgn="auto">
              <a:spcAft>
                <a:spcPts val="0"/>
              </a:spcAft>
              <a:buFont typeface="Wingdings 2"/>
              <a:buChar char=""/>
              <a:defRPr/>
            </a:pPr>
            <a:r>
              <a:rPr lang="ru-RU" dirty="0" smtClean="0">
                <a:solidFill>
                  <a:schemeClr val="bg1"/>
                </a:solidFill>
              </a:rPr>
              <a:t>Мужество защитников «Белого дома»;</a:t>
            </a:r>
          </a:p>
          <a:p>
            <a:pPr marL="420624" indent="-384048" fontAlgn="auto">
              <a:spcAft>
                <a:spcPts val="0"/>
              </a:spcAft>
              <a:buFont typeface="Wingdings 2"/>
              <a:buChar char=""/>
              <a:defRPr/>
            </a:pPr>
            <a:r>
              <a:rPr lang="ru-RU" dirty="0" smtClean="0">
                <a:solidFill>
                  <a:schemeClr val="bg1"/>
                </a:solidFill>
              </a:rPr>
              <a:t>Решительные действия президента России;</a:t>
            </a:r>
          </a:p>
          <a:p>
            <a:pPr marL="420624" indent="-384048" fontAlgn="auto">
              <a:spcAft>
                <a:spcPts val="0"/>
              </a:spcAft>
              <a:buFont typeface="Wingdings 2"/>
              <a:buChar char=""/>
              <a:defRPr/>
            </a:pPr>
            <a:r>
              <a:rPr lang="ru-RU" dirty="0" smtClean="0">
                <a:solidFill>
                  <a:schemeClr val="bg1"/>
                </a:solidFill>
              </a:rPr>
              <a:t>Категорический отказ Горбачева уступить заговорщикам;</a:t>
            </a:r>
          </a:p>
          <a:p>
            <a:pPr marL="420624" indent="-384048" fontAlgn="auto">
              <a:spcAft>
                <a:spcPts val="0"/>
              </a:spcAft>
              <a:buFont typeface="Wingdings 2"/>
              <a:buChar char=""/>
              <a:defRPr/>
            </a:pPr>
            <a:r>
              <a:rPr lang="ru-RU" dirty="0" smtClean="0">
                <a:solidFill>
                  <a:schemeClr val="bg1"/>
                </a:solidFill>
              </a:rPr>
              <a:t>Отказ армии поддержать заговор;</a:t>
            </a:r>
          </a:p>
          <a:p>
            <a:pPr marL="420624" indent="-384048" fontAlgn="auto">
              <a:spcAft>
                <a:spcPts val="0"/>
              </a:spcAft>
              <a:buFont typeface="Wingdings 2"/>
              <a:buChar char=""/>
              <a:defRPr/>
            </a:pPr>
            <a:r>
              <a:rPr lang="ru-RU" dirty="0" smtClean="0">
                <a:solidFill>
                  <a:schemeClr val="bg1"/>
                </a:solidFill>
              </a:rPr>
              <a:t>Негативная реакция республик, опасавшихся потерять едва обретенную независимость;</a:t>
            </a:r>
          </a:p>
          <a:p>
            <a:pPr marL="420624" indent="-384048" fontAlgn="auto">
              <a:spcAft>
                <a:spcPts val="0"/>
              </a:spcAft>
              <a:buFont typeface="Wingdings 2"/>
              <a:buChar char=""/>
              <a:defRPr/>
            </a:pPr>
            <a:r>
              <a:rPr lang="ru-RU" dirty="0" smtClean="0">
                <a:solidFill>
                  <a:schemeClr val="bg1"/>
                </a:solidFill>
              </a:rPr>
              <a:t>Неодобрение мирового сообщества;</a:t>
            </a:r>
          </a:p>
          <a:p>
            <a:pPr marL="420624" indent="-384048" fontAlgn="auto">
              <a:spcAft>
                <a:spcPts val="0"/>
              </a:spcAft>
              <a:buFont typeface="Wingdings 2"/>
              <a:buChar char=""/>
              <a:defRPr/>
            </a:pPr>
            <a:r>
              <a:rPr lang="ru-RU" dirty="0" smtClean="0">
                <a:solidFill>
                  <a:schemeClr val="bg1"/>
                </a:solidFill>
              </a:rPr>
              <a:t>Отсутствие у заговорщиков признанного вождя, способного взять на себя ответственность за кровопролитие.</a:t>
            </a:r>
          </a:p>
          <a:p>
            <a:pPr marL="420624" indent="-384048" fontAlgn="auto">
              <a:spcAft>
                <a:spcPts val="0"/>
              </a:spcAft>
              <a:buFont typeface="Wingdings 2"/>
              <a:buChar char=""/>
              <a:defRPr/>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36866" name="Заголовок 1"/>
          <p:cNvSpPr>
            <a:spLocks noGrp="1"/>
          </p:cNvSpPr>
          <p:nvPr>
            <p:ph type="title"/>
          </p:nvPr>
        </p:nvSpPr>
        <p:spPr>
          <a:xfrm>
            <a:off x="457200" y="274638"/>
            <a:ext cx="7472363" cy="796925"/>
          </a:xfrm>
        </p:spPr>
        <p:txBody>
          <a:bodyPr/>
          <a:lstStyle/>
          <a:p>
            <a:pPr algn="ctr"/>
            <a:r>
              <a:rPr lang="ru-RU" smtClean="0">
                <a:solidFill>
                  <a:schemeClr val="bg1"/>
                </a:solidFill>
              </a:rPr>
              <a:t>Вопросы:</a:t>
            </a:r>
          </a:p>
        </p:txBody>
      </p:sp>
      <p:sp>
        <p:nvSpPr>
          <p:cNvPr id="36867" name="Содержимое 2"/>
          <p:cNvSpPr>
            <a:spLocks noGrp="1"/>
          </p:cNvSpPr>
          <p:nvPr>
            <p:ph idx="1"/>
          </p:nvPr>
        </p:nvSpPr>
        <p:spPr>
          <a:xfrm>
            <a:off x="457200" y="1285875"/>
            <a:ext cx="8186738" cy="5000625"/>
          </a:xfrm>
        </p:spPr>
        <p:txBody>
          <a:bodyPr/>
          <a:lstStyle/>
          <a:p>
            <a:r>
              <a:rPr lang="ru-RU" smtClean="0">
                <a:solidFill>
                  <a:schemeClr val="bg1"/>
                </a:solidFill>
              </a:rPr>
              <a:t>Согласны ли вы с приведенными причинами?</a:t>
            </a:r>
          </a:p>
          <a:p>
            <a:r>
              <a:rPr lang="ru-RU" smtClean="0">
                <a:solidFill>
                  <a:schemeClr val="bg1"/>
                </a:solidFill>
              </a:rPr>
              <a:t> Расположите их по степени значимости.</a:t>
            </a:r>
          </a:p>
          <a:p>
            <a:endParaRPr lang="ru-RU"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37890" name="Rectangle 3"/>
          <p:cNvSpPr>
            <a:spLocks noGrp="1" noChangeArrowheads="1"/>
          </p:cNvSpPr>
          <p:nvPr>
            <p:ph type="body" idx="1"/>
          </p:nvPr>
        </p:nvSpPr>
        <p:spPr>
          <a:xfrm>
            <a:off x="381000" y="1066800"/>
            <a:ext cx="8229600" cy="4525963"/>
          </a:xfrm>
        </p:spPr>
        <p:txBody>
          <a:bodyPr/>
          <a:lstStyle/>
          <a:p>
            <a:r>
              <a:rPr lang="ru-RU" b="1" smtClean="0">
                <a:solidFill>
                  <a:schemeClr val="bg1"/>
                </a:solidFill>
              </a:rPr>
              <a:t>Распад СССР</a:t>
            </a:r>
            <a:r>
              <a:rPr lang="ru-RU" smtClean="0">
                <a:solidFill>
                  <a:schemeClr val="bg1"/>
                </a:solidFill>
              </a:rPr>
              <a:t> — процессы системной дезинтеграции, происходившие в экономике (народном хозяйстве), социальной структуре, общественной и политической сфере Советского Союза, приведшие к прекращению существования СССР в декабре 1991 года. </a:t>
            </a:r>
          </a:p>
        </p:txBody>
      </p:sp>
      <p:sp>
        <p:nvSpPr>
          <p:cNvPr id="37891" name="AutoShape 4">
            <a:hlinkClick r:id="" action="ppaction://hlinkshowjump?jump=firstslide" highlightClick="1"/>
          </p:cNvPr>
          <p:cNvSpPr>
            <a:spLocks noChangeArrowheads="1"/>
          </p:cNvSpPr>
          <p:nvPr/>
        </p:nvSpPr>
        <p:spPr bwMode="auto">
          <a:xfrm>
            <a:off x="6324600" y="5715000"/>
            <a:ext cx="1295400" cy="457200"/>
          </a:xfrm>
          <a:prstGeom prst="actionButtonHome">
            <a:avLst/>
          </a:prstGeom>
          <a:solidFill>
            <a:schemeClr val="accent1"/>
          </a:solidFill>
          <a:ln w="9525">
            <a:noFill/>
            <a:miter lim="800000"/>
            <a:headEnd/>
            <a:tailEnd/>
          </a:ln>
        </p:spPr>
        <p:txBody>
          <a:bodyPr wrap="none" anchor="ctr"/>
          <a:lstStyle/>
          <a:p>
            <a:endParaRPr lang="ru-RU"/>
          </a:p>
        </p:txBody>
      </p:sp>
      <p:pic>
        <p:nvPicPr>
          <p:cNvPr id="37892" name="Рисунок 4" descr="http://t0.gstatic.com/images?q=tbn:ANd9GcSW7WeYkQW7jdIwIuEbPvD1iXjmtwwi1_WmWfKlz5xOD4ZuS-hWjQ"/>
          <p:cNvPicPr>
            <a:picLocks noChangeAspect="1" noChangeArrowheads="1"/>
          </p:cNvPicPr>
          <p:nvPr/>
        </p:nvPicPr>
        <p:blipFill>
          <a:blip r:embed="rId2"/>
          <a:srcRect/>
          <a:stretch>
            <a:fillRect/>
          </a:stretch>
        </p:blipFill>
        <p:spPr bwMode="auto">
          <a:xfrm>
            <a:off x="5562600" y="4876800"/>
            <a:ext cx="2724150" cy="1676400"/>
          </a:xfrm>
          <a:prstGeom prst="rect">
            <a:avLst/>
          </a:prstGeom>
          <a:noFill/>
          <a:ln w="9525">
            <a:noFill/>
            <a:miter lim="800000"/>
            <a:headEnd/>
            <a:tailEnd/>
          </a:ln>
        </p:spPr>
      </p:pic>
      <p:sp>
        <p:nvSpPr>
          <p:cNvPr id="37893" name="Прямоугольник 6"/>
          <p:cNvSpPr>
            <a:spLocks noChangeArrowheads="1"/>
          </p:cNvSpPr>
          <p:nvPr/>
        </p:nvSpPr>
        <p:spPr bwMode="auto">
          <a:xfrm>
            <a:off x="1571625" y="500063"/>
            <a:ext cx="4594225" cy="584200"/>
          </a:xfrm>
          <a:prstGeom prst="rect">
            <a:avLst/>
          </a:prstGeom>
          <a:noFill/>
          <a:ln w="9525">
            <a:noFill/>
            <a:miter lim="800000"/>
            <a:headEnd/>
            <a:tailEnd/>
          </a:ln>
        </p:spPr>
        <p:txBody>
          <a:bodyPr>
            <a:spAutoFit/>
          </a:bodyPr>
          <a:lstStyle/>
          <a:p>
            <a:pPr algn="ctr"/>
            <a:r>
              <a:rPr lang="ru-RU" sz="3200" b="1" i="1">
                <a:solidFill>
                  <a:srgbClr val="FFFFFF"/>
                </a:solidFill>
              </a:rPr>
              <a:t>Распад СССР</a:t>
            </a:r>
            <a:r>
              <a:rPr lang="ru-RU" sz="3200" i="1">
                <a:solidFill>
                  <a:srgbClr val="FFFFFF"/>
                </a:solidFill>
              </a:rPr>
              <a:t> </a:t>
            </a:r>
            <a:endParaRPr lang="ru-RU" sz="3200" i="1">
              <a:solidFill>
                <a:srgbClr val="0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320"/>
            <a:ext cx="8435280" cy="1210464"/>
          </a:xfrm>
        </p:spPr>
        <p:txBody>
          <a:bodyPr>
            <a:prstTxWarp prst="textInflateTop">
              <a:avLst/>
            </a:prstTxWarp>
            <a:normAutofit/>
          </a:bodyPr>
          <a:lstStyle/>
          <a:p>
            <a:pPr fontAlgn="auto">
              <a:spcAft>
                <a:spcPts val="0"/>
              </a:spcAft>
              <a:defRPr/>
            </a:pPr>
            <a:r>
              <a:rPr lang="ru-RU" sz="2800" dirty="0" smtClean="0">
                <a:solidFill>
                  <a:schemeClr val="bg1"/>
                </a:solidFill>
              </a:rPr>
              <a:t>В декабре 1991 г. Президент Горбачев ушел в отставку. </a:t>
            </a:r>
            <a:r>
              <a:rPr lang="ru-RU" sz="2800" b="1" dirty="0" smtClean="0">
                <a:solidFill>
                  <a:schemeClr val="bg1"/>
                </a:solidFill>
              </a:rPr>
              <a:t>СССР</a:t>
            </a:r>
            <a:r>
              <a:rPr lang="ru-RU" sz="2800" dirty="0" smtClean="0">
                <a:solidFill>
                  <a:schemeClr val="bg1"/>
                </a:solidFill>
              </a:rPr>
              <a:t> прекратил свое существование. </a:t>
            </a:r>
            <a:endParaRPr lang="ru-RU" sz="2800" dirty="0">
              <a:solidFill>
                <a:schemeClr val="bg1"/>
              </a:solidFill>
            </a:endParaRPr>
          </a:p>
        </p:txBody>
      </p:sp>
      <p:pic>
        <p:nvPicPr>
          <p:cNvPr id="38915" name="Picture 2" descr="F:\-горбачев\34.jpg"/>
          <p:cNvPicPr>
            <a:picLocks noChangeAspect="1" noChangeArrowheads="1"/>
          </p:cNvPicPr>
          <p:nvPr/>
        </p:nvPicPr>
        <p:blipFill>
          <a:blip r:embed="rId2"/>
          <a:srcRect/>
          <a:stretch>
            <a:fillRect/>
          </a:stretch>
        </p:blipFill>
        <p:spPr bwMode="auto">
          <a:xfrm>
            <a:off x="323850" y="1628775"/>
            <a:ext cx="4895850" cy="4968875"/>
          </a:xfrm>
          <a:prstGeom prst="rect">
            <a:avLst/>
          </a:prstGeom>
          <a:noFill/>
          <a:ln w="9525">
            <a:noFill/>
            <a:miter lim="800000"/>
            <a:headEnd/>
            <a:tailEnd/>
          </a:ln>
        </p:spPr>
      </p:pic>
      <p:pic>
        <p:nvPicPr>
          <p:cNvPr id="38916" name="Picture 7" descr="http://upload.wikimedia.org/wikipedia/ru/3/3f/Gorbachev_the_portrait.jpg"/>
          <p:cNvPicPr>
            <a:picLocks noChangeAspect="1" noChangeArrowheads="1"/>
          </p:cNvPicPr>
          <p:nvPr/>
        </p:nvPicPr>
        <p:blipFill>
          <a:blip r:embed="rId3"/>
          <a:srcRect/>
          <a:stretch>
            <a:fillRect/>
          </a:stretch>
        </p:blipFill>
        <p:spPr bwMode="auto">
          <a:xfrm>
            <a:off x="5508625" y="1989138"/>
            <a:ext cx="3240088" cy="4103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r>
              <a:rPr lang="ru-RU" i="1" smtClean="0">
                <a:solidFill>
                  <a:schemeClr val="bg1"/>
                </a:solidFill>
              </a:rPr>
              <a:t>Причины распада СССР.</a:t>
            </a:r>
          </a:p>
        </p:txBody>
      </p:sp>
      <p:sp>
        <p:nvSpPr>
          <p:cNvPr id="5123" name="Rectangle 3"/>
          <p:cNvSpPr>
            <a:spLocks noGrp="1" noChangeArrowheads="1"/>
          </p:cNvSpPr>
          <p:nvPr>
            <p:ph type="body" idx="1"/>
          </p:nvPr>
        </p:nvSpPr>
        <p:spPr/>
        <p:txBody>
          <a:bodyPr>
            <a:normAutofit fontScale="92500" lnSpcReduction="10000"/>
          </a:bodyPr>
          <a:lstStyle/>
          <a:p>
            <a:pPr marL="420624" indent="-384048" fontAlgn="auto">
              <a:lnSpc>
                <a:spcPct val="80000"/>
              </a:lnSpc>
              <a:spcAft>
                <a:spcPts val="0"/>
              </a:spcAft>
              <a:buFont typeface="Wingdings 2"/>
              <a:buChar char=""/>
              <a:defRPr/>
            </a:pPr>
            <a:r>
              <a:rPr lang="ru-RU" sz="2800" dirty="0" smtClean="0">
                <a:solidFill>
                  <a:schemeClr val="bg1"/>
                </a:solidFill>
              </a:rPr>
              <a:t>Исторически СССР повторил судьбу многонациональных империй, которые закономерным образом приходили к своему краху. Распад СССР явился также результатом воздействия объективных и субъективных причин. Среди первой группы предпосылок - неудачи экономических реформ, осуществлявшихся в горбачевский период; ослабление КПСС и последующая ликвидация партийно-политической монополии, составлявшей основу СССР; движение за национальное самоопределение республик, начавшееся в ходе перестройки</a:t>
            </a:r>
            <a:r>
              <a:rPr lang="ru-RU" sz="2800" dirty="0" smtClean="0"/>
              <a:t>. </a:t>
            </a:r>
          </a:p>
        </p:txBody>
      </p:sp>
      <p:sp>
        <p:nvSpPr>
          <p:cNvPr id="39940" name="AutoShape 4">
            <a:hlinkClick r:id="" action="ppaction://hlinkshowjump?jump=nextslide" highlightClick="1"/>
          </p:cNvPr>
          <p:cNvSpPr>
            <a:spLocks noChangeArrowheads="1"/>
          </p:cNvSpPr>
          <p:nvPr/>
        </p:nvSpPr>
        <p:spPr bwMode="auto">
          <a:xfrm>
            <a:off x="7772400" y="6324600"/>
            <a:ext cx="685800" cy="228600"/>
          </a:xfrm>
          <a:prstGeom prst="actionButtonForwardNext">
            <a:avLst/>
          </a:prstGeom>
          <a:solidFill>
            <a:schemeClr val="accent1"/>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533400" y="990600"/>
            <a:ext cx="8229600" cy="4525963"/>
          </a:xfrm>
        </p:spPr>
        <p:txBody>
          <a:bodyPr>
            <a:normAutofit fontScale="92500"/>
          </a:bodyPr>
          <a:lstStyle/>
          <a:p>
            <a:pPr marL="420624" indent="-384048" fontAlgn="auto">
              <a:spcAft>
                <a:spcPts val="0"/>
              </a:spcAft>
              <a:buFont typeface="Wingdings 2"/>
              <a:buChar char=""/>
              <a:defRPr/>
            </a:pPr>
            <a:r>
              <a:rPr lang="ru-RU" sz="2800" dirty="0" smtClean="0">
                <a:solidFill>
                  <a:schemeClr val="bg1"/>
                </a:solidFill>
              </a:rPr>
              <a:t>Определенную роль в разрушении СССР сыграл субъективный фактор: ошибки М.С. Горбачева, его непоследовательность в проведении реформ, отсутствие разработанной национальной политики; политический выбор лидеров трех славянских республик. Представители местных политических элит, лидеры национальных движений в силу обретенной самостоятельности также ставили в качестве одной из главных целей задачу обретения республиканской независимости. </a:t>
            </a:r>
          </a:p>
          <a:p>
            <a:pPr marL="420624" indent="-384048" fontAlgn="auto">
              <a:spcAft>
                <a:spcPts val="0"/>
              </a:spcAft>
              <a:buFont typeface="Wingdings 2"/>
              <a:buChar char=""/>
              <a:defRPr/>
            </a:pPr>
            <a:endParaRPr lang="ru-RU" sz="2800" dirty="0" smtClean="0"/>
          </a:p>
        </p:txBody>
      </p:sp>
      <p:sp>
        <p:nvSpPr>
          <p:cNvPr id="40963" name="AutoShape 5">
            <a:hlinkClick r:id="" action="ppaction://hlinkshowjump?jump=firstslide" highlightClick="1"/>
          </p:cNvPr>
          <p:cNvSpPr>
            <a:spLocks noChangeArrowheads="1"/>
          </p:cNvSpPr>
          <p:nvPr/>
        </p:nvSpPr>
        <p:spPr bwMode="auto">
          <a:xfrm>
            <a:off x="7620000" y="6172200"/>
            <a:ext cx="914400" cy="304800"/>
          </a:xfrm>
          <a:prstGeom prst="actionButtonHome">
            <a:avLst/>
          </a:prstGeom>
          <a:solidFill>
            <a:schemeClr val="accent1"/>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a:xfrm>
            <a:off x="457200" y="428625"/>
            <a:ext cx="7467600" cy="5697538"/>
          </a:xfrm>
        </p:spPr>
        <p:txBody>
          <a:bodyPr/>
          <a:lstStyle/>
          <a:p>
            <a:r>
              <a:rPr lang="ru-RU" smtClean="0">
                <a:solidFill>
                  <a:schemeClr val="bg1"/>
                </a:solidFill>
              </a:rPr>
              <a:t>Основные причины распада были как внутренними - (многолетний экономический спад, непреодолимые межнациональные проблемы, особенно в балтийских республиках, репрессивный характер советского государства), так и внешними - холодная война. </a:t>
            </a:r>
          </a:p>
        </p:txBody>
      </p:sp>
      <p:sp>
        <p:nvSpPr>
          <p:cNvPr id="41987" name="AutoShape 4">
            <a:hlinkClick r:id="" action="ppaction://hlinkshowjump?jump=firstslide" highlightClick="1"/>
          </p:cNvPr>
          <p:cNvSpPr>
            <a:spLocks noChangeArrowheads="1"/>
          </p:cNvSpPr>
          <p:nvPr/>
        </p:nvSpPr>
        <p:spPr bwMode="auto">
          <a:xfrm>
            <a:off x="6400800" y="5715000"/>
            <a:ext cx="1219200" cy="533400"/>
          </a:xfrm>
          <a:prstGeom prst="actionButtonHome">
            <a:avLst/>
          </a:prstGeom>
          <a:solidFill>
            <a:schemeClr val="accent1"/>
          </a:solidFill>
          <a:ln w="9525">
            <a:noFill/>
            <a:miter lim="800000"/>
            <a:headEnd/>
            <a:tailEnd/>
          </a:ln>
        </p:spPr>
        <p:txBody>
          <a:bodyPr wrap="none" anchor="ctr"/>
          <a:lstStyle/>
          <a:p>
            <a:endParaRPr lang="ru-RU"/>
          </a:p>
        </p:txBody>
      </p:sp>
      <p:pic>
        <p:nvPicPr>
          <p:cNvPr id="41988" name="Рисунок 3" descr="http://t2.gstatic.com/images?q=tbn:ANd9GcRnIixKaYPHmWwy_pj8BATUswSDpbyE_uI5ZqH-ItyHQktrnXrY"/>
          <p:cNvPicPr>
            <a:picLocks noChangeAspect="1" noChangeArrowheads="1"/>
          </p:cNvPicPr>
          <p:nvPr/>
        </p:nvPicPr>
        <p:blipFill>
          <a:blip r:embed="rId2"/>
          <a:srcRect/>
          <a:stretch>
            <a:fillRect/>
          </a:stretch>
        </p:blipFill>
        <p:spPr bwMode="auto">
          <a:xfrm>
            <a:off x="6324600" y="4648200"/>
            <a:ext cx="2390775" cy="1914525"/>
          </a:xfrm>
          <a:prstGeom prst="rect">
            <a:avLst/>
          </a:prstGeom>
          <a:noFill/>
          <a:ln w="9525">
            <a:noFill/>
            <a:miter lim="800000"/>
            <a:headEnd/>
            <a:tailEnd/>
          </a:ln>
        </p:spPr>
      </p:pic>
      <p:pic>
        <p:nvPicPr>
          <p:cNvPr id="41989" name="Picture 6"/>
          <p:cNvPicPr>
            <a:picLocks noChangeAspect="1" noChangeArrowheads="1"/>
          </p:cNvPicPr>
          <p:nvPr/>
        </p:nvPicPr>
        <p:blipFill>
          <a:blip r:embed="rId3"/>
          <a:srcRect/>
          <a:stretch>
            <a:fillRect/>
          </a:stretch>
        </p:blipFill>
        <p:spPr bwMode="auto">
          <a:xfrm>
            <a:off x="3857625" y="3786188"/>
            <a:ext cx="2214563" cy="2657475"/>
          </a:xfrm>
          <a:prstGeom prst="rect">
            <a:avLst/>
          </a:prstGeom>
          <a:noFill/>
          <a:ln w="9525">
            <a:noFill/>
            <a:miter lim="800000"/>
            <a:headEnd/>
            <a:tailEnd/>
          </a:ln>
        </p:spPr>
      </p:pic>
      <p:pic>
        <p:nvPicPr>
          <p:cNvPr id="41990" name="Picture 7"/>
          <p:cNvPicPr>
            <a:picLocks noChangeAspect="1" noChangeArrowheads="1"/>
          </p:cNvPicPr>
          <p:nvPr/>
        </p:nvPicPr>
        <p:blipFill>
          <a:blip r:embed="rId4"/>
          <a:srcRect l="6299" r="-1260"/>
          <a:stretch>
            <a:fillRect/>
          </a:stretch>
        </p:blipFill>
        <p:spPr bwMode="auto">
          <a:xfrm>
            <a:off x="500063" y="4549775"/>
            <a:ext cx="2813050" cy="194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algn="ctr"/>
            <a:r>
              <a:rPr lang="ru-RU" smtClean="0">
                <a:solidFill>
                  <a:schemeClr val="bg1"/>
                </a:solidFill>
              </a:rPr>
              <a:t>Задачи урока</a:t>
            </a:r>
          </a:p>
        </p:txBody>
      </p:sp>
      <p:sp>
        <p:nvSpPr>
          <p:cNvPr id="3" name="Содержимое 2"/>
          <p:cNvSpPr>
            <a:spLocks noGrp="1"/>
          </p:cNvSpPr>
          <p:nvPr>
            <p:ph idx="1"/>
          </p:nvPr>
        </p:nvSpPr>
        <p:spPr/>
        <p:txBody>
          <a:bodyPr>
            <a:normAutofit fontScale="62500" lnSpcReduction="20000"/>
          </a:bodyPr>
          <a:lstStyle/>
          <a:p>
            <a:pPr marL="420624" indent="-384048" fontAlgn="auto">
              <a:spcAft>
                <a:spcPts val="0"/>
              </a:spcAft>
              <a:buFont typeface="Wingdings 2"/>
              <a:buChar char=""/>
              <a:defRPr/>
            </a:pPr>
            <a:r>
              <a:rPr lang="ru-RU" b="1" dirty="0" smtClean="0">
                <a:solidFill>
                  <a:schemeClr val="bg1"/>
                </a:solidFill>
              </a:rPr>
              <a:t>Обучающая:</a:t>
            </a:r>
            <a:r>
              <a:rPr lang="ru-RU" dirty="0" smtClean="0">
                <a:solidFill>
                  <a:schemeClr val="bg1"/>
                </a:solidFill>
              </a:rPr>
              <a:t> 1)обобщить и конкретизировать полученные учащимися знания о развитии страны в «застойный» период 2) обозначить причины перестройки; 3) уяснить такие понятия как «перестройка», «ускорение», термины: «хозрасчёт», «гласность»; 4) понять суть экономических реформ.</a:t>
            </a:r>
          </a:p>
          <a:p>
            <a:pPr marL="420624" indent="-384048" fontAlgn="auto">
              <a:spcAft>
                <a:spcPts val="0"/>
              </a:spcAft>
              <a:buFont typeface="Wingdings 2"/>
              <a:buChar char=""/>
              <a:defRPr/>
            </a:pPr>
            <a:r>
              <a:rPr lang="ru-RU" b="1" dirty="0" smtClean="0">
                <a:solidFill>
                  <a:schemeClr val="bg1"/>
                </a:solidFill>
              </a:rPr>
              <a:t>Развивающая:</a:t>
            </a:r>
            <a:r>
              <a:rPr lang="ru-RU" dirty="0" smtClean="0">
                <a:solidFill>
                  <a:schemeClr val="bg1"/>
                </a:solidFill>
              </a:rPr>
              <a:t> 1) Умение работать с текстом учебника, раздаточным материалом (с документами, таблицами), с терминологией, понятиями.</a:t>
            </a:r>
          </a:p>
          <a:p>
            <a:pPr marL="420624" indent="-384048" fontAlgn="auto">
              <a:spcAft>
                <a:spcPts val="0"/>
              </a:spcAft>
              <a:buFont typeface="Wingdings 2"/>
              <a:buNone/>
              <a:defRPr/>
            </a:pPr>
            <a:r>
              <a:rPr lang="ru-RU" dirty="0" smtClean="0">
                <a:solidFill>
                  <a:schemeClr val="bg1"/>
                </a:solidFill>
              </a:rPr>
              <a:t>      2) умение сравнивать, сопоставлять, что сохранялось от периода застоя, и что стало в период реформирования, различные точки зрения и отношение к перестройке.</a:t>
            </a:r>
          </a:p>
          <a:p>
            <a:pPr marL="420624" indent="-384048" fontAlgn="auto">
              <a:spcAft>
                <a:spcPts val="0"/>
              </a:spcAft>
              <a:buFont typeface="Wingdings 2"/>
              <a:buChar char=""/>
              <a:defRPr/>
            </a:pPr>
            <a:r>
              <a:rPr lang="ru-RU" b="1" dirty="0" smtClean="0">
                <a:solidFill>
                  <a:schemeClr val="bg1"/>
                </a:solidFill>
              </a:rPr>
              <a:t>Воспитательная:</a:t>
            </a:r>
            <a:r>
              <a:rPr lang="ru-RU" dirty="0" smtClean="0">
                <a:solidFill>
                  <a:schemeClr val="bg1"/>
                </a:solidFill>
              </a:rPr>
              <a:t> постепенно приучать учащихся к трудолюбию и уважению к друг к другу во время самостоятельной работы, уметь выслушать точку зрения своих товарищей, сообща работать над поставленной проблемой.</a:t>
            </a:r>
            <a:endParaRPr lang="ru-RU" dirty="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r>
              <a:rPr lang="ru-RU" smtClean="0">
                <a:solidFill>
                  <a:schemeClr val="bg1"/>
                </a:solidFill>
              </a:rPr>
              <a:t>Последствия распада СССР:</a:t>
            </a:r>
          </a:p>
        </p:txBody>
      </p:sp>
      <p:sp>
        <p:nvSpPr>
          <p:cNvPr id="9219" name="Rectangle 3"/>
          <p:cNvSpPr>
            <a:spLocks noGrp="1" noChangeArrowheads="1"/>
          </p:cNvSpPr>
          <p:nvPr>
            <p:ph type="body" idx="1"/>
          </p:nvPr>
        </p:nvSpPr>
        <p:spPr>
          <a:xfrm>
            <a:off x="457200" y="1295400"/>
            <a:ext cx="8229600" cy="4525963"/>
          </a:xfrm>
        </p:spPr>
        <p:txBody>
          <a:bodyPr>
            <a:normAutofit fontScale="92500"/>
          </a:bodyPr>
          <a:lstStyle/>
          <a:p>
            <a:pPr marL="420624" indent="-384048" fontAlgn="auto">
              <a:lnSpc>
                <a:spcPct val="90000"/>
              </a:lnSpc>
              <a:spcAft>
                <a:spcPts val="0"/>
              </a:spcAft>
              <a:buFont typeface="Wingdings 2"/>
              <a:buChar char=""/>
              <a:defRPr/>
            </a:pPr>
            <a:r>
              <a:rPr lang="ru-RU" sz="2800" dirty="0" smtClean="0">
                <a:solidFill>
                  <a:schemeClr val="bg1"/>
                </a:solidFill>
              </a:rPr>
              <a:t>носили тяжелый характер. Нарушились политические и экономические связи между республиками, имевшие многовековые исторические традиции. Большую часть трудностей следует отнести за счет разрыва кооперационных связей. На бывшей территории СССР произошло обострение межнациональных отношений, что вызвало территориальные конфликты во многих регионах (между Азербайджаном и Арменией; Грузией и Южной Осетией, позднее Абхазией), породило проблему беженцев. </a:t>
            </a:r>
          </a:p>
        </p:txBody>
      </p:sp>
      <p:sp>
        <p:nvSpPr>
          <p:cNvPr id="43012" name="AutoShape 4">
            <a:hlinkClick r:id="" action="ppaction://hlinkshowjump?jump=firstslide" highlightClick="1"/>
          </p:cNvPr>
          <p:cNvSpPr>
            <a:spLocks noChangeArrowheads="1"/>
          </p:cNvSpPr>
          <p:nvPr/>
        </p:nvSpPr>
        <p:spPr bwMode="auto">
          <a:xfrm>
            <a:off x="7848600" y="6248400"/>
            <a:ext cx="914400" cy="304800"/>
          </a:xfrm>
          <a:prstGeom prst="actionButtonHome">
            <a:avLst/>
          </a:prstGeom>
          <a:solidFill>
            <a:schemeClr val="accent1"/>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457200" y="762000"/>
            <a:ext cx="8229600" cy="4525963"/>
          </a:xfrm>
        </p:spPr>
        <p:txBody>
          <a:bodyPr/>
          <a:lstStyle/>
          <a:p>
            <a:r>
              <a:rPr lang="ru-RU" smtClean="0">
                <a:solidFill>
                  <a:schemeClr val="bg1"/>
                </a:solidFill>
              </a:rPr>
              <a:t>В гражданскую войну перерос этнический конфликт в Таджикистане. Крушением СССР завершился горбачевский период перестройки. </a:t>
            </a:r>
          </a:p>
          <a:p>
            <a:endParaRPr lang="ru-RU" smtClean="0"/>
          </a:p>
        </p:txBody>
      </p:sp>
      <p:sp>
        <p:nvSpPr>
          <p:cNvPr id="44035" name="AutoShape 4">
            <a:hlinkClick r:id="" action="ppaction://hlinkshowjump?jump=firstslide" highlightClick="1"/>
          </p:cNvPr>
          <p:cNvSpPr>
            <a:spLocks noChangeArrowheads="1"/>
          </p:cNvSpPr>
          <p:nvPr/>
        </p:nvSpPr>
        <p:spPr bwMode="auto">
          <a:xfrm>
            <a:off x="6629400" y="5715000"/>
            <a:ext cx="1295400" cy="609600"/>
          </a:xfrm>
          <a:prstGeom prst="actionButtonHome">
            <a:avLst/>
          </a:prstGeom>
          <a:solidFill>
            <a:schemeClr val="accent1"/>
          </a:solidFill>
          <a:ln w="9525">
            <a:noFill/>
            <a:miter lim="800000"/>
            <a:headEnd/>
            <a:tailEnd/>
          </a:ln>
        </p:spPr>
        <p:txBody>
          <a:bodyPr wrap="none" anchor="ctr"/>
          <a:lstStyle/>
          <a:p>
            <a:endParaRPr lang="ru-RU"/>
          </a:p>
        </p:txBody>
      </p:sp>
      <p:pic>
        <p:nvPicPr>
          <p:cNvPr id="44036" name="Рисунок 3" descr="http://t0.gstatic.com/images?q=tbn:ANd9GcTpzy5hkEsGqQbVtx-2mE6TCuPvTfikkh2WlRSFllWIx_vbU3gd"/>
          <p:cNvPicPr>
            <a:picLocks noChangeAspect="1" noChangeArrowheads="1"/>
          </p:cNvPicPr>
          <p:nvPr/>
        </p:nvPicPr>
        <p:blipFill>
          <a:blip r:embed="rId2"/>
          <a:srcRect/>
          <a:stretch>
            <a:fillRect/>
          </a:stretch>
        </p:blipFill>
        <p:spPr bwMode="auto">
          <a:xfrm>
            <a:off x="6143625" y="4429125"/>
            <a:ext cx="1828800" cy="1952625"/>
          </a:xfrm>
          <a:prstGeom prst="rect">
            <a:avLst/>
          </a:prstGeom>
          <a:noFill/>
          <a:ln w="9525">
            <a:noFill/>
            <a:miter lim="800000"/>
            <a:headEnd/>
            <a:tailEnd/>
          </a:ln>
        </p:spPr>
      </p:pic>
      <p:pic>
        <p:nvPicPr>
          <p:cNvPr id="44037" name="Рисунок 4" descr="http://t2.gstatic.com/images?q=tbn:ANd9GcShUPPtDN9URKnIrzAZ6u5QQZCkGKqN9bHGPulWlkU21aDQ0-KI"/>
          <p:cNvPicPr>
            <a:picLocks noChangeAspect="1" noChangeArrowheads="1"/>
          </p:cNvPicPr>
          <p:nvPr/>
        </p:nvPicPr>
        <p:blipFill>
          <a:blip r:embed="rId3"/>
          <a:srcRect/>
          <a:stretch>
            <a:fillRect/>
          </a:stretch>
        </p:blipFill>
        <p:spPr bwMode="auto">
          <a:xfrm>
            <a:off x="3286125" y="2643188"/>
            <a:ext cx="2724150" cy="1676400"/>
          </a:xfrm>
          <a:prstGeom prst="rect">
            <a:avLst/>
          </a:prstGeom>
          <a:noFill/>
          <a:ln w="9525">
            <a:noFill/>
            <a:miter lim="800000"/>
            <a:headEnd/>
            <a:tailEnd/>
          </a:ln>
        </p:spPr>
      </p:pic>
      <p:pic>
        <p:nvPicPr>
          <p:cNvPr id="44038" name="Рисунок 5" descr="http://t0.gstatic.com/images?q=tbn:ANd9GcSjHAhrqMjh9jfeGJ92a7j34RokqB63H73jsjX7HF73xepf5_URzg"/>
          <p:cNvPicPr>
            <a:picLocks noChangeAspect="1" noChangeArrowheads="1"/>
          </p:cNvPicPr>
          <p:nvPr/>
        </p:nvPicPr>
        <p:blipFill>
          <a:blip r:embed="rId4"/>
          <a:srcRect/>
          <a:stretch>
            <a:fillRect/>
          </a:stretch>
        </p:blipFill>
        <p:spPr bwMode="auto">
          <a:xfrm>
            <a:off x="571500" y="4357688"/>
            <a:ext cx="2419350" cy="1895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r>
              <a:rPr lang="ru-RU" smtClean="0">
                <a:solidFill>
                  <a:schemeClr val="bg1"/>
                </a:solidFill>
              </a:rPr>
              <a:t>Становление демократии</a:t>
            </a:r>
          </a:p>
        </p:txBody>
      </p:sp>
      <p:sp>
        <p:nvSpPr>
          <p:cNvPr id="12291" name="Rectangle 3"/>
          <p:cNvSpPr>
            <a:spLocks noGrp="1" noChangeArrowheads="1"/>
          </p:cNvSpPr>
          <p:nvPr>
            <p:ph type="body" idx="1"/>
          </p:nvPr>
        </p:nvSpPr>
        <p:spPr>
          <a:xfrm>
            <a:off x="457200" y="1600200"/>
            <a:ext cx="7972425" cy="4525963"/>
          </a:xfrm>
        </p:spPr>
        <p:txBody>
          <a:bodyPr>
            <a:normAutofit fontScale="92500"/>
          </a:bodyPr>
          <a:lstStyle/>
          <a:p>
            <a:pPr marL="420624" indent="-384048" fontAlgn="auto">
              <a:spcAft>
                <a:spcPts val="0"/>
              </a:spcAft>
              <a:buFont typeface="Wingdings 2"/>
              <a:buChar char=""/>
              <a:defRPr/>
            </a:pPr>
            <a:r>
              <a:rPr lang="ru-RU" dirty="0" smtClean="0">
                <a:solidFill>
                  <a:schemeClr val="bg1"/>
                </a:solidFill>
              </a:rPr>
              <a:t>В период перестройки в советском обществе (1985-1991 гг.) была окончательно разрушена система тоталитарного режима, произошел поворот общества от несвободы к свободе. На волне демократизации в СССР оформились политический плюрализм, многопартийность, начало зарождаться гражданское общество, осуществляться принцип разделения властей </a:t>
            </a:r>
          </a:p>
        </p:txBody>
      </p:sp>
      <p:sp>
        <p:nvSpPr>
          <p:cNvPr id="45060" name="AutoShape 4">
            <a:hlinkClick r:id="" action="ppaction://hlinkshowjump?jump=nextslide" highlightClick="1"/>
          </p:cNvPr>
          <p:cNvSpPr>
            <a:spLocks noChangeArrowheads="1"/>
          </p:cNvSpPr>
          <p:nvPr/>
        </p:nvSpPr>
        <p:spPr bwMode="auto">
          <a:xfrm>
            <a:off x="7543800" y="6324600"/>
            <a:ext cx="838200" cy="228600"/>
          </a:xfrm>
          <a:prstGeom prst="actionButtonForwardNext">
            <a:avLst/>
          </a:prstGeom>
          <a:solidFill>
            <a:schemeClr val="accent1"/>
          </a:solidFill>
          <a:ln w="9525">
            <a:noFill/>
            <a:miter lim="800000"/>
            <a:headEnd/>
            <a:tailEnd/>
          </a:ln>
        </p:spPr>
        <p:txBody>
          <a:bodyPr wrap="none" anchor="ctr"/>
          <a:lstStyle/>
          <a:p>
            <a:endParaRPr lang="ru-RU"/>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sz="3600" dirty="0" smtClean="0">
                <a:solidFill>
                  <a:schemeClr val="bg1"/>
                </a:solidFill>
              </a:rPr>
              <a:t>Закрепление – тест презентация по теме «Перестройка и её итоги»</a:t>
            </a:r>
            <a:endParaRPr lang="ru-RU" sz="3600" dirty="0">
              <a:solidFill>
                <a:schemeClr val="bg1"/>
              </a:solidFill>
            </a:endParaRPr>
          </a:p>
        </p:txBody>
      </p:sp>
      <p:sp>
        <p:nvSpPr>
          <p:cNvPr id="46083" name="Содержимое 2"/>
          <p:cNvSpPr>
            <a:spLocks noGrp="1"/>
          </p:cNvSpPr>
          <p:nvPr>
            <p:ph idx="1"/>
          </p:nvPr>
        </p:nvSpPr>
        <p:spPr>
          <a:xfrm>
            <a:off x="428625" y="1571625"/>
            <a:ext cx="8072438" cy="4525963"/>
          </a:xfrm>
        </p:spPr>
        <p:txBody>
          <a:bodyPr/>
          <a:lstStyle/>
          <a:p>
            <a:pPr>
              <a:buFont typeface="Wingdings 2" pitchFamily="18" charset="2"/>
              <a:buNone/>
            </a:pPr>
            <a:r>
              <a:rPr lang="ru-RU" sz="2000" smtClean="0">
                <a:solidFill>
                  <a:schemeClr val="bg1"/>
                </a:solidFill>
              </a:rPr>
              <a:t> 1.</a:t>
            </a:r>
            <a:r>
              <a:rPr lang="ru-RU" sz="2000" b="1" smtClean="0">
                <a:solidFill>
                  <a:schemeClr val="bg1"/>
                </a:solidFill>
              </a:rPr>
              <a:t> </a:t>
            </a:r>
            <a:r>
              <a:rPr lang="ru-RU" sz="2000" smtClean="0">
                <a:solidFill>
                  <a:schemeClr val="bg1"/>
                </a:solidFill>
              </a:rPr>
              <a:t>Выберите основную причину перехода СССР к перестройке:</a:t>
            </a:r>
          </a:p>
          <a:p>
            <a:pPr lvl="1">
              <a:buFont typeface="Wingdings 2" pitchFamily="18" charset="2"/>
              <a:buNone/>
            </a:pPr>
            <a:r>
              <a:rPr lang="ru-RU" sz="2000" smtClean="0">
                <a:solidFill>
                  <a:schemeClr val="bg1"/>
                </a:solidFill>
              </a:rPr>
              <a:t>а) резкое обострение международной обстановки</a:t>
            </a:r>
          </a:p>
          <a:p>
            <a:pPr lvl="1">
              <a:buFont typeface="Wingdings 2" pitchFamily="18" charset="2"/>
              <a:buNone/>
            </a:pPr>
            <a:r>
              <a:rPr lang="ru-RU" sz="2000" smtClean="0">
                <a:solidFill>
                  <a:schemeClr val="bg1"/>
                </a:solidFill>
              </a:rPr>
              <a:t>б) затяжной экономический и политический кризис в стране</a:t>
            </a:r>
          </a:p>
          <a:p>
            <a:pPr lvl="1">
              <a:buFont typeface="Wingdings 2" pitchFamily="18" charset="2"/>
              <a:buNone/>
            </a:pPr>
            <a:r>
              <a:rPr lang="ru-RU" sz="2000" smtClean="0">
                <a:solidFill>
                  <a:schemeClr val="bg1"/>
                </a:solidFill>
              </a:rPr>
              <a:t>в) массовые демонстрации населения.</a:t>
            </a:r>
          </a:p>
          <a:p>
            <a:pPr>
              <a:buFont typeface="Wingdings 2" pitchFamily="18" charset="2"/>
              <a:buNone/>
            </a:pPr>
            <a:r>
              <a:rPr lang="ru-RU" sz="2000" smtClean="0">
                <a:solidFill>
                  <a:schemeClr val="bg1"/>
                </a:solidFill>
              </a:rPr>
              <a:t>2. Назовите главное направление первоначального варианта экономических реформ, предложенного М.С. Горбачёвым:</a:t>
            </a:r>
          </a:p>
          <a:p>
            <a:pPr>
              <a:buFont typeface="Wingdings 2" pitchFamily="18" charset="2"/>
              <a:buNone/>
            </a:pPr>
            <a:r>
              <a:rPr lang="ru-RU" sz="2000" smtClean="0">
                <a:solidFill>
                  <a:schemeClr val="bg1"/>
                </a:solidFill>
              </a:rPr>
              <a:t>      а) ускорение социально-экономического развития;</a:t>
            </a:r>
          </a:p>
          <a:p>
            <a:pPr>
              <a:buFont typeface="Wingdings 2" pitchFamily="18" charset="2"/>
              <a:buNone/>
            </a:pPr>
            <a:r>
              <a:rPr lang="ru-RU" sz="2000" smtClean="0">
                <a:solidFill>
                  <a:schemeClr val="bg1"/>
                </a:solidFill>
              </a:rPr>
              <a:t>      б) переход к регулируемому рынку;</a:t>
            </a:r>
          </a:p>
          <a:p>
            <a:pPr>
              <a:buFont typeface="Wingdings 2" pitchFamily="18" charset="2"/>
              <a:buNone/>
            </a:pPr>
            <a:r>
              <a:rPr lang="ru-RU" sz="2000" smtClean="0">
                <a:solidFill>
                  <a:schemeClr val="bg1"/>
                </a:solidFill>
              </a:rPr>
              <a:t>      в) переход к свободной рыночной экономике;</a:t>
            </a:r>
          </a:p>
        </p:txBody>
      </p:sp>
      <p:pic>
        <p:nvPicPr>
          <p:cNvPr id="46084" name="Picture 2" descr="F:\-горбачев\3.jpg"/>
          <p:cNvPicPr>
            <a:picLocks noChangeAspect="1" noChangeArrowheads="1"/>
          </p:cNvPicPr>
          <p:nvPr/>
        </p:nvPicPr>
        <p:blipFill>
          <a:blip r:embed="rId2"/>
          <a:srcRect/>
          <a:stretch>
            <a:fillRect/>
          </a:stretch>
        </p:blipFill>
        <p:spPr bwMode="auto">
          <a:xfrm>
            <a:off x="6929438" y="4286250"/>
            <a:ext cx="1933575" cy="2466975"/>
          </a:xfrm>
          <a:prstGeom prst="rect">
            <a:avLst/>
          </a:prstGeom>
          <a:noFill/>
          <a:ln w="28575">
            <a:solidFill>
              <a:srgbClr val="FFFF00"/>
            </a:solid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57200" y="274638"/>
            <a:ext cx="7467600" cy="511175"/>
          </a:xfrm>
        </p:spPr>
        <p:txBody>
          <a:bodyPr/>
          <a:lstStyle/>
          <a:p>
            <a:pPr algn="ctr"/>
            <a:r>
              <a:rPr lang="ru-RU" sz="2400" smtClean="0">
                <a:solidFill>
                  <a:schemeClr val="bg1"/>
                </a:solidFill>
              </a:rPr>
              <a:t>Тестовая работа</a:t>
            </a:r>
          </a:p>
        </p:txBody>
      </p:sp>
      <p:sp>
        <p:nvSpPr>
          <p:cNvPr id="3" name="Содержимое 2"/>
          <p:cNvSpPr>
            <a:spLocks noGrp="1"/>
          </p:cNvSpPr>
          <p:nvPr>
            <p:ph idx="1"/>
          </p:nvPr>
        </p:nvSpPr>
        <p:spPr>
          <a:xfrm>
            <a:off x="457200" y="928688"/>
            <a:ext cx="8115300" cy="5197475"/>
          </a:xfrm>
        </p:spPr>
        <p:txBody>
          <a:bodyPr>
            <a:normAutofit lnSpcReduction="10000"/>
          </a:bodyPr>
          <a:lstStyle/>
          <a:p>
            <a:pPr marL="420624" indent="-384048" fontAlgn="auto">
              <a:spcAft>
                <a:spcPts val="0"/>
              </a:spcAft>
              <a:buFont typeface="Wingdings 2"/>
              <a:buNone/>
              <a:defRPr/>
            </a:pPr>
            <a:r>
              <a:rPr lang="ru-RU" sz="36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3. К чему привела экономическая реформа в 1990 году:</a:t>
            </a:r>
          </a:p>
          <a:p>
            <a:pPr marL="420624" indent="-384048" fontAlgn="auto">
              <a:spcAft>
                <a:spcPts val="0"/>
              </a:spcAft>
              <a:buFont typeface="Wingdings 2"/>
              <a:buNone/>
              <a:defRPr/>
            </a:pPr>
            <a:r>
              <a:rPr lang="ru-RU" sz="2400" dirty="0" smtClean="0">
                <a:solidFill>
                  <a:schemeClr val="bg1"/>
                </a:solidFill>
                <a:latin typeface="Times New Roman" pitchFamily="18" charset="0"/>
                <a:cs typeface="Times New Roman" pitchFamily="18" charset="0"/>
              </a:rPr>
              <a:t>      а) увеличению золотого запаса страны;</a:t>
            </a:r>
          </a:p>
          <a:p>
            <a:pPr marL="420624" indent="-384048" fontAlgn="auto">
              <a:spcAft>
                <a:spcPts val="0"/>
              </a:spcAft>
              <a:buFont typeface="Wingdings 2"/>
              <a:buNone/>
              <a:defRPr/>
            </a:pPr>
            <a:r>
              <a:rPr lang="ru-RU" sz="2400" dirty="0" smtClean="0">
                <a:solidFill>
                  <a:schemeClr val="bg1"/>
                </a:solidFill>
                <a:latin typeface="Times New Roman" pitchFamily="18" charset="0"/>
                <a:cs typeface="Times New Roman" pitchFamily="18" charset="0"/>
              </a:rPr>
              <a:t>      б) увеличению производства в сельском хозяйстве;</a:t>
            </a:r>
          </a:p>
          <a:p>
            <a:pPr marL="420624" indent="-384048" fontAlgn="auto">
              <a:spcAft>
                <a:spcPts val="0"/>
              </a:spcAft>
              <a:buFont typeface="Wingdings 2"/>
              <a:buNone/>
              <a:defRPr/>
            </a:pPr>
            <a:r>
              <a:rPr lang="ru-RU" sz="2400" dirty="0" smtClean="0">
                <a:solidFill>
                  <a:schemeClr val="bg1"/>
                </a:solidFill>
                <a:latin typeface="Times New Roman" pitchFamily="18" charset="0"/>
                <a:cs typeface="Times New Roman" pitchFamily="18" charset="0"/>
              </a:rPr>
              <a:t>      в) к нормированному распределению продуктов;</a:t>
            </a:r>
          </a:p>
          <a:p>
            <a:pPr marL="420624" indent="-384048" fontAlgn="auto">
              <a:spcAft>
                <a:spcPts val="0"/>
              </a:spcAft>
              <a:buFont typeface="Wingdings 2"/>
              <a:buNone/>
              <a:defRPr/>
            </a:pPr>
            <a:r>
              <a:rPr lang="ru-RU" sz="2400" dirty="0" smtClean="0">
                <a:solidFill>
                  <a:schemeClr val="bg1"/>
                </a:solidFill>
                <a:latin typeface="Times New Roman" pitchFamily="18" charset="0"/>
                <a:cs typeface="Times New Roman" pitchFamily="18" charset="0"/>
              </a:rPr>
              <a:t>      г) увеличению валового национального продукта.</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4. Основные причины обострения межнациональных отношений в СССР:</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а) недостаток внимания центральной власти к национальным проблемам;</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б) амбиции местных национальных лидеров;</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в) неудача экономических реформ;</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г) влияние войны в Чечне;</a:t>
            </a:r>
          </a:p>
          <a:p>
            <a:pPr marL="420624" indent="-384048" fontAlgn="auto">
              <a:spcAft>
                <a:spcPts val="0"/>
              </a:spcAft>
              <a:buFont typeface="Wingdings 2"/>
              <a:buNone/>
              <a:defRPr/>
            </a:pPr>
            <a:r>
              <a:rPr lang="ru-RU" sz="2200" dirty="0" smtClean="0">
                <a:solidFill>
                  <a:schemeClr val="bg1"/>
                </a:solidFill>
                <a:latin typeface="Times New Roman" pitchFamily="18" charset="0"/>
                <a:cs typeface="Times New Roman" pitchFamily="18" charset="0"/>
              </a:rPr>
              <a:t>     д) ослабление центральной власти.</a:t>
            </a:r>
          </a:p>
          <a:p>
            <a:pPr marL="420624" indent="-384048" fontAlgn="auto">
              <a:spcAft>
                <a:spcPts val="0"/>
              </a:spcAft>
              <a:buFont typeface="Wingdings 2"/>
              <a:buNone/>
              <a:defRPr/>
            </a:pPr>
            <a:endParaRPr lang="ru-RU" sz="1800" dirty="0"/>
          </a:p>
        </p:txBody>
      </p:sp>
      <p:pic>
        <p:nvPicPr>
          <p:cNvPr id="47108" name="Picture 2" descr="F:\-горбачев\35.jpg"/>
          <p:cNvPicPr>
            <a:picLocks noChangeAspect="1" noChangeArrowheads="1"/>
          </p:cNvPicPr>
          <p:nvPr/>
        </p:nvPicPr>
        <p:blipFill>
          <a:blip r:embed="rId2"/>
          <a:srcRect/>
          <a:stretch>
            <a:fillRect/>
          </a:stretch>
        </p:blipFill>
        <p:spPr bwMode="auto">
          <a:xfrm>
            <a:off x="5643563" y="4929188"/>
            <a:ext cx="3321050" cy="173037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00" cy="439737"/>
          </a:xfrm>
        </p:spPr>
        <p:txBody>
          <a:bodyPr>
            <a:normAutofit fontScale="90000"/>
          </a:bodyPr>
          <a:lstStyle/>
          <a:p>
            <a:pPr algn="ctr" fontAlgn="auto">
              <a:spcAft>
                <a:spcPts val="0"/>
              </a:spcAft>
              <a:defRPr/>
            </a:pPr>
            <a:r>
              <a:rPr lang="ru-RU" sz="2400" dirty="0" smtClean="0">
                <a:solidFill>
                  <a:schemeClr val="bg1"/>
                </a:solidFill>
              </a:rPr>
              <a:t>Тестовая работа</a:t>
            </a:r>
            <a:endParaRPr lang="ru-RU" sz="2400" dirty="0">
              <a:solidFill>
                <a:schemeClr val="bg1"/>
              </a:solidFill>
            </a:endParaRPr>
          </a:p>
        </p:txBody>
      </p:sp>
      <p:sp>
        <p:nvSpPr>
          <p:cNvPr id="48131" name="Содержимое 2"/>
          <p:cNvSpPr>
            <a:spLocks noGrp="1"/>
          </p:cNvSpPr>
          <p:nvPr>
            <p:ph idx="1"/>
          </p:nvPr>
        </p:nvSpPr>
        <p:spPr>
          <a:xfrm>
            <a:off x="457200" y="714375"/>
            <a:ext cx="8329613" cy="5715000"/>
          </a:xfrm>
        </p:spPr>
        <p:txBody>
          <a:bodyPr/>
          <a:lstStyle/>
          <a:p>
            <a:pPr>
              <a:buFont typeface="Wingdings 2" pitchFamily="18" charset="2"/>
              <a:buNone/>
            </a:pPr>
            <a:r>
              <a:rPr lang="ru-RU" sz="2000" smtClean="0">
                <a:solidFill>
                  <a:schemeClr val="bg1"/>
                </a:solidFill>
                <a:latin typeface="Times New Roman" pitchFamily="18" charset="0"/>
                <a:cs typeface="Times New Roman" pitchFamily="18" charset="0"/>
              </a:rPr>
              <a:t> </a:t>
            </a:r>
            <a:r>
              <a:rPr lang="ru-RU" sz="2400" smtClean="0">
                <a:solidFill>
                  <a:schemeClr val="bg1"/>
                </a:solidFill>
                <a:latin typeface="Times New Roman" pitchFamily="18" charset="0"/>
                <a:cs typeface="Times New Roman" pitchFamily="18" charset="0"/>
              </a:rPr>
              <a:t>5. Что произошло в ночь с 18 на 19 августа 1991 г.?</a:t>
            </a:r>
            <a:br>
              <a:rPr lang="ru-RU" sz="2400" smtClean="0">
                <a:solidFill>
                  <a:schemeClr val="bg1"/>
                </a:solidFill>
                <a:latin typeface="Times New Roman" pitchFamily="18" charset="0"/>
                <a:cs typeface="Times New Roman" pitchFamily="18" charset="0"/>
              </a:rPr>
            </a:br>
            <a:r>
              <a:rPr lang="ru-RU" sz="2400" smtClean="0">
                <a:solidFill>
                  <a:schemeClr val="bg1"/>
                </a:solidFill>
                <a:latin typeface="Times New Roman" pitchFamily="18" charset="0"/>
                <a:cs typeface="Times New Roman" pitchFamily="18" charset="0"/>
              </a:rPr>
              <a:t>   а) Чернобыльская катастрофа;</a:t>
            </a:r>
            <a:br>
              <a:rPr lang="ru-RU" sz="2400" smtClean="0">
                <a:solidFill>
                  <a:schemeClr val="bg1"/>
                </a:solidFill>
                <a:latin typeface="Times New Roman" pitchFamily="18" charset="0"/>
                <a:cs typeface="Times New Roman" pitchFamily="18" charset="0"/>
              </a:rPr>
            </a:br>
            <a:r>
              <a:rPr lang="ru-RU" sz="2400" smtClean="0">
                <a:solidFill>
                  <a:schemeClr val="bg1"/>
                </a:solidFill>
                <a:latin typeface="Times New Roman" pitchFamily="18" charset="0"/>
                <a:cs typeface="Times New Roman" pitchFamily="18" charset="0"/>
              </a:rPr>
              <a:t>   б) попытка государственного переворота («путч»);</a:t>
            </a:r>
            <a:br>
              <a:rPr lang="ru-RU" sz="2400" smtClean="0">
                <a:solidFill>
                  <a:schemeClr val="bg1"/>
                </a:solidFill>
                <a:latin typeface="Times New Roman" pitchFamily="18" charset="0"/>
                <a:cs typeface="Times New Roman" pitchFamily="18" charset="0"/>
              </a:rPr>
            </a:br>
            <a:r>
              <a:rPr lang="ru-RU" sz="2400" smtClean="0">
                <a:solidFill>
                  <a:schemeClr val="bg1"/>
                </a:solidFill>
                <a:latin typeface="Times New Roman" pitchFamily="18" charset="0"/>
                <a:cs typeface="Times New Roman" pitchFamily="18" charset="0"/>
              </a:rPr>
              <a:t>   в) всероссийская забастовка</a:t>
            </a:r>
          </a:p>
          <a:p>
            <a:pPr>
              <a:buFont typeface="Wingdings 2" pitchFamily="18" charset="2"/>
              <a:buNone/>
            </a:pPr>
            <a:r>
              <a:rPr lang="ru-RU" sz="2400" smtClean="0">
                <a:solidFill>
                  <a:schemeClr val="bg1"/>
                </a:solidFill>
                <a:latin typeface="Times New Roman" pitchFamily="18" charset="0"/>
                <a:cs typeface="Times New Roman" pitchFamily="18" charset="0"/>
              </a:rPr>
              <a:t> 6. Какие республики СССР приняли участие в подписании «Беловежского соглашения» 8 декабря 1991 г.?</a:t>
            </a:r>
          </a:p>
          <a:p>
            <a:pPr>
              <a:buFont typeface="Wingdings 2" pitchFamily="18" charset="2"/>
              <a:buNone/>
            </a:pPr>
            <a:r>
              <a:rPr lang="ru-RU" sz="2400" smtClean="0">
                <a:solidFill>
                  <a:schemeClr val="bg1"/>
                </a:solidFill>
                <a:latin typeface="Times New Roman" pitchFamily="18" charset="0"/>
                <a:cs typeface="Times New Roman" pitchFamily="18" charset="0"/>
              </a:rPr>
              <a:t>        а) Россия, Казахстан, Белоруссия;</a:t>
            </a:r>
            <a:br>
              <a:rPr lang="ru-RU" sz="2400" smtClean="0">
                <a:solidFill>
                  <a:schemeClr val="bg1"/>
                </a:solidFill>
                <a:latin typeface="Times New Roman" pitchFamily="18" charset="0"/>
                <a:cs typeface="Times New Roman" pitchFamily="18" charset="0"/>
              </a:rPr>
            </a:br>
            <a:r>
              <a:rPr lang="ru-RU" sz="2400" smtClean="0">
                <a:solidFill>
                  <a:schemeClr val="bg1"/>
                </a:solidFill>
                <a:latin typeface="Times New Roman" pitchFamily="18" charset="0"/>
                <a:cs typeface="Times New Roman" pitchFamily="18" charset="0"/>
              </a:rPr>
              <a:t>   б) Украина, Россия, Армения;</a:t>
            </a:r>
            <a:br>
              <a:rPr lang="ru-RU" sz="2400" smtClean="0">
                <a:solidFill>
                  <a:schemeClr val="bg1"/>
                </a:solidFill>
                <a:latin typeface="Times New Roman" pitchFamily="18" charset="0"/>
                <a:cs typeface="Times New Roman" pitchFamily="18" charset="0"/>
              </a:rPr>
            </a:br>
            <a:r>
              <a:rPr lang="ru-RU" sz="2400" smtClean="0">
                <a:solidFill>
                  <a:schemeClr val="bg1"/>
                </a:solidFill>
                <a:latin typeface="Times New Roman" pitchFamily="18" charset="0"/>
                <a:cs typeface="Times New Roman" pitchFamily="18" charset="0"/>
              </a:rPr>
              <a:t>   в) Россия, Украина, Белоруссия.</a:t>
            </a:r>
          </a:p>
          <a:p>
            <a:pPr>
              <a:buFont typeface="Wingdings 2" pitchFamily="18" charset="2"/>
              <a:buNone/>
            </a:pPr>
            <a:endParaRPr lang="ru-RU" sz="2000" smtClean="0">
              <a:solidFill>
                <a:schemeClr val="bg1"/>
              </a:solidFill>
              <a:latin typeface="Times New Roman" pitchFamily="18" charset="0"/>
              <a:cs typeface="Times New Roman" pitchFamily="18" charset="0"/>
            </a:endParaRPr>
          </a:p>
          <a:p>
            <a:endParaRPr lang="ru-RU" smtClean="0"/>
          </a:p>
        </p:txBody>
      </p:sp>
      <p:pic>
        <p:nvPicPr>
          <p:cNvPr id="48132" name="Picture 2" descr="F:\-горбачев\16.jpg"/>
          <p:cNvPicPr>
            <a:picLocks noChangeAspect="1" noChangeArrowheads="1"/>
          </p:cNvPicPr>
          <p:nvPr/>
        </p:nvPicPr>
        <p:blipFill>
          <a:blip r:embed="rId2"/>
          <a:srcRect/>
          <a:stretch>
            <a:fillRect/>
          </a:stretch>
        </p:blipFill>
        <p:spPr bwMode="auto">
          <a:xfrm>
            <a:off x="5000625" y="4357688"/>
            <a:ext cx="3762375" cy="2095500"/>
          </a:xfrm>
          <a:prstGeom prst="rect">
            <a:avLst/>
          </a:prstGeom>
          <a:noFill/>
          <a:ln w="9525">
            <a:noFill/>
            <a:miter lim="800000"/>
            <a:headEnd/>
            <a:tailEnd/>
          </a:ln>
        </p:spPr>
      </p:pic>
      <p:pic>
        <p:nvPicPr>
          <p:cNvPr id="6" name="Рисунок 1" descr="D:\снг фото.jpg"/>
          <p:cNvPicPr>
            <a:picLocks noChangeAspect="1" noChangeArrowheads="1"/>
          </p:cNvPicPr>
          <p:nvPr/>
        </p:nvPicPr>
        <p:blipFill>
          <a:blip r:embed="rId3"/>
          <a:srcRect/>
          <a:stretch>
            <a:fillRect/>
          </a:stretch>
        </p:blipFill>
        <p:spPr bwMode="auto">
          <a:xfrm>
            <a:off x="571500" y="4357688"/>
            <a:ext cx="4068763" cy="20716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2000" fill="hold"/>
                                        <p:tgtEl>
                                          <p:spTgt spid="6"/>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8" presetClass="exit" presetSubtype="16" fill="hold" nodeType="clickEffect">
                                  <p:stCondLst>
                                    <p:cond delay="0"/>
                                  </p:stCondLst>
                                  <p:childTnLst>
                                    <p:animEffect transition="out" filter="diamond(in)">
                                      <p:cBhvr>
                                        <p:cTn id="17" dur="2000"/>
                                        <p:tgtEl>
                                          <p:spTgt spid="6"/>
                                        </p:tgtEl>
                                      </p:cBhvr>
                                    </p:animEffect>
                                    <p:set>
                                      <p:cBhvr>
                                        <p:cTn id="18"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ru-RU" sz="5000" b="1" smtClean="0">
                <a:solidFill>
                  <a:schemeClr val="bg1"/>
                </a:solidFill>
              </a:rPr>
              <a:t>Домашнее задание</a:t>
            </a:r>
          </a:p>
        </p:txBody>
      </p:sp>
      <p:sp>
        <p:nvSpPr>
          <p:cNvPr id="33795" name="Rectangle 3"/>
          <p:cNvSpPr>
            <a:spLocks noGrp="1" noChangeArrowheads="1"/>
          </p:cNvSpPr>
          <p:nvPr>
            <p:ph type="body" idx="1"/>
          </p:nvPr>
        </p:nvSpPr>
        <p:spPr/>
        <p:txBody>
          <a:bodyPr/>
          <a:lstStyle/>
          <a:p>
            <a:r>
              <a:rPr lang="ru-RU" smtClean="0">
                <a:solidFill>
                  <a:schemeClr val="bg1"/>
                </a:solidFill>
              </a:rPr>
              <a:t>Написать эссе по теме: «Причины распада СССР»</a:t>
            </a:r>
          </a:p>
          <a:p>
            <a:pPr algn="ctr">
              <a:buFont typeface="Wingdings" pitchFamily="2" charset="2"/>
              <a:buNone/>
            </a:pPr>
            <a:r>
              <a:rPr lang="ru-RU" b="1" i="1" smtClean="0">
                <a:solidFill>
                  <a:schemeClr val="bg1"/>
                </a:solidFill>
              </a:rPr>
              <a:t>Вопросы:</a:t>
            </a:r>
          </a:p>
          <a:p>
            <a:pPr>
              <a:buFont typeface="Wingdings" pitchFamily="2" charset="2"/>
              <a:buNone/>
            </a:pPr>
            <a:r>
              <a:rPr lang="ru-RU" smtClean="0">
                <a:solidFill>
                  <a:schemeClr val="bg1"/>
                </a:solidFill>
              </a:rPr>
              <a:t>1.Был ли этот распад неизбежным?</a:t>
            </a:r>
          </a:p>
          <a:p>
            <a:pPr>
              <a:buFont typeface="Wingdings" pitchFamily="2" charset="2"/>
              <a:buNone/>
            </a:pPr>
            <a:r>
              <a:rPr lang="ru-RU" smtClean="0">
                <a:solidFill>
                  <a:schemeClr val="bg1"/>
                </a:solidFill>
              </a:rPr>
              <a:t>2.Каким вам виделся бы путь развития страны, если бы СССР не распался?</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ppt_w</p:attrName>
                                        </p:attrNameLst>
                                      </p:cBhvr>
                                      <p:tavLst>
                                        <p:tav tm="0">
                                          <p:val>
                                            <p:fltVal val="0"/>
                                          </p:val>
                                        </p:tav>
                                        <p:tav tm="100000">
                                          <p:val>
                                            <p:strVal val="#ppt_w"/>
                                          </p:val>
                                        </p:tav>
                                      </p:tavLst>
                                    </p:anim>
                                    <p:anim calcmode="lin" valueType="num">
                                      <p:cBhvr>
                                        <p:cTn id="8" dur="500" fill="hold"/>
                                        <p:tgtEl>
                                          <p:spTgt spid="3379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3795">
                                            <p:txEl>
                                              <p:pRg st="0" end="0"/>
                                            </p:txEl>
                                          </p:spTgt>
                                        </p:tgtEl>
                                        <p:attrNameLst>
                                          <p:attrName>style.visibility</p:attrName>
                                        </p:attrNameLst>
                                      </p:cBhvr>
                                      <p:to>
                                        <p:strVal val="visible"/>
                                      </p:to>
                                    </p:set>
                                    <p:anim calcmode="lin" valueType="num">
                                      <p:cBhvr>
                                        <p:cTn id="13" dur="500" fill="hold"/>
                                        <p:tgtEl>
                                          <p:spTgt spid="3379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379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3795">
                                            <p:txEl>
                                              <p:pRg st="1" end="1"/>
                                            </p:txEl>
                                          </p:spTgt>
                                        </p:tgtEl>
                                        <p:attrNameLst>
                                          <p:attrName>style.visibility</p:attrName>
                                        </p:attrNameLst>
                                      </p:cBhvr>
                                      <p:to>
                                        <p:strVal val="visible"/>
                                      </p:to>
                                    </p:set>
                                    <p:anim calcmode="lin" valueType="num">
                                      <p:cBhvr>
                                        <p:cTn id="19" dur="500" fill="hold"/>
                                        <p:tgtEl>
                                          <p:spTgt spid="3379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379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3795">
                                            <p:txEl>
                                              <p:pRg st="2" end="2"/>
                                            </p:txEl>
                                          </p:spTgt>
                                        </p:tgtEl>
                                        <p:attrNameLst>
                                          <p:attrName>style.visibility</p:attrName>
                                        </p:attrNameLst>
                                      </p:cBhvr>
                                      <p:to>
                                        <p:strVal val="visible"/>
                                      </p:to>
                                    </p:set>
                                    <p:anim calcmode="lin" valueType="num">
                                      <p:cBhvr>
                                        <p:cTn id="25" dur="500" fill="hold"/>
                                        <p:tgtEl>
                                          <p:spTgt spid="3379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379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3795">
                                            <p:txEl>
                                              <p:pRg st="3" end="3"/>
                                            </p:txEl>
                                          </p:spTgt>
                                        </p:tgtEl>
                                        <p:attrNameLst>
                                          <p:attrName>style.visibility</p:attrName>
                                        </p:attrNameLst>
                                      </p:cBhvr>
                                      <p:to>
                                        <p:strVal val="visible"/>
                                      </p:to>
                                    </p:set>
                                    <p:anim calcmode="lin" valueType="num">
                                      <p:cBhvr>
                                        <p:cTn id="31" dur="500" fill="hold"/>
                                        <p:tgtEl>
                                          <p:spTgt spid="3379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379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50178" name="Заголовок 1"/>
          <p:cNvSpPr>
            <a:spLocks noGrp="1"/>
          </p:cNvSpPr>
          <p:nvPr>
            <p:ph type="title"/>
          </p:nvPr>
        </p:nvSpPr>
        <p:spPr>
          <a:xfrm>
            <a:off x="500063" y="214313"/>
            <a:ext cx="7467600" cy="633412"/>
          </a:xfrm>
        </p:spPr>
        <p:txBody>
          <a:bodyPr/>
          <a:lstStyle/>
          <a:p>
            <a:r>
              <a:rPr lang="ru-RU" sz="2800" smtClean="0"/>
              <a:t>               </a:t>
            </a:r>
            <a:r>
              <a:rPr lang="ru-RU" sz="2800" smtClean="0">
                <a:solidFill>
                  <a:schemeClr val="bg1"/>
                </a:solidFill>
              </a:rPr>
              <a:t>ЭЛЕКТРОННЫЕ  РЕСУРСЫ:</a:t>
            </a:r>
          </a:p>
        </p:txBody>
      </p:sp>
      <p:sp>
        <p:nvSpPr>
          <p:cNvPr id="50179" name="Содержимое 2"/>
          <p:cNvSpPr>
            <a:spLocks noGrp="1"/>
          </p:cNvSpPr>
          <p:nvPr>
            <p:ph idx="1"/>
          </p:nvPr>
        </p:nvSpPr>
        <p:spPr>
          <a:xfrm>
            <a:off x="457200" y="836613"/>
            <a:ext cx="8362950" cy="5688012"/>
          </a:xfrm>
        </p:spPr>
        <p:txBody>
          <a:bodyPr/>
          <a:lstStyle/>
          <a:p>
            <a:pPr>
              <a:buFont typeface="Wingdings 2" pitchFamily="18" charset="2"/>
              <a:buNone/>
            </a:pPr>
            <a:r>
              <a:rPr lang="ru-RU" sz="2000" smtClean="0">
                <a:solidFill>
                  <a:schemeClr val="bg1"/>
                </a:solidFill>
              </a:rPr>
              <a:t>    </a:t>
            </a:r>
            <a:r>
              <a:rPr lang="en-AU" sz="2000" smtClean="0">
                <a:solidFill>
                  <a:schemeClr val="bg1"/>
                </a:solidFill>
              </a:rPr>
              <a:t>http://ru.wikipedia.org/wiki/%D0%9F%D0%B5%D1%80%D0%B5%</a:t>
            </a:r>
            <a:endParaRPr lang="ru-RU" sz="2000" smtClean="0">
              <a:solidFill>
                <a:schemeClr val="bg1"/>
              </a:solidFill>
            </a:endParaRPr>
          </a:p>
          <a:p>
            <a:pPr>
              <a:buFont typeface="Wingdings 2" pitchFamily="18" charset="2"/>
              <a:buNone/>
            </a:pPr>
            <a:r>
              <a:rPr lang="ru-RU" sz="2000" smtClean="0">
                <a:solidFill>
                  <a:schemeClr val="bg1"/>
                </a:solidFill>
              </a:rPr>
              <a:t>    </a:t>
            </a:r>
            <a:r>
              <a:rPr lang="en-AU" sz="2000" smtClean="0">
                <a:solidFill>
                  <a:schemeClr val="bg1"/>
                </a:solidFill>
              </a:rPr>
              <a:t>http://www.coolreferat.com/%D0%9F%D0%B5%D1%80%D0%</a:t>
            </a:r>
            <a:endParaRPr lang="ru-RU" sz="2000" smtClean="0">
              <a:solidFill>
                <a:schemeClr val="bg1"/>
              </a:solidFill>
            </a:endParaRPr>
          </a:p>
          <a:p>
            <a:pPr>
              <a:buFont typeface="Wingdings 2" pitchFamily="18" charset="2"/>
              <a:buNone/>
            </a:pPr>
            <a:r>
              <a:rPr lang="ru-RU" sz="2000" smtClean="0">
                <a:solidFill>
                  <a:schemeClr val="bg1"/>
                </a:solidFill>
              </a:rPr>
              <a:t>    </a:t>
            </a:r>
            <a:r>
              <a:rPr lang="en-US" sz="2000" smtClean="0">
                <a:solidFill>
                  <a:schemeClr val="bg1"/>
                </a:solidFill>
              </a:rPr>
              <a:t>http://nnm.ru/b/oqskaa777-</a:t>
            </a:r>
            <a:r>
              <a:rPr lang="ru-RU" sz="2000" smtClean="0">
                <a:solidFill>
                  <a:schemeClr val="bg1"/>
                </a:solidFill>
              </a:rPr>
              <a:t> портрет Горбачева.</a:t>
            </a:r>
          </a:p>
          <a:p>
            <a:pPr>
              <a:buFont typeface="Wingdings 2" pitchFamily="18" charset="2"/>
              <a:buNone/>
            </a:pPr>
            <a:r>
              <a:rPr lang="ru-RU" sz="2000" smtClean="0">
                <a:solidFill>
                  <a:schemeClr val="bg1"/>
                </a:solidFill>
              </a:rPr>
              <a:t>    </a:t>
            </a:r>
            <a:r>
              <a:rPr lang="en-US" sz="2000" smtClean="0">
                <a:solidFill>
                  <a:schemeClr val="bg1"/>
                </a:solidFill>
              </a:rPr>
              <a:t>http//www.doqpravda.ru – </a:t>
            </a:r>
            <a:r>
              <a:rPr lang="ru-RU" sz="2000" smtClean="0">
                <a:solidFill>
                  <a:schemeClr val="bg1"/>
                </a:solidFill>
              </a:rPr>
              <a:t>плакат</a:t>
            </a:r>
          </a:p>
          <a:p>
            <a:pPr>
              <a:buFont typeface="Wingdings 2" pitchFamily="18" charset="2"/>
              <a:buNone/>
            </a:pPr>
            <a:r>
              <a:rPr lang="ru-RU" sz="2000" smtClean="0">
                <a:solidFill>
                  <a:schemeClr val="bg1"/>
                </a:solidFill>
              </a:rPr>
              <a:t>    </a:t>
            </a:r>
            <a:r>
              <a:rPr lang="en-US" sz="2000" smtClean="0">
                <a:solidFill>
                  <a:schemeClr val="bg1"/>
                </a:solidFill>
              </a:rPr>
              <a:t>http//info.sibnet.ru –</a:t>
            </a:r>
            <a:r>
              <a:rPr lang="ru-RU" sz="2000" smtClean="0">
                <a:solidFill>
                  <a:schemeClr val="bg1"/>
                </a:solidFill>
              </a:rPr>
              <a:t> Горбачев</a:t>
            </a:r>
            <a:endParaRPr lang="en-US" sz="2000" smtClean="0">
              <a:solidFill>
                <a:schemeClr val="bg1"/>
              </a:solidFill>
            </a:endParaRPr>
          </a:p>
          <a:p>
            <a:pPr>
              <a:buFont typeface="Wingdings 2" pitchFamily="18" charset="2"/>
              <a:buNone/>
            </a:pPr>
            <a:r>
              <a:rPr lang="ru-RU" sz="2000" smtClean="0">
                <a:solidFill>
                  <a:schemeClr val="bg1"/>
                </a:solidFill>
              </a:rPr>
              <a:t>    </a:t>
            </a:r>
            <a:r>
              <a:rPr lang="en-US" sz="2000" smtClean="0">
                <a:solidFill>
                  <a:schemeClr val="bg1"/>
                </a:solidFill>
              </a:rPr>
              <a:t>http://metkere.com/tag/paqe.ru </a:t>
            </a:r>
            <a:r>
              <a:rPr lang="ru-RU" sz="2000" smtClean="0">
                <a:solidFill>
                  <a:schemeClr val="bg1"/>
                </a:solidFill>
              </a:rPr>
              <a:t>- очередь</a:t>
            </a:r>
          </a:p>
          <a:p>
            <a:pPr>
              <a:buFont typeface="Wingdings 2" pitchFamily="18" charset="2"/>
              <a:buNone/>
            </a:pPr>
            <a:r>
              <a:rPr lang="ru-RU" sz="2000" smtClean="0">
                <a:solidFill>
                  <a:schemeClr val="bg1"/>
                </a:solidFill>
              </a:rPr>
              <a:t>    </a:t>
            </a:r>
            <a:r>
              <a:rPr lang="en-US" sz="2000" smtClean="0">
                <a:solidFill>
                  <a:schemeClr val="bg1"/>
                </a:solidFill>
              </a:rPr>
              <a:t>http://www.2ostrov.ru/forum </a:t>
            </a:r>
            <a:r>
              <a:rPr lang="ru-RU" sz="2000" smtClean="0">
                <a:solidFill>
                  <a:schemeClr val="bg1"/>
                </a:solidFill>
              </a:rPr>
              <a:t>-Сахаров ; </a:t>
            </a:r>
          </a:p>
          <a:p>
            <a:pPr>
              <a:buFont typeface="Wingdings 2" pitchFamily="18" charset="2"/>
              <a:buNone/>
            </a:pPr>
            <a:r>
              <a:rPr lang="ru-RU" sz="2000" smtClean="0"/>
              <a:t>    </a:t>
            </a:r>
            <a:r>
              <a:rPr lang="en-US" sz="2000" smtClean="0">
                <a:solidFill>
                  <a:schemeClr val="bg1"/>
                </a:solidFill>
              </a:rPr>
              <a:t>http://www.jewsh.ru</a:t>
            </a:r>
            <a:r>
              <a:rPr lang="ru-RU" sz="2000" smtClean="0">
                <a:solidFill>
                  <a:schemeClr val="bg1"/>
                </a:solidFill>
              </a:rPr>
              <a:t> – Горбачев</a:t>
            </a:r>
          </a:p>
          <a:p>
            <a:pPr>
              <a:buFont typeface="Wingdings 2" pitchFamily="18" charset="2"/>
              <a:buNone/>
            </a:pPr>
            <a:r>
              <a:rPr lang="ru-RU" sz="2000" smtClean="0">
                <a:solidFill>
                  <a:schemeClr val="bg1"/>
                </a:solidFill>
              </a:rPr>
              <a:t>    </a:t>
            </a:r>
            <a:r>
              <a:rPr lang="en-US" sz="2000" smtClean="0">
                <a:solidFill>
                  <a:schemeClr val="bg1"/>
                </a:solidFill>
              </a:rPr>
              <a:t>http://graftio.com/catego.ru </a:t>
            </a:r>
            <a:r>
              <a:rPr lang="ru-RU" sz="2000" smtClean="0">
                <a:solidFill>
                  <a:schemeClr val="bg1"/>
                </a:solidFill>
              </a:rPr>
              <a:t>–национальная политика</a:t>
            </a:r>
          </a:p>
          <a:p>
            <a:pPr>
              <a:buFont typeface="Wingdings 2" pitchFamily="18" charset="2"/>
              <a:buNone/>
            </a:pPr>
            <a:r>
              <a:rPr lang="ru-RU" sz="2000" smtClean="0">
                <a:solidFill>
                  <a:schemeClr val="bg1"/>
                </a:solidFill>
              </a:rPr>
              <a:t>    </a:t>
            </a:r>
            <a:r>
              <a:rPr lang="en-US" sz="2000" smtClean="0">
                <a:solidFill>
                  <a:schemeClr val="bg1"/>
                </a:solidFill>
              </a:rPr>
              <a:t>http://www.history/ost/ru </a:t>
            </a:r>
            <a:r>
              <a:rPr lang="ru-RU" sz="2000" smtClean="0">
                <a:solidFill>
                  <a:schemeClr val="bg1"/>
                </a:solidFill>
              </a:rPr>
              <a:t>– Ельцин</a:t>
            </a:r>
          </a:p>
          <a:p>
            <a:pPr>
              <a:buFont typeface="Wingdings 2" pitchFamily="18" charset="2"/>
              <a:buNone/>
            </a:pPr>
            <a:r>
              <a:rPr lang="ru-RU" sz="2000" smtClean="0">
                <a:solidFill>
                  <a:schemeClr val="bg1"/>
                </a:solidFill>
              </a:rPr>
              <a:t>    </a:t>
            </a:r>
            <a:r>
              <a:rPr lang="en-US" sz="2000" smtClean="0">
                <a:solidFill>
                  <a:schemeClr val="bg1"/>
                </a:solidFill>
              </a:rPr>
              <a:t>http://www.baltika.fm/news.ru</a:t>
            </a:r>
            <a:r>
              <a:rPr lang="ru-RU" sz="2000" smtClean="0">
                <a:solidFill>
                  <a:schemeClr val="bg1"/>
                </a:solidFill>
              </a:rPr>
              <a:t>-демонстрация</a:t>
            </a:r>
          </a:p>
          <a:p>
            <a:pPr>
              <a:buFont typeface="Wingdings 2" pitchFamily="18" charset="2"/>
              <a:buNone/>
            </a:pPr>
            <a:r>
              <a:rPr lang="ru-RU" sz="2000" smtClean="0">
                <a:solidFill>
                  <a:schemeClr val="bg1"/>
                </a:solidFill>
              </a:rPr>
              <a:t>    </a:t>
            </a:r>
            <a:r>
              <a:rPr lang="en-US" sz="2000" smtClean="0">
                <a:solidFill>
                  <a:schemeClr val="bg1"/>
                </a:solidFill>
              </a:rPr>
              <a:t>http://kozhuhovo.com/news.ru</a:t>
            </a:r>
            <a:r>
              <a:rPr lang="ru-RU" sz="2000" smtClean="0">
                <a:solidFill>
                  <a:schemeClr val="bg1"/>
                </a:solidFill>
              </a:rPr>
              <a:t> -флаг</a:t>
            </a:r>
          </a:p>
          <a:p>
            <a:pPr>
              <a:buFont typeface="Wingdings 2" pitchFamily="18" charset="2"/>
              <a:buNone/>
            </a:pPr>
            <a:r>
              <a:rPr lang="ru-RU" sz="2000" smtClean="0">
                <a:solidFill>
                  <a:schemeClr val="bg1"/>
                </a:solidFill>
              </a:rPr>
              <a:t>    </a:t>
            </a:r>
            <a:r>
              <a:rPr lang="en-AU" sz="2000" smtClean="0">
                <a:solidFill>
                  <a:schemeClr val="bg1"/>
                </a:solidFill>
                <a:hlinkClick r:id="rId2"/>
              </a:rPr>
              <a:t>http://dofa.ru/open/book/1_history/IRTema18.htm</a:t>
            </a:r>
            <a:endParaRPr lang="ru-RU" sz="2000" smtClean="0">
              <a:solidFill>
                <a:schemeClr val="bg1"/>
              </a:solidFill>
            </a:endParaRPr>
          </a:p>
          <a:p>
            <a:pPr>
              <a:buFont typeface="Wingdings 2" pitchFamily="18" charset="2"/>
              <a:buNone/>
            </a:pPr>
            <a:r>
              <a:rPr lang="ru-RU" sz="2000" smtClean="0"/>
              <a:t>                  </a:t>
            </a:r>
            <a:endParaRPr lang="ru-RU" sz="2000" smtClean="0">
              <a:solidFill>
                <a:schemeClr val="bg1"/>
              </a:solidFill>
            </a:endParaRPr>
          </a:p>
          <a:p>
            <a:pPr>
              <a:buFont typeface="Wingdings 2" pitchFamily="18" charset="2"/>
              <a:buNone/>
            </a:pPr>
            <a:endParaRPr lang="ru-RU"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363272" cy="1143000"/>
          </a:xfrm>
          <a:ln>
            <a:solidFill>
              <a:schemeClr val="tx1"/>
            </a:solidFill>
          </a:ln>
        </p:spPr>
        <p:txBody>
          <a:bodyPr>
            <a:prstTxWarp prst="textCascadeUp">
              <a:avLst/>
            </a:prstTxWarp>
            <a:normAutofit/>
          </a:bodyPr>
          <a:lstStyle/>
          <a:p>
            <a:pPr fontAlgn="auto">
              <a:spcAft>
                <a:spcPts val="0"/>
              </a:spcAft>
              <a:defRPr/>
            </a:pPr>
            <a:r>
              <a:rPr lang="ru-RU" sz="4000" b="1" dirty="0" smtClean="0">
                <a:solidFill>
                  <a:schemeClr val="bg1"/>
                </a:solidFill>
                <a:latin typeface="Arial Black" pitchFamily="34" charset="0"/>
              </a:rPr>
              <a:t>План урока:</a:t>
            </a:r>
            <a:endParaRPr lang="ru-RU" sz="2400" b="1" dirty="0">
              <a:solidFill>
                <a:schemeClr val="bg1"/>
              </a:solidFill>
              <a:effectLst>
                <a:glow rad="101600">
                  <a:srgbClr val="FFFF00">
                    <a:alpha val="60000"/>
                  </a:srgbClr>
                </a:glow>
              </a:effectLst>
              <a:latin typeface="Arial Black" pitchFamily="34" charset="0"/>
            </a:endParaRPr>
          </a:p>
        </p:txBody>
      </p:sp>
      <p:sp>
        <p:nvSpPr>
          <p:cNvPr id="3" name="Содержимое 2"/>
          <p:cNvSpPr>
            <a:spLocks noGrp="1"/>
          </p:cNvSpPr>
          <p:nvPr>
            <p:ph idx="1"/>
          </p:nvPr>
        </p:nvSpPr>
        <p:spPr>
          <a:xfrm>
            <a:off x="179388" y="1600200"/>
            <a:ext cx="8785225" cy="4525963"/>
          </a:xfrm>
        </p:spPr>
        <p:txBody>
          <a:bodyPr>
            <a:normAutofit fontScale="85000" lnSpcReduction="10000"/>
          </a:bodyPr>
          <a:lstStyle/>
          <a:p>
            <a:pPr marL="420624" indent="-384048" fontAlgn="auto">
              <a:spcAft>
                <a:spcPts val="0"/>
              </a:spcAft>
              <a:buFont typeface="Wingdings 2"/>
              <a:buChar char=""/>
              <a:defRPr/>
            </a:pPr>
            <a:r>
              <a:rPr lang="ru-RU" sz="2400" dirty="0" smtClean="0">
                <a:solidFill>
                  <a:schemeClr val="bg1"/>
                </a:solidFill>
              </a:rPr>
              <a:t>Организационный момент.</a:t>
            </a:r>
            <a:r>
              <a:rPr lang="ru-RU" sz="2400" b="1" dirty="0" smtClean="0">
                <a:solidFill>
                  <a:schemeClr val="bg1"/>
                </a:solidFill>
              </a:rPr>
              <a:t>                                                                   </a:t>
            </a:r>
            <a:endParaRPr lang="ru-RU" sz="2400" dirty="0" smtClean="0">
              <a:solidFill>
                <a:schemeClr val="bg1"/>
              </a:solidFill>
            </a:endParaRPr>
          </a:p>
          <a:p>
            <a:pPr marL="420624" indent="-384048" fontAlgn="auto">
              <a:spcAft>
                <a:spcPts val="0"/>
              </a:spcAft>
              <a:buFont typeface="Wingdings 2"/>
              <a:buChar char=""/>
              <a:defRPr/>
            </a:pPr>
            <a:r>
              <a:rPr lang="ru-RU" sz="2400" dirty="0" smtClean="0">
                <a:solidFill>
                  <a:schemeClr val="bg1"/>
                </a:solidFill>
              </a:rPr>
              <a:t> Постановка целей и задач.                                                                 </a:t>
            </a:r>
          </a:p>
          <a:p>
            <a:pPr marL="420624" indent="-384048" fontAlgn="auto">
              <a:spcAft>
                <a:spcPts val="0"/>
              </a:spcAft>
              <a:buFont typeface="Wingdings 2"/>
              <a:buChar char=""/>
              <a:defRPr/>
            </a:pPr>
            <a:r>
              <a:rPr lang="ru-RU" sz="2400" dirty="0" smtClean="0">
                <a:solidFill>
                  <a:schemeClr val="bg1"/>
                </a:solidFill>
              </a:rPr>
              <a:t>Проверка домашнего задания                                                           </a:t>
            </a:r>
          </a:p>
          <a:p>
            <a:pPr marL="420624" indent="-384048" fontAlgn="auto">
              <a:spcAft>
                <a:spcPts val="0"/>
              </a:spcAft>
              <a:buFont typeface="Wingdings 2"/>
              <a:buChar char=""/>
              <a:defRPr/>
            </a:pPr>
            <a:r>
              <a:rPr lang="ru-RU" sz="2400" dirty="0" smtClean="0">
                <a:solidFill>
                  <a:schemeClr val="bg1"/>
                </a:solidFill>
              </a:rPr>
              <a:t>Подготовка к восприятию нового материала</a:t>
            </a:r>
            <a:r>
              <a:rPr lang="ru-RU" sz="2400" b="1" dirty="0" smtClean="0">
                <a:solidFill>
                  <a:schemeClr val="bg1"/>
                </a:solidFill>
              </a:rPr>
              <a:t>.</a:t>
            </a:r>
            <a:r>
              <a:rPr lang="ru-RU" sz="2400" dirty="0" smtClean="0">
                <a:solidFill>
                  <a:schemeClr val="bg1"/>
                </a:solidFill>
              </a:rPr>
              <a:t>                                     </a:t>
            </a:r>
          </a:p>
          <a:p>
            <a:pPr marL="420624" indent="-384048" fontAlgn="auto">
              <a:spcAft>
                <a:spcPts val="0"/>
              </a:spcAft>
              <a:buFont typeface="Wingdings 2"/>
              <a:buChar char=""/>
              <a:defRPr/>
            </a:pPr>
            <a:r>
              <a:rPr lang="ru-RU" sz="2400" dirty="0" smtClean="0">
                <a:solidFill>
                  <a:schemeClr val="bg1"/>
                </a:solidFill>
              </a:rPr>
              <a:t> Изучение новой темы.</a:t>
            </a:r>
          </a:p>
          <a:p>
            <a:pPr marL="420624" indent="-384048" fontAlgn="auto">
              <a:spcAft>
                <a:spcPts val="0"/>
              </a:spcAft>
              <a:buFont typeface="Wingdings 2"/>
              <a:buNone/>
              <a:defRPr/>
            </a:pPr>
            <a:r>
              <a:rPr lang="ru-RU" sz="2400" dirty="0" smtClean="0">
                <a:solidFill>
                  <a:schemeClr val="bg1"/>
                </a:solidFill>
              </a:rPr>
              <a:t>            а) сформулировать причины перестройки                                     </a:t>
            </a:r>
          </a:p>
          <a:p>
            <a:pPr marL="420624" indent="-384048" fontAlgn="auto">
              <a:spcAft>
                <a:spcPts val="0"/>
              </a:spcAft>
              <a:buFont typeface="Wingdings 2"/>
              <a:buNone/>
              <a:defRPr/>
            </a:pPr>
            <a:r>
              <a:rPr lang="ru-RU" sz="2400" dirty="0" smtClean="0">
                <a:solidFill>
                  <a:schemeClr val="bg1"/>
                </a:solidFill>
              </a:rPr>
              <a:t>            б) «раскрыть понятие перестройка»                                              </a:t>
            </a:r>
          </a:p>
          <a:p>
            <a:pPr marL="420624" indent="-384048" fontAlgn="auto">
              <a:spcAft>
                <a:spcPts val="0"/>
              </a:spcAft>
              <a:buFont typeface="Wingdings 2"/>
              <a:buNone/>
              <a:defRPr/>
            </a:pPr>
            <a:r>
              <a:rPr lang="ru-RU" sz="2400" dirty="0" smtClean="0">
                <a:solidFill>
                  <a:schemeClr val="bg1"/>
                </a:solidFill>
              </a:rPr>
              <a:t>            в)  объяснение нового материала и задания учащимся                                      </a:t>
            </a:r>
          </a:p>
          <a:p>
            <a:pPr marL="420624" indent="-384048" fontAlgn="auto">
              <a:spcAft>
                <a:spcPts val="0"/>
              </a:spcAft>
              <a:buFont typeface="Wingdings 2"/>
              <a:buNone/>
              <a:defRPr/>
            </a:pPr>
            <a:r>
              <a:rPr lang="ru-RU" sz="2400" dirty="0" smtClean="0">
                <a:solidFill>
                  <a:schemeClr val="bg1"/>
                </a:solidFill>
              </a:rPr>
              <a:t>                     </a:t>
            </a:r>
          </a:p>
          <a:p>
            <a:pPr marL="420624" indent="-384048" fontAlgn="auto">
              <a:spcAft>
                <a:spcPts val="0"/>
              </a:spcAft>
              <a:buFont typeface="Wingdings 2"/>
              <a:buChar char=""/>
              <a:defRPr/>
            </a:pPr>
            <a:r>
              <a:rPr lang="ru-RU" sz="2400" dirty="0" smtClean="0">
                <a:solidFill>
                  <a:schemeClr val="bg1"/>
                </a:solidFill>
              </a:rPr>
              <a:t>Закрепление ТЕСТ (с взаимопроверкой)                                                       </a:t>
            </a:r>
          </a:p>
          <a:p>
            <a:pPr marL="420624" indent="-384048" fontAlgn="auto">
              <a:spcAft>
                <a:spcPts val="0"/>
              </a:spcAft>
              <a:buFont typeface="Wingdings 2"/>
              <a:buChar char=""/>
              <a:defRPr/>
            </a:pPr>
            <a:r>
              <a:rPr lang="ru-RU" sz="2400" dirty="0" smtClean="0">
                <a:solidFill>
                  <a:schemeClr val="bg1"/>
                </a:solidFill>
              </a:rPr>
              <a:t>Подведение итогов, выставление оценок.                                           </a:t>
            </a:r>
          </a:p>
          <a:p>
            <a:pPr marL="420624" indent="-384048" fontAlgn="auto">
              <a:spcAft>
                <a:spcPts val="0"/>
              </a:spcAft>
              <a:buFont typeface="Wingdings 2"/>
              <a:buChar char=""/>
              <a:defRPr/>
            </a:pPr>
            <a:r>
              <a:rPr lang="ru-RU" sz="2400" dirty="0" smtClean="0">
                <a:solidFill>
                  <a:schemeClr val="bg1"/>
                </a:solidFill>
              </a:rPr>
              <a:t>Домашнее задание.</a:t>
            </a:r>
            <a:endParaRPr lang="ru-RU" sz="2400" dirty="0">
              <a:solidFill>
                <a:schemeClr val="bg1"/>
              </a:solidFill>
            </a:endParaRPr>
          </a:p>
        </p:txBody>
      </p:sp>
      <p:pic>
        <p:nvPicPr>
          <p:cNvPr id="16388" name="Рисунок 4" descr="http://t1.gstatic.com/images?q=tbn:ANd9GcS6dV6TIKwU5psk8V4xaWtmqEJqju8iad01MBAxhxHRbOFwWHZQMg"/>
          <p:cNvPicPr>
            <a:picLocks noChangeAspect="1" noChangeArrowheads="1"/>
          </p:cNvPicPr>
          <p:nvPr/>
        </p:nvPicPr>
        <p:blipFill>
          <a:blip r:embed="rId2"/>
          <a:srcRect/>
          <a:stretch>
            <a:fillRect/>
          </a:stretch>
        </p:blipFill>
        <p:spPr bwMode="auto">
          <a:xfrm>
            <a:off x="5643563" y="4786313"/>
            <a:ext cx="3357562" cy="1785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b="1" dirty="0" smtClean="0">
                <a:solidFill>
                  <a:schemeClr val="bg1"/>
                </a:solidFill>
              </a:rPr>
              <a:t>Проверка домашнего задания</a:t>
            </a:r>
            <a:endParaRPr lang="ru-RU" dirty="0">
              <a:solidFill>
                <a:schemeClr val="bg1"/>
              </a:solidFill>
            </a:endParaRPr>
          </a:p>
        </p:txBody>
      </p:sp>
      <p:sp>
        <p:nvSpPr>
          <p:cNvPr id="17411" name="Содержимое 2"/>
          <p:cNvSpPr>
            <a:spLocks noGrp="1"/>
          </p:cNvSpPr>
          <p:nvPr>
            <p:ph idx="1"/>
          </p:nvPr>
        </p:nvSpPr>
        <p:spPr/>
        <p:txBody>
          <a:bodyPr/>
          <a:lstStyle/>
          <a:p>
            <a:r>
              <a:rPr lang="ru-RU" sz="2800" smtClean="0">
                <a:solidFill>
                  <a:schemeClr val="bg1"/>
                </a:solidFill>
              </a:rPr>
              <a:t>выступление учащихся с сообщениями «Советская действительность конца 60-х – начала 80-х гг. глазами простого человека»</a:t>
            </a:r>
          </a:p>
          <a:p>
            <a:pPr>
              <a:buFont typeface="Wingdings 2" pitchFamily="18" charset="2"/>
              <a:buNone/>
            </a:pPr>
            <a:endParaRPr lang="ru-RU" smtClean="0"/>
          </a:p>
        </p:txBody>
      </p:sp>
      <p:pic>
        <p:nvPicPr>
          <p:cNvPr id="17412" name="Picture 2" descr="F:\-горбачев\26.jpg"/>
          <p:cNvPicPr>
            <a:picLocks noChangeAspect="1" noChangeArrowheads="1"/>
          </p:cNvPicPr>
          <p:nvPr/>
        </p:nvPicPr>
        <p:blipFill>
          <a:blip r:embed="rId2"/>
          <a:srcRect/>
          <a:stretch>
            <a:fillRect/>
          </a:stretch>
        </p:blipFill>
        <p:spPr bwMode="auto">
          <a:xfrm>
            <a:off x="357188" y="4143375"/>
            <a:ext cx="3616325" cy="2428875"/>
          </a:xfrm>
          <a:prstGeom prst="rect">
            <a:avLst/>
          </a:prstGeom>
          <a:noFill/>
          <a:ln w="9525">
            <a:noFill/>
            <a:miter lim="800000"/>
            <a:headEnd/>
            <a:tailEnd/>
          </a:ln>
        </p:spPr>
      </p:pic>
      <p:pic>
        <p:nvPicPr>
          <p:cNvPr id="17413" name="Picture 4" descr="F:\-горбачев\14.jpg"/>
          <p:cNvPicPr>
            <a:picLocks noChangeAspect="1" noChangeArrowheads="1"/>
          </p:cNvPicPr>
          <p:nvPr/>
        </p:nvPicPr>
        <p:blipFill>
          <a:blip r:embed="rId3"/>
          <a:srcRect/>
          <a:stretch>
            <a:fillRect/>
          </a:stretch>
        </p:blipFill>
        <p:spPr bwMode="auto">
          <a:xfrm>
            <a:off x="4500563" y="4140200"/>
            <a:ext cx="3881437" cy="24574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850106"/>
          </a:xfrm>
        </p:spPr>
        <p:txBody>
          <a:bodyPr>
            <a:prstTxWarp prst="textCurveUp">
              <a:avLst/>
            </a:prstTxWarp>
            <a:normAutofit/>
          </a:bodyPr>
          <a:lstStyle/>
          <a:p>
            <a:pPr fontAlgn="auto">
              <a:spcAft>
                <a:spcPts val="0"/>
              </a:spcAft>
              <a:defRPr/>
            </a:pPr>
            <a:r>
              <a:rPr lang="ru-RU" sz="3200" dirty="0" smtClean="0">
                <a:solidFill>
                  <a:schemeClr val="bg1"/>
                </a:solidFill>
              </a:rPr>
              <a:t>Истоки и причины перестройки</a:t>
            </a:r>
            <a:endParaRPr lang="ru-RU" sz="3200" dirty="0">
              <a:solidFill>
                <a:schemeClr val="bg1"/>
              </a:solidFill>
              <a:effectLst>
                <a:glow rad="101600">
                  <a:schemeClr val="tx1">
                    <a:alpha val="60000"/>
                  </a:schemeClr>
                </a:glow>
              </a:effectLst>
            </a:endParaRPr>
          </a:p>
        </p:txBody>
      </p:sp>
      <p:sp>
        <p:nvSpPr>
          <p:cNvPr id="18435" name="Содержимое 2"/>
          <p:cNvSpPr>
            <a:spLocks noGrp="1"/>
          </p:cNvSpPr>
          <p:nvPr>
            <p:ph idx="1"/>
          </p:nvPr>
        </p:nvSpPr>
        <p:spPr>
          <a:xfrm>
            <a:off x="357188" y="1643063"/>
            <a:ext cx="8643937" cy="4643437"/>
          </a:xfrm>
        </p:spPr>
        <p:txBody>
          <a:bodyPr/>
          <a:lstStyle/>
          <a:p>
            <a:r>
              <a:rPr lang="ru-RU" smtClean="0">
                <a:solidFill>
                  <a:schemeClr val="bg1"/>
                </a:solidFill>
              </a:rPr>
              <a:t>    </a:t>
            </a:r>
            <a:r>
              <a:rPr lang="ru-RU" sz="1600" b="1" smtClean="0">
                <a:solidFill>
                  <a:schemeClr val="bg1"/>
                </a:solidFill>
              </a:rPr>
              <a:t>К началу 80-х годов советская   система хозяйствования исчерпала возможности к развитию, вышла за границы своего исторического времени.</a:t>
            </a:r>
            <a:r>
              <a:rPr lang="ru-RU" sz="1600" smtClean="0">
                <a:solidFill>
                  <a:schemeClr val="bg1"/>
                </a:solidFill>
              </a:rPr>
              <a:t> </a:t>
            </a:r>
            <a:r>
              <a:rPr lang="ru-RU" sz="1600" b="1" smtClean="0">
                <a:solidFill>
                  <a:schemeClr val="bg1"/>
                </a:solidFill>
              </a:rPr>
              <a:t>Экономическая база страны перестала соответствовать положению великой мировой державы и нуждалась в срочном обновлении.</a:t>
            </a:r>
            <a:r>
              <a:rPr lang="ru-RU" sz="1600" smtClean="0">
                <a:solidFill>
                  <a:schemeClr val="bg1"/>
                </a:solidFill>
              </a:rPr>
              <a:t>  </a:t>
            </a:r>
          </a:p>
          <a:p>
            <a:r>
              <a:rPr lang="ru-RU" sz="1600" smtClean="0">
                <a:solidFill>
                  <a:schemeClr val="bg1"/>
                </a:solidFill>
              </a:rPr>
              <a:t>      </a:t>
            </a:r>
            <a:r>
              <a:rPr lang="ru-RU" sz="1600" b="1" smtClean="0">
                <a:solidFill>
                  <a:schemeClr val="bg1"/>
                </a:solidFill>
              </a:rPr>
              <a:t>В общественном сознании зрело понимание необходимости глубоких перемен.</a:t>
            </a:r>
          </a:p>
          <a:p>
            <a:r>
              <a:rPr lang="ru-RU" sz="1600" b="1" smtClean="0">
                <a:solidFill>
                  <a:schemeClr val="bg1"/>
                </a:solidFill>
              </a:rPr>
              <a:t>      Своевременно не решались даже самые назревшие проблемы. Вместо принятия каких- либо мер по оздоровлению экономики в качестве панацеи предлагались все новые трудовые почины, новые формы "социалистического соревнования”.</a:t>
            </a:r>
          </a:p>
          <a:p>
            <a:r>
              <a:rPr lang="ru-RU" sz="1800" smtClean="0"/>
              <a:t>                                   </a:t>
            </a:r>
          </a:p>
        </p:txBody>
      </p:sp>
      <p:pic>
        <p:nvPicPr>
          <p:cNvPr id="18436" name="Рисунок 4" descr="F:\-горбачев\8.jpg"/>
          <p:cNvPicPr>
            <a:picLocks noChangeAspect="1" noChangeArrowheads="1"/>
          </p:cNvPicPr>
          <p:nvPr/>
        </p:nvPicPr>
        <p:blipFill>
          <a:blip r:embed="rId2"/>
          <a:srcRect/>
          <a:stretch>
            <a:fillRect/>
          </a:stretch>
        </p:blipFill>
        <p:spPr bwMode="auto">
          <a:xfrm>
            <a:off x="857250" y="4643438"/>
            <a:ext cx="2606675" cy="1857375"/>
          </a:xfrm>
          <a:prstGeom prst="rect">
            <a:avLst/>
          </a:prstGeom>
          <a:noFill/>
          <a:ln w="9525">
            <a:noFill/>
            <a:miter lim="800000"/>
            <a:headEnd/>
            <a:tailEnd/>
          </a:ln>
        </p:spPr>
      </p:pic>
      <p:pic>
        <p:nvPicPr>
          <p:cNvPr id="18437" name="Picture 4" descr="F:\-горбачев\12.jpg"/>
          <p:cNvPicPr>
            <a:picLocks noChangeAspect="1" noChangeArrowheads="1"/>
          </p:cNvPicPr>
          <p:nvPr/>
        </p:nvPicPr>
        <p:blipFill>
          <a:blip r:embed="rId3"/>
          <a:srcRect/>
          <a:stretch>
            <a:fillRect/>
          </a:stretch>
        </p:blipFill>
        <p:spPr bwMode="auto">
          <a:xfrm>
            <a:off x="5572125" y="4714875"/>
            <a:ext cx="2952750" cy="1871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075240" cy="792088"/>
          </a:xfrm>
        </p:spPr>
        <p:txBody>
          <a:bodyPr>
            <a:prstTxWarp prst="textCurveUp">
              <a:avLst/>
            </a:prstTxWarp>
            <a:normAutofit/>
          </a:bodyPr>
          <a:lstStyle/>
          <a:p>
            <a:pPr fontAlgn="auto">
              <a:spcAft>
                <a:spcPts val="0"/>
              </a:spcAft>
              <a:defRPr/>
            </a:pPr>
            <a:r>
              <a:rPr lang="ru-RU" sz="2400" dirty="0" smtClean="0"/>
              <a:t>  </a:t>
            </a:r>
            <a:r>
              <a:rPr lang="ru-RU" sz="2400" dirty="0" smtClean="0">
                <a:solidFill>
                  <a:schemeClr val="bg1"/>
                </a:solidFill>
                <a:effectLst>
                  <a:glow rad="101600">
                    <a:schemeClr val="accent2">
                      <a:satMod val="175000"/>
                      <a:alpha val="40000"/>
                    </a:schemeClr>
                  </a:glow>
                </a:effectLst>
              </a:rPr>
              <a:t>Выбор стратегии реформ.</a:t>
            </a:r>
            <a:endParaRPr lang="ru-RU" sz="2400" dirty="0">
              <a:solidFill>
                <a:schemeClr val="bg1"/>
              </a:solidFill>
            </a:endParaRPr>
          </a:p>
        </p:txBody>
      </p:sp>
      <p:sp>
        <p:nvSpPr>
          <p:cNvPr id="19459" name="Содержимое 5"/>
          <p:cNvSpPr>
            <a:spLocks noGrp="1"/>
          </p:cNvSpPr>
          <p:nvPr>
            <p:ph idx="1"/>
          </p:nvPr>
        </p:nvSpPr>
        <p:spPr>
          <a:xfrm>
            <a:off x="571500" y="1071563"/>
            <a:ext cx="8286750" cy="5329237"/>
          </a:xfrm>
        </p:spPr>
        <p:txBody>
          <a:bodyPr/>
          <a:lstStyle/>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В марте 1985г. Генеральным секретарем ЦК</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КПСС стал М. С. Горбачев.</a:t>
            </a:r>
            <a:endParaRPr lang="ru-RU" sz="2000" smtClean="0">
              <a:solidFill>
                <a:schemeClr val="bg1"/>
              </a:solidFill>
              <a:ea typeface="Calibri" pitchFamily="34" charset="0"/>
              <a:cs typeface="Times New Roman" pitchFamily="18" charset="0"/>
            </a:endParaRPr>
          </a:p>
          <a:p>
            <a:pPr marL="0" inden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Новое руководство пришло к власти без четкой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концепции и программы перемен, но оно понимало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необходимость обновления системы. Однако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целостная  и заранее проработанная концепция того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как это сделать, отсутствовала.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                                           Решения горбачевской администрации очень   часто</a:t>
            </a:r>
            <a:r>
              <a:rPr lang="ru-RU" sz="2000" smtClean="0">
                <a:latin typeface="Times New Roman" pitchFamily="18" charset="0"/>
                <a:ea typeface="Calibri" pitchFamily="34" charset="0"/>
                <a:cs typeface="Times New Roman" pitchFamily="18" charset="0"/>
              </a:rPr>
              <a:t>  </a:t>
            </a:r>
            <a:r>
              <a:rPr lang="ru-RU" sz="2000" smtClean="0">
                <a:solidFill>
                  <a:schemeClr val="bg1"/>
                </a:solidFill>
                <a:latin typeface="Times New Roman" pitchFamily="18" charset="0"/>
                <a:ea typeface="Calibri" pitchFamily="34" charset="0"/>
                <a:cs typeface="Times New Roman" pitchFamily="18" charset="0"/>
              </a:rPr>
              <a:t>не опережали  и  не направляли  общественные  процессы,  а следовали за ними с нулевой в таких случаях результативностью. В огромной степени это объяснялось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запоздалостью  реформ, глубиной  общего кризиса,  успевшего охватить  основные системы.  В обществе имелось лишь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довольно абстрактное  желание перемен; до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основной готовности широких масс к радикальным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преобразованиям ещё предстояло пройти большой </a:t>
            </a:r>
          </a:p>
          <a:p>
            <a:pPr marL="0" indent="0" eaLnBrk="0" hangingPunct="0">
              <a:spcBef>
                <a:spcPct val="0"/>
              </a:spcBef>
              <a:buClrTx/>
              <a:buSzTx/>
              <a:buFont typeface="Wingdings 2" pitchFamily="18" charset="2"/>
              <a:buNone/>
            </a:pPr>
            <a:r>
              <a:rPr lang="ru-RU" sz="2000" smtClean="0">
                <a:solidFill>
                  <a:schemeClr val="bg1"/>
                </a:solidFill>
                <a:latin typeface="Times New Roman" pitchFamily="18" charset="0"/>
                <a:ea typeface="Calibri" pitchFamily="34" charset="0"/>
                <a:cs typeface="Times New Roman" pitchFamily="18" charset="0"/>
              </a:rPr>
              <a:t>и трудный путь.</a:t>
            </a:r>
            <a:endParaRPr lang="ru-RU" sz="2000" smtClean="0">
              <a:solidFill>
                <a:schemeClr val="bg1"/>
              </a:solidFill>
              <a:ea typeface="Calibri" pitchFamily="34" charset="0"/>
              <a:cs typeface="Times New Roman" pitchFamily="18" charset="0"/>
            </a:endParaRPr>
          </a:p>
          <a:p>
            <a:pPr marL="0" indent="0" eaLnBrk="0" hangingPunct="0">
              <a:spcBef>
                <a:spcPct val="0"/>
              </a:spcBef>
              <a:buClrTx/>
              <a:buSzTx/>
              <a:buFont typeface="Wingdings 2" pitchFamily="18" charset="2"/>
              <a:buNone/>
            </a:pPr>
            <a:endParaRPr lang="ru-RU" sz="2000" smtClean="0">
              <a:solidFill>
                <a:schemeClr val="bg1"/>
              </a:solidFill>
              <a:latin typeface="Times New Roman" pitchFamily="18" charset="0"/>
              <a:ea typeface="Calibri" pitchFamily="34" charset="0"/>
              <a:cs typeface="Times New Roman" pitchFamily="18" charset="0"/>
            </a:endParaRPr>
          </a:p>
        </p:txBody>
      </p:sp>
      <p:pic>
        <p:nvPicPr>
          <p:cNvPr id="19460" name="Рисунок 7" descr="F:\-горбачев\15.jpg"/>
          <p:cNvPicPr>
            <a:picLocks noChangeAspect="1" noChangeArrowheads="1"/>
          </p:cNvPicPr>
          <p:nvPr/>
        </p:nvPicPr>
        <p:blipFill>
          <a:blip r:embed="rId2"/>
          <a:srcRect/>
          <a:stretch>
            <a:fillRect/>
          </a:stretch>
        </p:blipFill>
        <p:spPr bwMode="auto">
          <a:xfrm>
            <a:off x="6357938" y="5000625"/>
            <a:ext cx="2605087" cy="1714500"/>
          </a:xfrm>
          <a:prstGeom prst="rect">
            <a:avLst/>
          </a:prstGeom>
          <a:noFill/>
          <a:ln w="9525">
            <a:noFill/>
            <a:miter lim="800000"/>
            <a:headEnd/>
            <a:tailEnd/>
          </a:ln>
        </p:spPr>
      </p:pic>
      <p:sp>
        <p:nvSpPr>
          <p:cNvPr id="19461" name="Rectangle 1"/>
          <p:cNvSpPr>
            <a:spLocks noChangeArrowheads="1"/>
          </p:cNvSpPr>
          <p:nvPr/>
        </p:nvSpPr>
        <p:spPr bwMode="auto">
          <a:xfrm>
            <a:off x="0" y="0"/>
            <a:ext cx="261938" cy="307975"/>
          </a:xfrm>
          <a:prstGeom prst="rect">
            <a:avLst/>
          </a:prstGeom>
          <a:noFill/>
          <a:ln w="9525">
            <a:noFill/>
            <a:miter lim="800000"/>
            <a:headEnd/>
            <a:tailEnd/>
          </a:ln>
        </p:spPr>
        <p:txBody>
          <a:bodyPr wrap="none" anchor="ctr">
            <a:spAutoFit/>
          </a:bodyPr>
          <a:lstStyle/>
          <a:p>
            <a:r>
              <a:rPr lang="ru-RU" sz="1400">
                <a:latin typeface="Times New Roman" pitchFamily="18" charset="0"/>
                <a:ea typeface="Calibri" pitchFamily="34" charset="0"/>
                <a:cs typeface="Times New Roman" pitchFamily="18" charset="0"/>
              </a:rPr>
              <a:t>.</a:t>
            </a:r>
            <a:r>
              <a:rPr lang="ru-RU" sz="900">
                <a:ea typeface="Calibri" pitchFamily="34" charset="0"/>
                <a:cs typeface="Times New Roman" pitchFamily="18" charset="0"/>
              </a:rPr>
              <a:t> </a:t>
            </a:r>
            <a:endParaRPr lang="ru-RU">
              <a:ea typeface="Calibri" pitchFamily="34" charset="0"/>
              <a:cs typeface="Times New Roman" pitchFamily="18" charset="0"/>
            </a:endParaRPr>
          </a:p>
        </p:txBody>
      </p:sp>
      <p:pic>
        <p:nvPicPr>
          <p:cNvPr id="19462" name="Рисунок 9" descr="F:\-горбачев\3.jpg"/>
          <p:cNvPicPr>
            <a:picLocks noChangeAspect="1" noChangeArrowheads="1"/>
          </p:cNvPicPr>
          <p:nvPr/>
        </p:nvPicPr>
        <p:blipFill>
          <a:blip r:embed="rId3"/>
          <a:srcRect/>
          <a:stretch>
            <a:fillRect/>
          </a:stretch>
        </p:blipFill>
        <p:spPr bwMode="auto">
          <a:xfrm>
            <a:off x="571500" y="1000125"/>
            <a:ext cx="2160588"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0482" name="Заголовок 1"/>
          <p:cNvSpPr>
            <a:spLocks noGrp="1"/>
          </p:cNvSpPr>
          <p:nvPr>
            <p:ph type="title"/>
          </p:nvPr>
        </p:nvSpPr>
        <p:spPr/>
        <p:txBody>
          <a:bodyPr/>
          <a:lstStyle/>
          <a:p>
            <a:pPr algn="ctr"/>
            <a:r>
              <a:rPr lang="ru-RU" smtClean="0">
                <a:solidFill>
                  <a:schemeClr val="bg1"/>
                </a:solidFill>
              </a:rPr>
              <a:t>Задание учащимся</a:t>
            </a:r>
          </a:p>
        </p:txBody>
      </p:sp>
      <p:sp>
        <p:nvSpPr>
          <p:cNvPr id="3" name="Содержимое 2"/>
          <p:cNvSpPr>
            <a:spLocks noGrp="1"/>
          </p:cNvSpPr>
          <p:nvPr>
            <p:ph idx="1"/>
          </p:nvPr>
        </p:nvSpPr>
        <p:spPr/>
        <p:txBody>
          <a:bodyPr>
            <a:normAutofit fontScale="92500" lnSpcReduction="20000"/>
          </a:bodyPr>
          <a:lstStyle/>
          <a:p>
            <a:pPr marL="420624" indent="-384048" fontAlgn="auto">
              <a:spcAft>
                <a:spcPts val="0"/>
              </a:spcAft>
              <a:buFont typeface="Wingdings 2"/>
              <a:buNone/>
              <a:defRPr/>
            </a:pPr>
            <a:r>
              <a:rPr lang="ru-RU" dirty="0" smtClean="0">
                <a:solidFill>
                  <a:schemeClr val="bg1"/>
                </a:solidFill>
              </a:rPr>
              <a:t>       В обыденном сознании наших людей существует три точки зрения на предпосылки и начало перестройки.</a:t>
            </a:r>
          </a:p>
          <a:p>
            <a:pPr marL="420624" indent="-384048" fontAlgn="auto">
              <a:spcAft>
                <a:spcPts val="0"/>
              </a:spcAft>
              <a:buFont typeface="Wingdings 2"/>
              <a:buChar char=""/>
              <a:defRPr/>
            </a:pPr>
            <a:r>
              <a:rPr lang="ru-RU" i="1" dirty="0" smtClean="0">
                <a:solidFill>
                  <a:schemeClr val="bg1"/>
                </a:solidFill>
              </a:rPr>
              <a:t>Одна</a:t>
            </a:r>
            <a:r>
              <a:rPr lang="ru-RU" dirty="0" smtClean="0">
                <a:solidFill>
                  <a:schemeClr val="bg1"/>
                </a:solidFill>
              </a:rPr>
              <a:t>: не нужно было ничего не менять, жили тихо, небогато, но зато стабильно, не думая о завтрашнем дне.</a:t>
            </a:r>
          </a:p>
          <a:p>
            <a:pPr marL="420624" indent="-384048" fontAlgn="auto">
              <a:spcAft>
                <a:spcPts val="0"/>
              </a:spcAft>
              <a:buFont typeface="Wingdings 2"/>
              <a:buChar char=""/>
              <a:defRPr/>
            </a:pPr>
            <a:r>
              <a:rPr lang="ru-RU" i="1" dirty="0" smtClean="0">
                <a:solidFill>
                  <a:schemeClr val="bg1"/>
                </a:solidFill>
              </a:rPr>
              <a:t>Вторая</a:t>
            </a:r>
            <a:r>
              <a:rPr lang="ru-RU" dirty="0" smtClean="0">
                <a:solidFill>
                  <a:schemeClr val="bg1"/>
                </a:solidFill>
              </a:rPr>
              <a:t>: кризис назрел, страна катилась в пропасть, реформы необходимы.</a:t>
            </a:r>
          </a:p>
          <a:p>
            <a:pPr marL="420624" indent="-384048" fontAlgn="auto">
              <a:spcAft>
                <a:spcPts val="0"/>
              </a:spcAft>
              <a:buFont typeface="Wingdings 2"/>
              <a:buChar char=""/>
              <a:defRPr/>
            </a:pPr>
            <a:r>
              <a:rPr lang="ru-RU" i="1" dirty="0" smtClean="0">
                <a:solidFill>
                  <a:schemeClr val="bg1"/>
                </a:solidFill>
              </a:rPr>
              <a:t>Третья:</a:t>
            </a:r>
            <a:r>
              <a:rPr lang="ru-RU" dirty="0" smtClean="0">
                <a:solidFill>
                  <a:schemeClr val="bg1"/>
                </a:solidFill>
              </a:rPr>
              <a:t> перестройка – это цепь заговоров мирового империализма с целью ослабления и развала «великой державы».</a:t>
            </a:r>
          </a:p>
          <a:p>
            <a:pPr marL="420624" indent="-384048" fontAlgn="auto">
              <a:spcAft>
                <a:spcPts val="0"/>
              </a:spcAft>
              <a:buFont typeface="Wingdings 2"/>
              <a:buNone/>
              <a:defRPr/>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2700000" scaled="1"/>
        </a:gradFill>
        <a:effectLst/>
      </p:bgPr>
    </p:bg>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pPr algn="ctr"/>
            <a:r>
              <a:rPr lang="ru-RU" b="1" i="1" smtClean="0">
                <a:solidFill>
                  <a:schemeClr val="bg1"/>
                </a:solidFill>
              </a:rPr>
              <a:t>Вопросы</a:t>
            </a:r>
            <a:endParaRPr lang="ru-RU" smtClean="0">
              <a:solidFill>
                <a:schemeClr val="bg1"/>
              </a:solidFill>
            </a:endParaRPr>
          </a:p>
        </p:txBody>
      </p:sp>
      <p:sp>
        <p:nvSpPr>
          <p:cNvPr id="21507" name="Содержимое 2"/>
          <p:cNvSpPr>
            <a:spLocks noGrp="1"/>
          </p:cNvSpPr>
          <p:nvPr>
            <p:ph idx="1"/>
          </p:nvPr>
        </p:nvSpPr>
        <p:spPr/>
        <p:txBody>
          <a:bodyPr/>
          <a:lstStyle/>
          <a:p>
            <a:r>
              <a:rPr lang="ru-RU" smtClean="0">
                <a:solidFill>
                  <a:schemeClr val="bg1"/>
                </a:solidFill>
              </a:rPr>
              <a:t>Что вы думаете по этому поводу?</a:t>
            </a:r>
          </a:p>
          <a:p>
            <a:r>
              <a:rPr lang="ru-RU" smtClean="0">
                <a:solidFill>
                  <a:schemeClr val="bg1"/>
                </a:solidFill>
              </a:rPr>
              <a:t> К какой точке зрения вы склоняетесь? </a:t>
            </a:r>
          </a:p>
          <a:p>
            <a:r>
              <a:rPr lang="ru-RU" smtClean="0">
                <a:solidFill>
                  <a:schemeClr val="bg1"/>
                </a:solidFill>
              </a:rPr>
              <a:t>Аргументируйте свой ответ.</a:t>
            </a:r>
          </a:p>
          <a:p>
            <a:endParaRPr lang="ru-RU" smtClean="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1280</TotalTime>
  <Words>1870</Words>
  <Application>Microsoft Office PowerPoint</Application>
  <PresentationFormat>Экран (4:3)</PresentationFormat>
  <Paragraphs>199</Paragraphs>
  <Slides>37</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6</vt:i4>
      </vt:variant>
      <vt:variant>
        <vt:lpstr>Заголовки слайдов</vt:lpstr>
      </vt:variant>
      <vt:variant>
        <vt:i4>37</vt:i4>
      </vt:variant>
    </vt:vector>
  </HeadingPairs>
  <TitlesOfParts>
    <vt:vector size="49" baseType="lpstr">
      <vt:lpstr>Arial</vt:lpstr>
      <vt:lpstr>Franklin Gothic Book</vt:lpstr>
      <vt:lpstr>Wingdings 2</vt:lpstr>
      <vt:lpstr>Calibri</vt:lpstr>
      <vt:lpstr>Times New Roman</vt:lpstr>
      <vt:lpstr>Wingdings</vt:lpstr>
      <vt:lpstr>Техническая</vt:lpstr>
      <vt:lpstr>Техническая</vt:lpstr>
      <vt:lpstr>Техническая</vt:lpstr>
      <vt:lpstr>Техническая</vt:lpstr>
      <vt:lpstr>Техническая</vt:lpstr>
      <vt:lpstr>Техническая</vt:lpstr>
      <vt:lpstr>Слайд 1</vt:lpstr>
      <vt:lpstr>Цели:</vt:lpstr>
      <vt:lpstr>Задачи урока</vt:lpstr>
      <vt:lpstr>Слайд 4</vt:lpstr>
      <vt:lpstr>Проверка домашнего задания</vt:lpstr>
      <vt:lpstr>Слайд 6</vt:lpstr>
      <vt:lpstr>Слайд 7</vt:lpstr>
      <vt:lpstr>Задание учащимся</vt:lpstr>
      <vt:lpstr>Вопросы</vt:lpstr>
      <vt:lpstr>Слайд 10</vt:lpstr>
      <vt:lpstr>Слайд 11</vt:lpstr>
      <vt:lpstr>Результаты:</vt:lpstr>
      <vt:lpstr>Реформа политической системы.</vt:lpstr>
      <vt:lpstr>Слайд 14</vt:lpstr>
      <vt:lpstr>Слайд 15</vt:lpstr>
      <vt:lpstr>Основные этапы перестройки в СССР </vt:lpstr>
      <vt:lpstr>Слайд 17</vt:lpstr>
      <vt:lpstr>Парад суверенитетов</vt:lpstr>
      <vt:lpstr>Задание учащимся:</vt:lpstr>
      <vt:lpstr>Слайд 20</vt:lpstr>
      <vt:lpstr>Слайд 21</vt:lpstr>
      <vt:lpstr>Слайд 22</vt:lpstr>
      <vt:lpstr>Задание учащимся:</vt:lpstr>
      <vt:lpstr>Вопросы:</vt:lpstr>
      <vt:lpstr>Слайд 25</vt:lpstr>
      <vt:lpstr>Слайд 26</vt:lpstr>
      <vt:lpstr>Причины распада СССР.</vt:lpstr>
      <vt:lpstr>Слайд 28</vt:lpstr>
      <vt:lpstr>Слайд 29</vt:lpstr>
      <vt:lpstr>Последствия распада СССР:</vt:lpstr>
      <vt:lpstr>Слайд 31</vt:lpstr>
      <vt:lpstr>Становление демократии</vt:lpstr>
      <vt:lpstr>Закрепление – тест презентация по теме «Перестройка и её итоги»</vt:lpstr>
      <vt:lpstr>Тестовая работа</vt:lpstr>
      <vt:lpstr>Тестовая работа</vt:lpstr>
      <vt:lpstr>Домашнее задание</vt:lpstr>
      <vt:lpstr>               ЭЛЕКТРОННЫЕ  РЕСУРСЫ:</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Перестройка в СССР( 1985-1991)</dc:title>
  <dc:creator>User</dc:creator>
  <cp:lastModifiedBy>1234</cp:lastModifiedBy>
  <cp:revision>120</cp:revision>
  <dcterms:created xsi:type="dcterms:W3CDTF">2012-01-31T15:37:50Z</dcterms:created>
  <dcterms:modified xsi:type="dcterms:W3CDTF">2020-11-11T08:59:54Z</dcterms:modified>
</cp:coreProperties>
</file>