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8" r:id="rId6"/>
    <p:sldId id="257" r:id="rId7"/>
    <p:sldId id="258" r:id="rId8"/>
    <p:sldId id="260" r:id="rId9"/>
    <p:sldId id="259" r:id="rId10"/>
    <p:sldId id="266" r:id="rId11"/>
    <p:sldId id="269" r:id="rId12"/>
    <p:sldId id="261" r:id="rId13"/>
    <p:sldId id="262" r:id="rId14"/>
    <p:sldId id="263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7C561-04F5-4A78-83FE-73B42F570D7C}" type="datetimeFigureOut">
              <a:rPr lang="ru-RU" smtClean="0"/>
              <a:t>14.10.2017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B86EF-F993-4476-A32E-E14F1930A7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51720" y="332656"/>
            <a:ext cx="4572000" cy="352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60"/>
              </a:lnSpc>
            </a:pPr>
            <a:r>
              <a:rPr lang="ru-RU" sz="3200" b="1" dirty="0" smtClean="0">
                <a:latin typeface="Times New Roman"/>
                <a:ea typeface="Times New Roman"/>
              </a:rPr>
              <a:t>Устный счет</a:t>
            </a:r>
            <a:endParaRPr lang="ru-RU" sz="3200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196752"/>
            <a:ext cx="30139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Вычислите: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996952"/>
            <a:ext cx="53880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657 785-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700=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2080" y="2996952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657 085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764704"/>
            <a:ext cx="85587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atin typeface="Times New Roman"/>
                <a:ea typeface="Times New Roman"/>
              </a:rPr>
              <a:t>Фут=12 дюймов=30 см 5 мм</a:t>
            </a:r>
            <a:endParaRPr lang="ru-RU" sz="5400" dirty="0">
              <a:latin typeface="Times New Roman"/>
              <a:ea typeface="Times New Roman"/>
            </a:endParaRPr>
          </a:p>
        </p:txBody>
      </p:sp>
      <p:sp>
        <p:nvSpPr>
          <p:cNvPr id="23554" name="AutoShape 2" descr="https://konspekta.net/infopediasu/baza3/2089520801835.files/image0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image013.png"/>
          <p:cNvPicPr>
            <a:picLocks noChangeAspect="1"/>
          </p:cNvPicPr>
          <p:nvPr/>
        </p:nvPicPr>
        <p:blipFill>
          <a:blip r:embed="rId2" cstate="print"/>
          <a:srcRect l="51575" t="-392" r="1182" b="47900"/>
          <a:stretch>
            <a:fillRect/>
          </a:stretch>
        </p:blipFill>
        <p:spPr>
          <a:xfrm>
            <a:off x="2555776" y="2420888"/>
            <a:ext cx="4680520" cy="3900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35696" y="620688"/>
            <a:ext cx="52245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latin typeface="Times New Roman"/>
                <a:ea typeface="Times New Roman"/>
              </a:rPr>
              <a:t>Аршин=71 см</a:t>
            </a:r>
            <a:endParaRPr lang="ru-RU" sz="6600" dirty="0">
              <a:latin typeface="Times New Roman"/>
              <a:ea typeface="Times New Roman"/>
            </a:endParaRPr>
          </a:p>
        </p:txBody>
      </p:sp>
      <p:pic>
        <p:nvPicPr>
          <p:cNvPr id="26626" name="Picture 2" descr="http://900igr.net/up/datas/62947/012.jpg"/>
          <p:cNvPicPr>
            <a:picLocks noChangeAspect="1" noChangeArrowheads="1"/>
          </p:cNvPicPr>
          <p:nvPr/>
        </p:nvPicPr>
        <p:blipFill>
          <a:blip r:embed="rId2" cstate="print"/>
          <a:srcRect l="23624" t="53549" r="18101" b="20201"/>
          <a:stretch>
            <a:fillRect/>
          </a:stretch>
        </p:blipFill>
        <p:spPr bwMode="auto">
          <a:xfrm>
            <a:off x="611560" y="2564904"/>
            <a:ext cx="809946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548680"/>
            <a:ext cx="655179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err="1" smtClean="0">
                <a:latin typeface="Times New Roman"/>
                <a:ea typeface="Times New Roman"/>
              </a:rPr>
              <a:t>Вершок=</a:t>
            </a:r>
            <a:r>
              <a:rPr lang="ru-RU" sz="6000" dirty="0" smtClean="0">
                <a:latin typeface="Times New Roman"/>
                <a:ea typeface="Times New Roman"/>
              </a:rPr>
              <a:t> 4 см 4 мм</a:t>
            </a:r>
            <a:endParaRPr lang="ru-RU" sz="6000" dirty="0">
              <a:latin typeface="Times New Roman"/>
              <a:ea typeface="Times New Roman"/>
            </a:endParaRPr>
          </a:p>
        </p:txBody>
      </p:sp>
      <p:pic>
        <p:nvPicPr>
          <p:cNvPr id="16386" name="Picture 2" descr="http://900igr.net/datas/matematika/Russkie-mery-dliny/0014-014-Vershok.jpg"/>
          <p:cNvPicPr>
            <a:picLocks noChangeAspect="1" noChangeArrowheads="1"/>
          </p:cNvPicPr>
          <p:nvPr/>
        </p:nvPicPr>
        <p:blipFill>
          <a:blip r:embed="rId2" cstate="print"/>
          <a:srcRect l="5883" b="46658"/>
          <a:stretch>
            <a:fillRect/>
          </a:stretch>
        </p:blipFill>
        <p:spPr bwMode="auto">
          <a:xfrm>
            <a:off x="539552" y="2204864"/>
            <a:ext cx="8300635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476672"/>
            <a:ext cx="5960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err="1" smtClean="0">
                <a:latin typeface="Times New Roman"/>
                <a:ea typeface="Times New Roman"/>
              </a:rPr>
              <a:t>Дюйм=</a:t>
            </a:r>
            <a:r>
              <a:rPr lang="ru-RU" sz="6000" dirty="0" smtClean="0">
                <a:latin typeface="Times New Roman"/>
                <a:ea typeface="Times New Roman"/>
              </a:rPr>
              <a:t> 2 см 5 мм</a:t>
            </a:r>
            <a:endParaRPr lang="ru-RU" sz="6000" dirty="0">
              <a:latin typeface="Times New Roman"/>
              <a:ea typeface="Times New Roman"/>
            </a:endParaRPr>
          </a:p>
        </p:txBody>
      </p:sp>
      <p:pic>
        <p:nvPicPr>
          <p:cNvPr id="15362" name="Picture 2" descr="http://900igr.net/datas/matematika/Starinnye-mery-dliny/0006-006-Djujm-mera-dliny-ravnaja-dline-3-sukhikh-zjoren-jachmenja-vytjanutykh-iz.jpg"/>
          <p:cNvPicPr>
            <a:picLocks noChangeAspect="1" noChangeArrowheads="1"/>
          </p:cNvPicPr>
          <p:nvPr/>
        </p:nvPicPr>
        <p:blipFill>
          <a:blip r:embed="rId2" cstate="print"/>
          <a:srcRect l="24013" t="46200" r="28738" b="5501"/>
          <a:stretch>
            <a:fillRect/>
          </a:stretch>
        </p:blipFill>
        <p:spPr bwMode="auto">
          <a:xfrm>
            <a:off x="1691680" y="2204864"/>
            <a:ext cx="5256584" cy="4030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2132856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урока: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Единицы длины. Километр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4608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44824"/>
            <a:ext cx="8820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ознакомиться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 новой единицей длины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0100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узнать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 соотношении ее уже с изученными единицами длины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3544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3568" y="2636912"/>
            <a:ext cx="77048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Р. Т: стр. 24, № 28-30. </a:t>
            </a:r>
            <a:endParaRPr kumimoji="0" lang="ru-RU" sz="7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060848"/>
            <a:ext cx="7175811" cy="418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660"/>
              </a:lnSpc>
            </a:pPr>
            <a:r>
              <a:rPr lang="ru-RU" sz="5400" dirty="0" smtClean="0">
                <a:latin typeface="Times New Roman"/>
                <a:ea typeface="Times New Roman"/>
              </a:rPr>
              <a:t>Учебник: стр. 37 №154 </a:t>
            </a:r>
            <a:endParaRPr lang="ru-RU" sz="54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284984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3)На уроке мне многое было не понятно, и были трудности в понимании нового материала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764704"/>
            <a:ext cx="9144000" cy="800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60"/>
              </a:lnSpc>
            </a:pPr>
            <a:r>
              <a:rPr lang="ru-RU" sz="3600" dirty="0" smtClean="0">
                <a:latin typeface="Times New Roman"/>
                <a:ea typeface="Times New Roman"/>
              </a:rPr>
              <a:t>1)На уроке мне было все понятно и не</a:t>
            </a:r>
          </a:p>
          <a:p>
            <a:pPr>
              <a:lnSpc>
                <a:spcPts val="1660"/>
              </a:lnSpc>
            </a:pPr>
            <a:endParaRPr lang="ru-RU" sz="3600" dirty="0">
              <a:latin typeface="Times New Roman"/>
              <a:ea typeface="Times New Roman"/>
            </a:endParaRPr>
          </a:p>
          <a:p>
            <a:pPr>
              <a:lnSpc>
                <a:spcPts val="1660"/>
              </a:lnSpc>
            </a:pPr>
            <a:r>
              <a:rPr lang="ru-RU" sz="3600" dirty="0" smtClean="0">
                <a:latin typeface="Times New Roman"/>
                <a:ea typeface="Times New Roman"/>
              </a:rPr>
              <a:t> было трудностей</a:t>
            </a:r>
            <a:endParaRPr lang="ru-RU" sz="3600" dirty="0" smtClean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44824"/>
            <a:ext cx="8964488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60"/>
              </a:lnSpc>
            </a:pPr>
            <a:endParaRPr lang="ru-RU" sz="3600" dirty="0" smtClean="0">
              <a:latin typeface="Times New Roman"/>
              <a:ea typeface="Times New Roman"/>
            </a:endParaRPr>
          </a:p>
          <a:p>
            <a:pPr>
              <a:lnSpc>
                <a:spcPts val="1660"/>
              </a:lnSpc>
            </a:pPr>
            <a:r>
              <a:rPr lang="ru-RU" sz="3600" dirty="0" smtClean="0">
                <a:latin typeface="Times New Roman"/>
                <a:ea typeface="Times New Roman"/>
              </a:rPr>
              <a:t>2) На уроке мне было все понятно, но были</a:t>
            </a:r>
          </a:p>
          <a:p>
            <a:pPr>
              <a:lnSpc>
                <a:spcPts val="1660"/>
              </a:lnSpc>
            </a:pPr>
            <a:endParaRPr lang="ru-RU" sz="3600" dirty="0">
              <a:latin typeface="Times New Roman"/>
              <a:ea typeface="Times New Roman"/>
            </a:endParaRPr>
          </a:p>
          <a:p>
            <a:pPr>
              <a:lnSpc>
                <a:spcPts val="1660"/>
              </a:lnSpc>
            </a:pPr>
            <a:r>
              <a:rPr lang="ru-RU" sz="3600" dirty="0" smtClean="0">
                <a:latin typeface="Times New Roman"/>
                <a:ea typeface="Times New Roman"/>
              </a:rPr>
              <a:t> трудности в понимании нового материала</a:t>
            </a:r>
            <a:endParaRPr lang="ru-RU" sz="3600" dirty="0" smtClean="0"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204864"/>
            <a:ext cx="56653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456 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000:10=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2204864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45 600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44824"/>
            <a:ext cx="73084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50 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000+3000+500+4=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1916832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53 504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717032"/>
            <a:ext cx="51684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6384-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6000=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717032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384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132856"/>
            <a:ext cx="3956532" cy="5443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660"/>
              </a:lnSpc>
            </a:pPr>
            <a:r>
              <a:rPr lang="ru-RU" sz="9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60*70=</a:t>
            </a:r>
            <a:endParaRPr lang="ru-RU" sz="96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1124744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4200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501008"/>
            <a:ext cx="368241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930:3=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501008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310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484784"/>
            <a:ext cx="429797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450:50=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1484784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861048"/>
            <a:ext cx="621356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90 000: 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300=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3861048"/>
            <a:ext cx="23042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ds02.infourok.ru/uploads/ex/0cbd/0002cbdc-988b6f1b/6/640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 cstate="print"/>
          <a:srcRect l="3932" t="21650" r="4818" b="6294"/>
          <a:stretch>
            <a:fillRect/>
          </a:stretch>
        </p:blipFill>
        <p:spPr>
          <a:xfrm>
            <a:off x="179512" y="620688"/>
            <a:ext cx="8754285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atic.tunnel.ru/media/images/2017-07/post_comment/900038/46.jpg"/>
          <p:cNvPicPr>
            <a:picLocks noChangeAspect="1" noChangeArrowheads="1"/>
          </p:cNvPicPr>
          <p:nvPr/>
        </p:nvPicPr>
        <p:blipFill>
          <a:blip r:embed="rId2" cstate="print"/>
          <a:srcRect l="6304" t="6043" r="7543" b="6861"/>
          <a:stretch>
            <a:fillRect/>
          </a:stretch>
        </p:blipFill>
        <p:spPr bwMode="auto">
          <a:xfrm>
            <a:off x="323528" y="332656"/>
            <a:ext cx="5904656" cy="5832648"/>
          </a:xfrm>
          <a:prstGeom prst="rect">
            <a:avLst/>
          </a:prstGeom>
          <a:noFill/>
        </p:spPr>
      </p:pic>
      <p:pic>
        <p:nvPicPr>
          <p:cNvPr id="19460" name="Picture 4" descr="http://images.myshared.ru/6/762668/slide_6.jpg"/>
          <p:cNvPicPr>
            <a:picLocks noChangeAspect="1" noChangeArrowheads="1"/>
          </p:cNvPicPr>
          <p:nvPr/>
        </p:nvPicPr>
        <p:blipFill>
          <a:blip r:embed="rId3" cstate="print"/>
          <a:srcRect l="55814" t="18605" r="581" b="44186"/>
          <a:stretch>
            <a:fillRect/>
          </a:stretch>
        </p:blipFill>
        <p:spPr bwMode="auto">
          <a:xfrm>
            <a:off x="5768625" y="476672"/>
            <a:ext cx="3375375" cy="2160240"/>
          </a:xfrm>
          <a:prstGeom prst="rect">
            <a:avLst/>
          </a:prstGeom>
          <a:noFill/>
        </p:spPr>
      </p:pic>
      <p:pic>
        <p:nvPicPr>
          <p:cNvPr id="4" name="Picture 4" descr="http://images.myshared.ru/6/762668/slide_6.jpg"/>
          <p:cNvPicPr>
            <a:picLocks noChangeAspect="1" noChangeArrowheads="1"/>
          </p:cNvPicPr>
          <p:nvPr/>
        </p:nvPicPr>
        <p:blipFill>
          <a:blip r:embed="rId3" cstate="print"/>
          <a:srcRect l="13953" t="51163" r="47674" b="9303"/>
          <a:stretch>
            <a:fillRect/>
          </a:stretch>
        </p:blipFill>
        <p:spPr bwMode="auto">
          <a:xfrm>
            <a:off x="5868144" y="3429000"/>
            <a:ext cx="3024336" cy="2336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s3.ppt4web.ru/images/132073/175313/640/img11.jpg"/>
          <p:cNvPicPr>
            <a:picLocks noChangeAspect="1" noChangeArrowheads="1"/>
          </p:cNvPicPr>
          <p:nvPr/>
        </p:nvPicPr>
        <p:blipFill>
          <a:blip r:embed="rId2" cstate="print"/>
          <a:srcRect r="-405" b="19676"/>
          <a:stretch>
            <a:fillRect/>
          </a:stretch>
        </p:blipFill>
        <p:spPr bwMode="auto">
          <a:xfrm>
            <a:off x="179512" y="548680"/>
            <a:ext cx="876097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 descr="http://rockerteatral.ru/wp-content/uploads/2017/08/STR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://rockerteatral.ru/wp-content/uploads/2017/08/STRE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868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/>
                <a:ea typeface="Times New Roman"/>
              </a:rPr>
              <a:t>Сажень=3 </a:t>
            </a:r>
            <a:r>
              <a:rPr lang="ru-RU" sz="4800" dirty="0" err="1" smtClean="0">
                <a:latin typeface="Times New Roman"/>
                <a:ea typeface="Times New Roman"/>
              </a:rPr>
              <a:t>аршина=</a:t>
            </a:r>
            <a:r>
              <a:rPr lang="ru-RU" sz="4800" dirty="0" smtClean="0">
                <a:latin typeface="Times New Roman"/>
                <a:ea typeface="Times New Roman"/>
              </a:rPr>
              <a:t> 7 </a:t>
            </a:r>
            <a:r>
              <a:rPr lang="ru-RU" sz="4800" dirty="0" err="1" smtClean="0">
                <a:latin typeface="Times New Roman"/>
                <a:ea typeface="Times New Roman"/>
              </a:rPr>
              <a:t>футов=</a:t>
            </a:r>
            <a:r>
              <a:rPr lang="ru-RU" sz="4800" dirty="0" smtClean="0">
                <a:latin typeface="Times New Roman"/>
                <a:ea typeface="Times New Roman"/>
              </a:rPr>
              <a:t> 2 м 13 см</a:t>
            </a:r>
            <a:endParaRPr lang="ru-RU" sz="4800" dirty="0">
              <a:latin typeface="Times New Roman"/>
              <a:ea typeface="Times New Roman"/>
            </a:endParaRPr>
          </a:p>
        </p:txBody>
      </p:sp>
      <p:pic>
        <p:nvPicPr>
          <p:cNvPr id="18441" name="Picture 9" descr="http://egorova.ucoz.ru/kartinki/0009-004-Prostaja-sazhen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564904"/>
            <a:ext cx="3876675" cy="405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145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</cp:revision>
  <dcterms:created xsi:type="dcterms:W3CDTF">2017-10-14T07:34:33Z</dcterms:created>
  <dcterms:modified xsi:type="dcterms:W3CDTF">2017-10-14T08:34:46Z</dcterms:modified>
</cp:coreProperties>
</file>