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52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088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061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021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170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3164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180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041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809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237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209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90872-9EF6-444E-BDF7-B668B11D547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A80C4-BA67-4B17-A72B-61ADD2BD4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681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-747464"/>
            <a:ext cx="8784976" cy="532859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Муниципальное бюджетное  дошкольное  образовательное </a:t>
            </a:r>
            <a:br>
              <a:rPr lang="ru-RU" sz="2400" b="1" dirty="0" smtClean="0">
                <a:latin typeface="Monotype Corsiva" pitchFamily="66" charset="0"/>
              </a:rPr>
            </a:br>
            <a:r>
              <a:rPr lang="ru-RU" sz="2400" b="1" dirty="0" smtClean="0">
                <a:latin typeface="Monotype Corsiva" pitchFamily="66" charset="0"/>
              </a:rPr>
              <a:t>учреждение Детский сад №15    «Березка» городского округа город Октябрьский РБ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       </a:t>
            </a:r>
            <a:r>
              <a:rPr lang="ru-RU" sz="5300" b="1" dirty="0" smtClean="0">
                <a:latin typeface="Monotype Corsiva" pitchFamily="66" charset="0"/>
              </a:rPr>
              <a:t>Сюжетно – ролевая игра:</a:t>
            </a:r>
            <a:br>
              <a:rPr lang="ru-RU" sz="5300" b="1" dirty="0" smtClean="0">
                <a:latin typeface="Monotype Corsiva" pitchFamily="66" charset="0"/>
              </a:rPr>
            </a:br>
            <a:r>
              <a:rPr lang="ru-RU" sz="5300" b="1" dirty="0" smtClean="0">
                <a:latin typeface="Monotype Corsiva" pitchFamily="66" charset="0"/>
              </a:rPr>
              <a:t>«Супермаркет»</a:t>
            </a:r>
            <a:endParaRPr lang="ru-RU" sz="53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7016824" cy="2592288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Подготовила: </a:t>
            </a:r>
          </a:p>
          <a:p>
            <a:pPr algn="r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в</a:t>
            </a: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оспитатель старшей группы с нарушениями речи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Шакаева Е.С.</a:t>
            </a:r>
          </a:p>
          <a:p>
            <a:pPr algn="r"/>
            <a:endParaRPr lang="ru-RU" sz="20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2000" b="1" dirty="0">
                <a:solidFill>
                  <a:schemeClr val="tx1"/>
                </a:solidFill>
                <a:latin typeface="Monotype Corsiva" pitchFamily="66" charset="0"/>
              </a:rPr>
              <a:t>г</a:t>
            </a:r>
            <a:r>
              <a:rPr lang="ru-RU" sz="2000" b="1" dirty="0" smtClean="0">
                <a:solidFill>
                  <a:schemeClr val="tx1"/>
                </a:solidFill>
                <a:latin typeface="Monotype Corsiva" pitchFamily="66" charset="0"/>
              </a:rPr>
              <a:t>.Октябрьский  2018 год</a:t>
            </a:r>
            <a:endParaRPr lang="ru-RU" sz="20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3483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C:\Users\dns\Desktop\фото\IMG_20181121_1514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32656"/>
            <a:ext cx="234972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ns\Desktop\фото\IMG_20181121_1522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32656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ns\Desktop\фото\IMG_20181121_15283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645024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ns\Desktop\фото\IMG_20181121_1534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645024"/>
            <a:ext cx="2376264" cy="287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dns\Desktop\фото\IMG_20181129_173209.jpg"/>
          <p:cNvPicPr/>
          <p:nvPr/>
        </p:nvPicPr>
        <p:blipFill>
          <a:blip r:embed="rId3" cstate="print"/>
          <a:srcRect b="22156"/>
          <a:stretch>
            <a:fillRect/>
          </a:stretch>
        </p:blipFill>
        <p:spPr bwMode="auto">
          <a:xfrm>
            <a:off x="3707904" y="1988840"/>
            <a:ext cx="2538609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1772816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5400" dirty="0" smtClean="0">
                <a:latin typeface="Comic Sans MS" pitchFamily="66" charset="0"/>
              </a:rPr>
              <a:t>за внимание</a:t>
            </a:r>
            <a:endParaRPr lang="ru-RU" sz="5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336704" cy="59766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Значение сюжетно – ролевой игры в развитии дошкольников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-</a:t>
            </a:r>
            <a:r>
              <a:rPr lang="ru-RU" sz="2400" dirty="0" smtClean="0">
                <a:latin typeface="Comic Sans MS" pitchFamily="66" charset="0"/>
              </a:rPr>
              <a:t>развитие </a:t>
            </a:r>
            <a:r>
              <a:rPr lang="ru-RU" sz="2400" dirty="0">
                <a:latin typeface="Comic Sans MS" pitchFamily="66" charset="0"/>
              </a:rPr>
              <a:t>мыслительных процессов (воображение, образное мышление, память, связная речь);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-развитие </a:t>
            </a:r>
            <a:r>
              <a:rPr lang="ru-RU" sz="2400" dirty="0">
                <a:latin typeface="Comic Sans MS" pitchFamily="66" charset="0"/>
              </a:rPr>
              <a:t>эмоциональной </a:t>
            </a:r>
            <a:r>
              <a:rPr lang="ru-RU" sz="2400" dirty="0" smtClean="0">
                <a:latin typeface="Comic Sans MS" pitchFamily="66" charset="0"/>
              </a:rPr>
              <a:t>сферы;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-развитие </a:t>
            </a:r>
            <a:r>
              <a:rPr lang="ru-RU" sz="2400" dirty="0">
                <a:latin typeface="Comic Sans MS" pitchFamily="66" charset="0"/>
              </a:rPr>
              <a:t>социальных и коммуникативных способностей (сопереживать, договариваться, отстаивать свою точку зрения, находить компромиссы, разрешать конфликты)</a:t>
            </a:r>
          </a:p>
        </p:txBody>
      </p:sp>
    </p:spTree>
    <p:extLst>
      <p:ext uri="{BB962C8B-B14F-4D97-AF65-F5344CB8AC3E}">
        <p14:creationId xmlns="" xmlns:p14="http://schemas.microsoft.com/office/powerpoint/2010/main" val="363515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1" dirty="0"/>
              <a:t/>
            </a:r>
            <a:br>
              <a:rPr lang="ru-RU" sz="2700" b="1" i="1" dirty="0"/>
            </a:br>
            <a:r>
              <a:rPr lang="ru-RU" sz="2700" b="1" i="1" dirty="0" smtClean="0"/>
              <a:t>                    </a:t>
            </a:r>
            <a:r>
              <a:rPr lang="ru-RU" sz="2700" b="1" i="1" dirty="0" smtClean="0">
                <a:solidFill>
                  <a:srgbClr val="002060"/>
                </a:solidFill>
              </a:rPr>
              <a:t/>
            </a:r>
            <a:br>
              <a:rPr lang="ru-RU" sz="2700" b="1" i="1" dirty="0" smtClean="0">
                <a:solidFill>
                  <a:srgbClr val="002060"/>
                </a:solidFill>
              </a:rPr>
            </a:br>
            <a:r>
              <a:rPr lang="ru-RU" sz="2700" b="1" i="1" dirty="0">
                <a:solidFill>
                  <a:srgbClr val="002060"/>
                </a:solidFill>
              </a:rPr>
              <a:t> </a:t>
            </a:r>
            <a:r>
              <a:rPr lang="ru-RU" sz="2700" b="1" i="1" dirty="0" smtClean="0">
                <a:solidFill>
                  <a:srgbClr val="002060"/>
                </a:solidFill>
              </a:rPr>
              <a:t>                        </a:t>
            </a:r>
            <a:r>
              <a:rPr lang="ru-RU" sz="2700" b="1" i="1" dirty="0" smtClean="0">
                <a:solidFill>
                  <a:srgbClr val="002060"/>
                </a:solidFill>
                <a:latin typeface="Comic Sans MS" pitchFamily="66" charset="0"/>
              </a:rPr>
              <a:t>Цель </a:t>
            </a:r>
            <a:r>
              <a:rPr lang="ru-RU" sz="2700" b="1" i="1" dirty="0">
                <a:solidFill>
                  <a:srgbClr val="002060"/>
                </a:solidFill>
                <a:latin typeface="Comic Sans MS" pitchFamily="66" charset="0"/>
              </a:rPr>
              <a:t>проекта:</a:t>
            </a:r>
            <a:r>
              <a:rPr lang="ru-RU" sz="2700" dirty="0">
                <a:latin typeface="Comic Sans MS" pitchFamily="66" charset="0"/>
              </a:rPr>
              <a:t/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                - создание  </a:t>
            </a:r>
            <a:r>
              <a:rPr lang="ru-RU" sz="2700" dirty="0">
                <a:latin typeface="Comic Sans MS" pitchFamily="66" charset="0"/>
              </a:rPr>
              <a:t>условия для игровой </a:t>
            </a:r>
            <a:r>
              <a:rPr lang="ru-RU" sz="2700" dirty="0" smtClean="0">
                <a:latin typeface="Comic Sans MS" pitchFamily="66" charset="0"/>
              </a:rPr>
              <a:t> 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    деятельности </a:t>
            </a:r>
            <a:r>
              <a:rPr lang="ru-RU" sz="2700" dirty="0">
                <a:latin typeface="Comic Sans MS" pitchFamily="66" charset="0"/>
              </a:rPr>
              <a:t>воспитанников</a:t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b="1" i="1" dirty="0">
                <a:latin typeface="Comic Sans MS" pitchFamily="66" charset="0"/>
              </a:rPr>
              <a:t>                                  </a:t>
            </a:r>
            <a:r>
              <a:rPr lang="ru-RU" sz="2700" b="1" i="1" dirty="0" smtClean="0">
                <a:latin typeface="Comic Sans MS" pitchFamily="66" charset="0"/>
              </a:rPr>
              <a:t/>
            </a:r>
            <a:br>
              <a:rPr lang="ru-RU" sz="2700" b="1" i="1" dirty="0" smtClean="0">
                <a:latin typeface="Comic Sans MS" pitchFamily="66" charset="0"/>
              </a:rPr>
            </a:br>
            <a:r>
              <a:rPr lang="ru-RU" sz="2700" b="1" i="1" dirty="0" smtClean="0">
                <a:latin typeface="Comic Sans MS" pitchFamily="66" charset="0"/>
              </a:rPr>
              <a:t>                   </a:t>
            </a:r>
            <a:r>
              <a:rPr lang="ru-RU" sz="2700" b="1" i="1" dirty="0" smtClean="0">
                <a:solidFill>
                  <a:srgbClr val="002060"/>
                </a:solidFill>
                <a:latin typeface="Comic Sans MS" pitchFamily="66" charset="0"/>
              </a:rPr>
              <a:t>Задачи </a:t>
            </a:r>
            <a:r>
              <a:rPr lang="ru-RU" sz="2700" b="1" i="1" dirty="0">
                <a:solidFill>
                  <a:srgbClr val="002060"/>
                </a:solidFill>
                <a:latin typeface="Comic Sans MS" pitchFamily="66" charset="0"/>
              </a:rPr>
              <a:t>проекта:</a:t>
            </a:r>
            <a:r>
              <a:rPr lang="ru-RU" sz="27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700" dirty="0">
                <a:latin typeface="Comic Sans MS" pitchFamily="66" charset="0"/>
              </a:rPr>
              <a:t/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                - формировать </a:t>
            </a:r>
            <a:r>
              <a:rPr lang="ru-RU" sz="2700" dirty="0">
                <a:latin typeface="Comic Sans MS" pitchFamily="66" charset="0"/>
              </a:rPr>
              <a:t>игровые умения; </a:t>
            </a:r>
            <a:r>
              <a:rPr lang="ru-RU" sz="2700" dirty="0" smtClean="0">
                <a:latin typeface="Comic Sans MS" pitchFamily="66" charset="0"/>
              </a:rPr>
              <a:t>                                    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         - доброжелательное </a:t>
            </a:r>
            <a:r>
              <a:rPr lang="ru-RU" sz="2700" dirty="0">
                <a:latin typeface="Comic Sans MS" pitchFamily="66" charset="0"/>
              </a:rPr>
              <a:t>отношение </a:t>
            </a:r>
            <a:r>
              <a:rPr lang="ru-RU" sz="2700" dirty="0" smtClean="0">
                <a:latin typeface="Comic Sans MS" pitchFamily="66" charset="0"/>
              </a:rPr>
              <a:t>к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      сверстникам, умение взаимодействовать</a:t>
            </a:r>
            <a:r>
              <a:rPr lang="ru-RU" sz="2700" dirty="0">
                <a:latin typeface="Comic Sans MS" pitchFamily="66" charset="0"/>
              </a:rPr>
              <a:t>, </a:t>
            </a:r>
            <a:r>
              <a:rPr lang="ru-RU" sz="2700" dirty="0" smtClean="0">
                <a:latin typeface="Comic Sans MS" pitchFamily="66" charset="0"/>
              </a:rPr>
              <a:t>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    договариваться, самостоятельно </a:t>
            </a:r>
            <a:r>
              <a:rPr lang="ru-RU" sz="2700" dirty="0">
                <a:latin typeface="Comic Sans MS" pitchFamily="66" charset="0"/>
              </a:rPr>
              <a:t>разрешать </a:t>
            </a:r>
            <a:r>
              <a:rPr lang="ru-RU" sz="2700" dirty="0" smtClean="0">
                <a:latin typeface="Comic Sans MS" pitchFamily="66" charset="0"/>
              </a:rPr>
              <a:t/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        конфликтные  ситуации</a:t>
            </a:r>
            <a:r>
              <a:rPr lang="ru-RU" sz="2700" dirty="0">
                <a:latin typeface="Comic Sans MS" pitchFamily="66" charset="0"/>
              </a:rPr>
              <a:t>;</a:t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    -всесторонне </a:t>
            </a:r>
            <a:r>
              <a:rPr lang="ru-RU" sz="2700" dirty="0">
                <a:latin typeface="Comic Sans MS" pitchFamily="66" charset="0"/>
              </a:rPr>
              <a:t>воспитывать и гармонично </a:t>
            </a:r>
            <a:r>
              <a:rPr lang="ru-RU" sz="2700" dirty="0" smtClean="0">
                <a:latin typeface="Comic Sans MS" pitchFamily="66" charset="0"/>
              </a:rPr>
              <a:t>      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    развивать </a:t>
            </a:r>
            <a:r>
              <a:rPr lang="ru-RU" sz="2700" dirty="0">
                <a:latin typeface="Comic Sans MS" pitchFamily="66" charset="0"/>
              </a:rPr>
              <a:t>детей в игре (</a:t>
            </a:r>
            <a:r>
              <a:rPr lang="ru-RU" sz="2700" dirty="0" smtClean="0">
                <a:latin typeface="Comic Sans MS" pitchFamily="66" charset="0"/>
              </a:rPr>
              <a:t>эмоционально-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 нравственное</a:t>
            </a:r>
            <a:r>
              <a:rPr lang="ru-RU" sz="2700" dirty="0">
                <a:latin typeface="Comic Sans MS" pitchFamily="66" charset="0"/>
              </a:rPr>
              <a:t>, умственное, физическое, </a:t>
            </a:r>
            <a:r>
              <a:rPr lang="ru-RU" sz="2700" dirty="0" smtClean="0">
                <a:latin typeface="Comic Sans MS" pitchFamily="66" charset="0"/>
              </a:rPr>
              <a:t>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художественно-эстетическое </a:t>
            </a:r>
            <a:r>
              <a:rPr lang="ru-RU" sz="2700" dirty="0">
                <a:latin typeface="Comic Sans MS" pitchFamily="66" charset="0"/>
              </a:rPr>
              <a:t>и </a:t>
            </a:r>
            <a:r>
              <a:rPr lang="ru-RU" sz="2700" dirty="0" smtClean="0">
                <a:latin typeface="Comic Sans MS" pitchFamily="66" charset="0"/>
              </a:rPr>
              <a:t>социально-   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коммуникативное </a:t>
            </a:r>
            <a:r>
              <a:rPr lang="ru-RU" sz="2700" dirty="0">
                <a:latin typeface="Comic Sans MS" pitchFamily="66" charset="0"/>
              </a:rPr>
              <a:t>развитие);</a:t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           - развивать </a:t>
            </a:r>
            <a:r>
              <a:rPr lang="ru-RU" sz="2700" dirty="0">
                <a:latin typeface="Comic Sans MS" pitchFamily="66" charset="0"/>
              </a:rPr>
              <a:t>самостоятельность, инициативу, </a:t>
            </a:r>
            <a:r>
              <a:rPr lang="ru-RU" sz="2700" dirty="0" smtClean="0">
                <a:latin typeface="Comic Sans MS" pitchFamily="66" charset="0"/>
              </a:rPr>
              <a:t>        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> </a:t>
            </a:r>
            <a:r>
              <a:rPr lang="ru-RU" sz="2700" dirty="0" smtClean="0">
                <a:latin typeface="Comic Sans MS" pitchFamily="66" charset="0"/>
              </a:rPr>
              <a:t>           творчество</a:t>
            </a:r>
            <a:r>
              <a:rPr lang="ru-RU" sz="2700" dirty="0">
                <a:latin typeface="Comic Sans MS" pitchFamily="66" charset="0"/>
              </a:rPr>
              <a:t>, навыки саморегуляции.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3410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-4769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63488"/>
            <a:ext cx="8229600" cy="770485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  <a:t>Формы </a:t>
            </a:r>
            <a:r>
              <a:rPr lang="ru-RU" sz="3200" b="1" i="1" dirty="0">
                <a:solidFill>
                  <a:srgbClr val="002060"/>
                </a:solidFill>
                <a:latin typeface="Comic Sans MS" pitchFamily="66" charset="0"/>
              </a:rPr>
              <a:t>реализации </a:t>
            </a:r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  <a:t>проекта</a:t>
            </a:r>
            <a:r>
              <a:rPr lang="ru-RU" sz="3200" b="1" i="1" dirty="0">
                <a:solidFill>
                  <a:srgbClr val="002060"/>
                </a:solidFill>
                <a:latin typeface="Comic Sans MS" pitchFamily="66" charset="0"/>
              </a:rPr>
              <a:t>:</a:t>
            </a: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r>
              <a:rPr lang="ru-RU" i="1" dirty="0">
                <a:latin typeface="Comic Sans MS" pitchFamily="66" charset="0"/>
              </a:rPr>
              <a:t> </a:t>
            </a: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-</a:t>
            </a:r>
            <a:r>
              <a:rPr lang="ru-RU" sz="3100" dirty="0" smtClean="0">
                <a:latin typeface="Comic Sans MS" pitchFamily="66" charset="0"/>
              </a:rPr>
              <a:t>беседы </a:t>
            </a:r>
            <a:r>
              <a:rPr lang="ru-RU" sz="3100" dirty="0">
                <a:latin typeface="Comic Sans MS" pitchFamily="66" charset="0"/>
              </a:rPr>
              <a:t>с детьми</a:t>
            </a:r>
            <a:br>
              <a:rPr lang="ru-RU" sz="3100" dirty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- дидактические </a:t>
            </a:r>
            <a:r>
              <a:rPr lang="ru-RU" sz="3100" dirty="0">
                <a:latin typeface="Comic Sans MS" pitchFamily="66" charset="0"/>
              </a:rPr>
              <a:t>игры</a:t>
            </a:r>
            <a:br>
              <a:rPr lang="ru-RU" sz="3100" dirty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- творческая </a:t>
            </a:r>
            <a:r>
              <a:rPr lang="ru-RU" sz="3100" dirty="0">
                <a:latin typeface="Comic Sans MS" pitchFamily="66" charset="0"/>
              </a:rPr>
              <a:t>мастерская</a:t>
            </a:r>
            <a:br>
              <a:rPr lang="ru-RU" sz="3100" dirty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- работа </a:t>
            </a:r>
            <a:r>
              <a:rPr lang="ru-RU" sz="3100" dirty="0">
                <a:latin typeface="Comic Sans MS" pitchFamily="66" charset="0"/>
              </a:rPr>
              <a:t>с </a:t>
            </a:r>
            <a:r>
              <a:rPr lang="ru-RU" sz="3100" dirty="0" smtClean="0">
                <a:latin typeface="Comic Sans MS" pitchFamily="66" charset="0"/>
              </a:rPr>
              <a:t>родителями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>
                <a:latin typeface="Comic Sans MS" pitchFamily="66" charset="0"/>
              </a:rPr>
              <a:t>- экскурсии</a:t>
            </a:r>
            <a:br>
              <a:rPr lang="ru-RU" sz="3100" dirty="0">
                <a:latin typeface="Comic Sans MS" pitchFamily="66" charset="0"/>
              </a:rPr>
            </a:br>
            <a:endParaRPr lang="ru-RU" sz="31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5599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-167681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63488"/>
            <a:ext cx="8229600" cy="756084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Comic Sans MS" pitchFamily="66" charset="0"/>
              </a:rPr>
              <a:t>Ожидаемые результаты</a:t>
            </a:r>
            <a:r>
              <a:rPr lang="ru-RU" sz="3200" b="1" i="1" dirty="0">
                <a:solidFill>
                  <a:srgbClr val="002060"/>
                </a:solidFill>
                <a:latin typeface="Comic Sans MS" pitchFamily="66" charset="0"/>
              </a:rPr>
              <a:t>:</a:t>
            </a:r>
            <a:r>
              <a:rPr lang="ru-RU" sz="32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200" dirty="0">
                <a:latin typeface="Comic Sans MS" pitchFamily="66" charset="0"/>
              </a:rPr>
              <a:t/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 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     - сформированы </a:t>
            </a:r>
            <a:r>
              <a:rPr lang="ru-RU" sz="2200" dirty="0">
                <a:latin typeface="Comic Sans MS" pitchFamily="66" charset="0"/>
              </a:rPr>
              <a:t>игровые умения; </a:t>
            </a:r>
            <a:r>
              <a:rPr lang="ru-RU" sz="2200" dirty="0" smtClean="0">
                <a:latin typeface="Comic Sans MS" pitchFamily="66" charset="0"/>
              </a:rPr>
              <a:t>     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               - доброжелательное </a:t>
            </a:r>
            <a:r>
              <a:rPr lang="ru-RU" sz="2200" dirty="0">
                <a:latin typeface="Comic Sans MS" pitchFamily="66" charset="0"/>
              </a:rPr>
              <a:t>отношение к </a:t>
            </a:r>
            <a:r>
              <a:rPr lang="ru-RU" sz="2200" dirty="0" smtClean="0">
                <a:latin typeface="Comic Sans MS" pitchFamily="66" charset="0"/>
              </a:rPr>
              <a:t>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                сверстникам</a:t>
            </a:r>
            <a:r>
              <a:rPr lang="ru-RU" sz="2200" dirty="0">
                <a:latin typeface="Comic Sans MS" pitchFamily="66" charset="0"/>
              </a:rPr>
              <a:t>, умение взаимодействовать, </a:t>
            </a:r>
            <a:r>
              <a:rPr lang="ru-RU" sz="2200" dirty="0" smtClean="0">
                <a:latin typeface="Comic Sans MS" pitchFamily="66" charset="0"/>
              </a:rPr>
              <a:t/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            договариваться</a:t>
            </a:r>
            <a:r>
              <a:rPr lang="ru-RU" sz="2200" dirty="0">
                <a:latin typeface="Comic Sans MS" pitchFamily="66" charset="0"/>
              </a:rPr>
              <a:t>, самостоятельно </a:t>
            </a:r>
            <a:r>
              <a:rPr lang="ru-RU" sz="2200" dirty="0" smtClean="0">
                <a:latin typeface="Comic Sans MS" pitchFamily="66" charset="0"/>
              </a:rPr>
              <a:t>разрешать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конфликтные </a:t>
            </a:r>
            <a:r>
              <a:rPr lang="ru-RU" sz="2200" dirty="0">
                <a:latin typeface="Comic Sans MS" pitchFamily="66" charset="0"/>
              </a:rPr>
              <a:t>ситуации;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    - всесторонне </a:t>
            </a:r>
            <a:r>
              <a:rPr lang="ru-RU" sz="2200" dirty="0">
                <a:latin typeface="Comic Sans MS" pitchFamily="66" charset="0"/>
              </a:rPr>
              <a:t>воспитание и гармоничное развитие </a:t>
            </a:r>
            <a:r>
              <a:rPr lang="ru-RU" sz="2200" dirty="0" smtClean="0">
                <a:latin typeface="Comic Sans MS" pitchFamily="66" charset="0"/>
              </a:rPr>
              <a:t>        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           детей </a:t>
            </a:r>
            <a:r>
              <a:rPr lang="ru-RU" sz="2200" dirty="0">
                <a:latin typeface="Comic Sans MS" pitchFamily="66" charset="0"/>
              </a:rPr>
              <a:t>в игре (эмоционально-нравственное, </a:t>
            </a:r>
            <a:r>
              <a:rPr lang="ru-RU" sz="2200" dirty="0" smtClean="0">
                <a:latin typeface="Comic Sans MS" pitchFamily="66" charset="0"/>
              </a:rPr>
              <a:t>    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  умственное</a:t>
            </a:r>
            <a:r>
              <a:rPr lang="ru-RU" sz="2200" dirty="0">
                <a:latin typeface="Comic Sans MS" pitchFamily="66" charset="0"/>
              </a:rPr>
              <a:t>, физическое, </a:t>
            </a:r>
            <a:r>
              <a:rPr lang="ru-RU" sz="2200" dirty="0" smtClean="0">
                <a:latin typeface="Comic Sans MS" pitchFamily="66" charset="0"/>
              </a:rPr>
              <a:t>художественно-    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эстетическое </a:t>
            </a:r>
            <a:r>
              <a:rPr lang="ru-RU" sz="2200" dirty="0">
                <a:latin typeface="Comic Sans MS" pitchFamily="66" charset="0"/>
              </a:rPr>
              <a:t>и социально-коммуникативное);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-развитие </a:t>
            </a:r>
            <a:r>
              <a:rPr lang="ru-RU" sz="2200" dirty="0">
                <a:latin typeface="Comic Sans MS" pitchFamily="66" charset="0"/>
              </a:rPr>
              <a:t>самостоятельности, инициативы, творчества, навыков саморегуляции.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2650784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006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>Проект </a:t>
            </a:r>
            <a: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  <a:t>реализуется </a:t>
            </a: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>по </a:t>
            </a:r>
            <a: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  <a:t>двум направлениям</a:t>
            </a:r>
            <a:r>
              <a:rPr lang="ru-RU" sz="2200" dirty="0">
                <a:latin typeface="Comic Sans MS" pitchFamily="66" charset="0"/>
              </a:rPr>
              <a:t/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b="1" i="1" dirty="0">
                <a:latin typeface="Comic Sans MS" pitchFamily="66" charset="0"/>
              </a:rPr>
              <a:t> </a:t>
            </a:r>
            <a:r>
              <a:rPr lang="ru-RU" sz="2200" dirty="0">
                <a:latin typeface="Comic Sans MS" pitchFamily="66" charset="0"/>
              </a:rPr>
              <a:t/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                    - </a:t>
            </a:r>
            <a:r>
              <a:rPr lang="ru-RU" sz="3200" dirty="0" smtClean="0">
                <a:latin typeface="Comic Sans MS" pitchFamily="66" charset="0"/>
              </a:rPr>
              <a:t>работа </a:t>
            </a:r>
            <a:r>
              <a:rPr lang="ru-RU" sz="3200" dirty="0">
                <a:latin typeface="Comic Sans MS" pitchFamily="66" charset="0"/>
              </a:rPr>
              <a:t>с воспитанниками</a:t>
            </a:r>
            <a:br>
              <a:rPr lang="ru-RU" sz="3200" dirty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         - работа </a:t>
            </a:r>
            <a:r>
              <a:rPr lang="ru-RU" sz="3200" dirty="0">
                <a:latin typeface="Comic Sans MS" pitchFamily="66" charset="0"/>
              </a:rPr>
              <a:t>с </a:t>
            </a:r>
            <a:r>
              <a:rPr lang="ru-RU" sz="3200" dirty="0" smtClean="0">
                <a:latin typeface="Comic Sans MS" pitchFamily="66" charset="0"/>
              </a:rPr>
              <a:t>родителями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/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>В три этапа</a:t>
            </a:r>
            <a:b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- </a:t>
            </a:r>
            <a:r>
              <a:rPr lang="en-US" sz="3100" dirty="0" smtClean="0">
                <a:latin typeface="Comic Sans MS" pitchFamily="66" charset="0"/>
              </a:rPr>
              <a:t>I</a:t>
            </a:r>
            <a:r>
              <a:rPr lang="ru-RU" sz="3100" dirty="0" smtClean="0">
                <a:latin typeface="Comic Sans MS" pitchFamily="66" charset="0"/>
              </a:rPr>
              <a:t>-подготовительный</a:t>
            </a:r>
            <a:r>
              <a:rPr lang="en-US" sz="3100" dirty="0" smtClean="0">
                <a:latin typeface="Comic Sans MS" pitchFamily="66" charset="0"/>
              </a:rPr>
              <a:t/>
            </a:r>
            <a:br>
              <a:rPr lang="en-US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-</a:t>
            </a:r>
            <a:r>
              <a:rPr lang="en-US" sz="3100" dirty="0" smtClean="0">
                <a:latin typeface="Comic Sans MS" pitchFamily="66" charset="0"/>
              </a:rPr>
              <a:t>II</a:t>
            </a:r>
            <a:r>
              <a:rPr lang="ru-RU" sz="3100" dirty="0" smtClean="0">
                <a:latin typeface="Comic Sans MS" pitchFamily="66" charset="0"/>
              </a:rPr>
              <a:t>-практический</a:t>
            </a:r>
            <a:r>
              <a:rPr lang="en-US" sz="3100" dirty="0" smtClean="0">
                <a:latin typeface="Comic Sans MS" pitchFamily="66" charset="0"/>
              </a:rPr>
              <a:t/>
            </a:r>
            <a:br>
              <a:rPr lang="en-US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 -</a:t>
            </a:r>
            <a:r>
              <a:rPr lang="en-US" sz="3100" dirty="0" smtClean="0">
                <a:latin typeface="Comic Sans MS" pitchFamily="66" charset="0"/>
              </a:rPr>
              <a:t>III</a:t>
            </a:r>
            <a:r>
              <a:rPr lang="ru-RU" sz="3100" dirty="0" smtClean="0">
                <a:latin typeface="Comic Sans MS" pitchFamily="66" charset="0"/>
              </a:rPr>
              <a:t>-заключительный</a:t>
            </a:r>
            <a:r>
              <a:rPr lang="ru-RU" sz="3100" i="1" dirty="0" smtClean="0">
                <a:latin typeface="Comic Sans MS" pitchFamily="66" charset="0"/>
              </a:rPr>
              <a:t/>
            </a:r>
            <a:br>
              <a:rPr lang="ru-RU" sz="3100" i="1" dirty="0" smtClean="0">
                <a:latin typeface="Comic Sans MS" pitchFamily="66" charset="0"/>
              </a:rPr>
            </a:br>
            <a:endParaRPr lang="ru-RU" sz="3100" i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4113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16632"/>
            <a:ext cx="89995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-675456"/>
            <a:ext cx="9084120" cy="6768752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Comic Sans MS" pitchFamily="66" charset="0"/>
              </a:rPr>
              <a:t>Итог:</a:t>
            </a:r>
            <a: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600" b="1" i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 дети </a:t>
            </a:r>
            <a:r>
              <a:rPr lang="ru-RU" sz="2200" dirty="0">
                <a:latin typeface="Comic Sans MS" pitchFamily="66" charset="0"/>
              </a:rPr>
              <a:t>имеют представления о работе продавца, </a:t>
            </a:r>
            <a:r>
              <a:rPr lang="ru-RU" sz="2200" dirty="0" smtClean="0">
                <a:latin typeface="Comic Sans MS" pitchFamily="66" charset="0"/>
              </a:rPr>
              <a:t> охранника</a:t>
            </a:r>
            <a:r>
              <a:rPr lang="ru-RU" sz="2200" dirty="0">
                <a:latin typeface="Comic Sans MS" pitchFamily="66" charset="0"/>
              </a:rPr>
              <a:t>, директора,  уборщицы, </a:t>
            </a:r>
            <a:r>
              <a:rPr lang="ru-RU" sz="2200" dirty="0" smtClean="0">
                <a:latin typeface="Comic Sans MS" pitchFamily="66" charset="0"/>
              </a:rPr>
              <a:t>кассира, грузчика</a:t>
            </a:r>
            <a:r>
              <a:rPr lang="ru-RU" sz="2200" dirty="0">
                <a:latin typeface="Comic Sans MS" pitchFamily="66" charset="0"/>
              </a:rPr>
              <a:t>, водителя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-используют </a:t>
            </a:r>
            <a:r>
              <a:rPr lang="ru-RU" sz="2200" dirty="0">
                <a:latin typeface="Comic Sans MS" pitchFamily="66" charset="0"/>
              </a:rPr>
              <a:t>пространственную среду для развертывания </a:t>
            </a:r>
            <a:r>
              <a:rPr lang="ru-RU" sz="2200" dirty="0" smtClean="0">
                <a:latin typeface="Comic Sans MS" pitchFamily="66" charset="0"/>
              </a:rPr>
              <a:t>игры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-имеют </a:t>
            </a:r>
            <a:r>
              <a:rPr lang="ru-RU" sz="2200" dirty="0">
                <a:latin typeface="Comic Sans MS" pitchFamily="66" charset="0"/>
              </a:rPr>
              <a:t>представления об этических </a:t>
            </a:r>
            <a:r>
              <a:rPr lang="ru-RU" sz="2200" dirty="0" smtClean="0">
                <a:latin typeface="Comic Sans MS" pitchFamily="66" charset="0"/>
              </a:rPr>
              <a:t>нормах поведения        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 через </a:t>
            </a:r>
            <a:r>
              <a:rPr lang="ru-RU" sz="2200" dirty="0">
                <a:latin typeface="Comic Sans MS" pitchFamily="66" charset="0"/>
              </a:rPr>
              <a:t>выстраивание диалогов между </a:t>
            </a:r>
            <a:r>
              <a:rPr lang="ru-RU" sz="2200" dirty="0" smtClean="0">
                <a:latin typeface="Comic Sans MS" pitchFamily="66" charset="0"/>
              </a:rPr>
              <a:t>героями        (доброжелательность</a:t>
            </a:r>
            <a:r>
              <a:rPr lang="ru-RU" sz="2200" dirty="0">
                <a:latin typeface="Comic Sans MS" pitchFamily="66" charset="0"/>
              </a:rPr>
              <a:t>,  взаимопомощь, умение договариваться)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 изготавливают </a:t>
            </a:r>
            <a:r>
              <a:rPr lang="ru-RU" sz="2200" dirty="0">
                <a:latin typeface="Comic Sans MS" pitchFamily="66" charset="0"/>
              </a:rPr>
              <a:t>и используют в игре простейшие самоделки, </a:t>
            </a:r>
            <a:r>
              <a:rPr lang="ru-RU" sz="2200" dirty="0" smtClean="0">
                <a:latin typeface="Comic Sans MS" pitchFamily="66" charset="0"/>
              </a:rPr>
              <a:t>заместители</a:t>
            </a:r>
            <a:r>
              <a:rPr lang="ru-RU" sz="2200" dirty="0">
                <a:latin typeface="Comic Sans MS" pitchFamily="66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/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-</a:t>
            </a:r>
            <a:r>
              <a:rPr lang="ru-RU" sz="2200" dirty="0" smtClean="0">
                <a:latin typeface="Comic Sans MS" pitchFamily="66" charset="0"/>
              </a:rPr>
              <a:t>планируют </a:t>
            </a:r>
            <a:r>
              <a:rPr lang="ru-RU" sz="2200" dirty="0">
                <a:latin typeface="Comic Sans MS" pitchFamily="66" charset="0"/>
              </a:rPr>
              <a:t>предстоящую игру  (договариваются, во что будут играть, какие будут роли; какие предметы понадобятся при </a:t>
            </a:r>
            <a:r>
              <a:rPr lang="ru-RU" sz="2200" dirty="0" smtClean="0">
                <a:latin typeface="Comic Sans MS" pitchFamily="66" charset="0"/>
              </a:rPr>
              <a:t>этом) 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-меняют </a:t>
            </a:r>
            <a:r>
              <a:rPr lang="ru-RU" sz="2200" dirty="0">
                <a:latin typeface="Comic Sans MS" pitchFamily="66" charset="0"/>
              </a:rPr>
              <a:t>свое ролевое поведение в соответствии с ролями партнера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-меняют </a:t>
            </a:r>
            <a:r>
              <a:rPr lang="ru-RU" sz="2200" dirty="0">
                <a:latin typeface="Comic Sans MS" pitchFamily="66" charset="0"/>
              </a:rPr>
              <a:t>игровую роль в связи с развертывающимся сюжетом</a:t>
            </a:r>
          </a:p>
        </p:txBody>
      </p:sp>
    </p:spTree>
    <p:extLst>
      <p:ext uri="{BB962C8B-B14F-4D97-AF65-F5344CB8AC3E}">
        <p14:creationId xmlns="" xmlns:p14="http://schemas.microsoft.com/office/powerpoint/2010/main" val="3582817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47865" y="332656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Приложение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1026" name="Picture 2" descr="C:\Users\dns\Desktop\фото\IMG_20181023_1538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268760"/>
            <a:ext cx="3251853" cy="2438890"/>
          </a:xfrm>
          <a:prstGeom prst="rect">
            <a:avLst/>
          </a:prstGeom>
          <a:noFill/>
        </p:spPr>
      </p:pic>
      <p:pic>
        <p:nvPicPr>
          <p:cNvPr id="5" name="Рисунок 4" descr="C:\Users\dns\Desktop\фото\IMG_20181121_1737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861048"/>
            <a:ext cx="3527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dns\Desktop\фото\IMG_20181023_165942.jpg"/>
          <p:cNvPicPr/>
          <p:nvPr/>
        </p:nvPicPr>
        <p:blipFill>
          <a:blip r:embed="rId3" cstate="print"/>
          <a:srcRect r="40368" b="46504"/>
          <a:stretch>
            <a:fillRect/>
          </a:stretch>
        </p:blipFill>
        <p:spPr bwMode="auto">
          <a:xfrm>
            <a:off x="4644008" y="548680"/>
            <a:ext cx="375839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ns\Desktop\фото\IMG_20181121_1519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717032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29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 дошкольное  образовательное  учреждение Детский сад №15    «Березка» городского округа город Октябрьский РБ        Сюжетно – ролевая игра: «Супермаркет»</vt:lpstr>
      <vt:lpstr> Значение сюжетно – ролевой игры в развитии дошкольников  -развитие мыслительных процессов (воображение, образное мышление, память, связная речь);  -развитие эмоциональной сферы;  -развитие социальных и коммуникативных способностей (сопереживать, договариваться, отстаивать свою точку зрения, находить компромиссы, разрешать конфликты)</vt:lpstr>
      <vt:lpstr>                                               Цель проекта:                            - создание  условия для игровой                           деятельности воспитанников                                                       Задачи проекта:                             - формировать игровые умения;                                                                   - доброжелательное отношение к                  сверстникам, умение взаимодействовать,                          договариваться, самостоятельно разрешать                     конфликтные  ситуации;                -всесторонне воспитывать и гармонично                                развивать детей в игре (эмоционально-                    нравственное, умственное, физическое,             художественно-эстетическое и социально-                        коммуникативное развитие);            - развивать самостоятельность, инициативу,                       творчество, навыки саморегуляции. </vt:lpstr>
      <vt:lpstr>Формы реализации  проекта:   -беседы с детьми - дидактические игры - творческая мастерская - работа с родителями - экскурсии </vt:lpstr>
      <vt:lpstr>Ожидаемые результаты:                 - сформированы игровые умения;                                  - доброжелательное отношение к                              сверстникам, умение взаимодействовать,                     договариваться, самостоятельно разрешать конфликтные ситуации;             - всесторонне воспитание и гармоничное развитие                           детей в игре (эмоционально-нравственное,                     умственное, физическое, художественно-                  эстетическое и социально-коммуникативное);         -развитие самостоятельности, инициативы, творчества, навыков саморегуляции.</vt:lpstr>
      <vt:lpstr>Проект реализуется  по двум направлениям                        - работа с воспитанниками           - работа с родителями  В три этапа  - I-подготовительный -II-практический  -III-заключительный </vt:lpstr>
      <vt:lpstr> Итог: - дети имеют представления о работе продавца,  охранника, директора,  уборщицы, кассира, грузчика, водителя -используют пространственную среду для развертывания игры -имеют представления об этических нормах поведения           через выстраивание диалогов между героями        (доброжелательность,  взаимопомощь, умение договариваться) - изготавливают и используют в игре простейшие самоделки, заместители  -планируют предстоящую игру  (договариваются, во что будут играть, какие будут роли; какие предметы понадобятся при этом)  -меняют свое ролевое поведение в соответствии с ролями партнера -меняют игровую роль в связи с развертывающимся сюжетом</vt:lpstr>
      <vt:lpstr>Слайд 8</vt:lpstr>
      <vt:lpstr>Слайд 9</vt:lpstr>
      <vt:lpstr>Слайд 10</vt:lpstr>
      <vt:lpstr>Слайд 11</vt:lpstr>
      <vt:lpstr>Слайд 12</vt:lpstr>
    </vt:vector>
  </TitlesOfParts>
  <Company>Майкрософт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Билл Гейтс</dc:creator>
  <cp:lastModifiedBy>Admin</cp:lastModifiedBy>
  <cp:revision>26</cp:revision>
  <dcterms:created xsi:type="dcterms:W3CDTF">2018-11-20T12:32:53Z</dcterms:created>
  <dcterms:modified xsi:type="dcterms:W3CDTF">2020-11-11T16:05:55Z</dcterms:modified>
</cp:coreProperties>
</file>