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5" r:id="rId7"/>
    <p:sldId id="267" r:id="rId8"/>
    <p:sldId id="266" r:id="rId9"/>
    <p:sldId id="269" r:id="rId10"/>
    <p:sldId id="263" r:id="rId11"/>
    <p:sldId id="268" r:id="rId12"/>
    <p:sldId id="270" r:id="rId13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339966"/>
    <a:srgbClr val="0EA6DC"/>
    <a:srgbClr val="1FBAF1"/>
    <a:srgbClr val="0099FF"/>
    <a:srgbClr val="EA5F00"/>
    <a:srgbClr val="FF6600"/>
    <a:srgbClr val="0033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205" autoAdjust="0"/>
  </p:normalViewPr>
  <p:slideViewPr>
    <p:cSldViewPr>
      <p:cViewPr varScale="1">
        <p:scale>
          <a:sx n="91" d="100"/>
          <a:sy n="91" d="100"/>
        </p:scale>
        <p:origin x="-9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33CE3-E78A-4963-8EFA-9A3997FA00AA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889BC-F938-4E19-95C0-65913EB92D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8471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6F45B-6D5F-4A52-A1A8-4FD43E99450C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FA3-2123-4EE6-BEFE-34CEBDD58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6F45B-6D5F-4A52-A1A8-4FD43E99450C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FA3-2123-4EE6-BEFE-34CEBDD58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6F45B-6D5F-4A52-A1A8-4FD43E99450C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FA3-2123-4EE6-BEFE-34CEBDD58D5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6F45B-6D5F-4A52-A1A8-4FD43E99450C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FA3-2123-4EE6-BEFE-34CEBDD58D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6F45B-6D5F-4A52-A1A8-4FD43E99450C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FA3-2123-4EE6-BEFE-34CEBDD58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6F45B-6D5F-4A52-A1A8-4FD43E99450C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FA3-2123-4EE6-BEFE-34CEBDD58D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6F45B-6D5F-4A52-A1A8-4FD43E99450C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FA3-2123-4EE6-BEFE-34CEBDD58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6F45B-6D5F-4A52-A1A8-4FD43E99450C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FA3-2123-4EE6-BEFE-34CEBDD58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6F45B-6D5F-4A52-A1A8-4FD43E99450C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FA3-2123-4EE6-BEFE-34CEBDD58D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6F45B-6D5F-4A52-A1A8-4FD43E99450C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FA3-2123-4EE6-BEFE-34CEBDD58D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6F45B-6D5F-4A52-A1A8-4FD43E99450C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FA3-2123-4EE6-BEFE-34CEBDD58D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876F45B-6D5F-4A52-A1A8-4FD43E99450C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1D69FA3-2123-4EE6-BEFE-34CEBDD58D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ap/library/drugoe/2016/10/18/proektnaya-rabota-vliyanie-smi-na-nravstvennost-podrostkov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q=http://www.km.ru/referats/335726-vliyanie-sredstv-massovoi-informatsii-na-formirovanie-molodezhi&amp;sa=D&amp;ust=1476798143344000&amp;usg=AFQjCNGFU6MnglreNZS5Q5a-AArGtm_lLw" TargetMode="External"/><Relationship Id="rId2" Type="http://schemas.openxmlformats.org/officeDocument/2006/relationships/hyperlink" Target="https://www.google.com/url?q=http://otherreferats.allbest.ru/journalism/00158069_0.html&amp;sa=D&amp;ust=1476798143344000&amp;usg=AFQjCNHw8yK-z66gBzmdeot3H3JCwm_7VA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google.com/url?q=http://sibac.info/studconf/hum/xi/32791&amp;sa=D&amp;ust=1476798143346000&amp;usg=AFQjCNGDVDFt_VMF9k2zK9H56hawi_T89g" TargetMode="External"/><Relationship Id="rId5" Type="http://schemas.openxmlformats.org/officeDocument/2006/relationships/hyperlink" Target="https://www.google.com/url?q=http://www.fundamental-research.ru/ru/article/view?id=5873&amp;sa=D&amp;ust=1476798143346000&amp;usg=AFQjCNFLU4choz7kmf369qvQWkd5Aa16iA" TargetMode="External"/><Relationship Id="rId4" Type="http://schemas.openxmlformats.org/officeDocument/2006/relationships/hyperlink" Target="https://www.google.com/url?q=http://www.dnp.ru/publications/our-publications/media/smivsom&amp;sa=D&amp;ust=1476798143345000&amp;usg=AFQjCNG2z9RkD9mzkiJlrM-DG3H8rU739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91880" y="404664"/>
            <a:ext cx="54726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Исследовательский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проект</a:t>
            </a:r>
            <a:endParaRPr lang="ru-RU" sz="4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924944"/>
            <a:ext cx="9144000" cy="1077218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Влияние </a:t>
            </a:r>
            <a:r>
              <a:rPr lang="ru-RU" sz="3200" b="1" dirty="0" smtClean="0"/>
              <a:t>СМИ </a:t>
            </a:r>
            <a:r>
              <a:rPr lang="ru-RU" sz="3200" b="1" dirty="0"/>
              <a:t>на </a:t>
            </a:r>
            <a:r>
              <a:rPr lang="ru-RU" sz="3200" b="1" dirty="0" smtClean="0"/>
              <a:t>нравственное </a:t>
            </a:r>
          </a:p>
          <a:p>
            <a:pPr algn="ctr"/>
            <a:r>
              <a:rPr lang="ru-RU" sz="3200" b="1" dirty="0" smtClean="0"/>
              <a:t>воспитание молодежи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5445224"/>
            <a:ext cx="6372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Выполнила: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еспалова  Анна, 12П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Руководитель: Трофимова Ж.В., преподаватель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484784"/>
            <a:ext cx="87129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ru-RU" sz="2000" dirty="0" smtClean="0"/>
              <a:t>Говоря </a:t>
            </a:r>
            <a:r>
              <a:rPr lang="ru-RU" sz="2000" dirty="0"/>
              <a:t>о влиянии </a:t>
            </a:r>
            <a:r>
              <a:rPr lang="ru-RU" sz="2000" dirty="0" smtClean="0"/>
              <a:t>Интернета </a:t>
            </a:r>
            <a:r>
              <a:rPr lang="ru-RU" sz="2000" dirty="0"/>
              <a:t>на студента-подростка, надо в первую очередь отметить их информационную и просветительскую роли, благодаря которым приобретаются весьма разнообразные, противоречивые, несистематизированные сведения о типах поведения людей и образе жизни в различных социальных слоях, регионах, </a:t>
            </a:r>
            <a:r>
              <a:rPr lang="ru-RU" sz="2000" dirty="0" smtClean="0"/>
              <a:t>странах.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dirty="0" smtClean="0"/>
              <a:t>Интернет </a:t>
            </a:r>
            <a:r>
              <a:rPr lang="ru-RU" sz="2000" dirty="0"/>
              <a:t>фактически </a:t>
            </a:r>
            <a:r>
              <a:rPr lang="ru-RU" sz="2000" dirty="0" smtClean="0"/>
              <a:t>представляет </a:t>
            </a:r>
            <a:r>
              <a:rPr lang="ru-RU" sz="2000" dirty="0"/>
              <a:t>собой систему неформального образования, просвещения различных слоев населения. Как источник информации и просвещения </a:t>
            </a:r>
            <a:r>
              <a:rPr lang="ru-RU" sz="2000" dirty="0" smtClean="0"/>
              <a:t>Интернет </a:t>
            </a:r>
            <a:r>
              <a:rPr lang="ru-RU" sz="2000" dirty="0"/>
              <a:t>наиболее интенсивно используют люди младших возрастов.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dirty="0"/>
              <a:t>Большую роль </a:t>
            </a:r>
            <a:r>
              <a:rPr lang="ru-RU" sz="2000" dirty="0" smtClean="0"/>
              <a:t>в </a:t>
            </a:r>
            <a:r>
              <a:rPr lang="ru-RU" sz="2000" dirty="0" smtClean="0"/>
              <a:t>умении выбрать подростком правильную информацию  играют родители и педагоги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/>
              <a:t> Заключение</a:t>
            </a:r>
            <a:r>
              <a:rPr lang="ru-RU" b="1" u="sng" dirty="0">
                <a:hlinkClick r:id="rId2"/>
              </a:rPr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182504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b="1" dirty="0"/>
              <a:t>Интернет ресурсы</a:t>
            </a:r>
            <a:endParaRPr lang="ru-RU" dirty="0"/>
          </a:p>
          <a:p>
            <a:r>
              <a:rPr lang="ru-RU" u="sng" dirty="0">
                <a:hlinkClick r:id="rId2"/>
              </a:rPr>
              <a:t>http://otherreferats.allbest.ru/journalism/00158069_0.html</a:t>
            </a:r>
            <a:endParaRPr lang="ru-RU" dirty="0"/>
          </a:p>
          <a:p>
            <a:r>
              <a:rPr lang="ru-RU" u="sng" dirty="0">
                <a:hlinkClick r:id="rId3"/>
              </a:rPr>
              <a:t>http://www.km.ru/referats/335726-vliyanie-sredstv-massovoi-informatsii-na-formirovanie-molodezhi</a:t>
            </a:r>
            <a:endParaRPr lang="ru-RU" dirty="0"/>
          </a:p>
          <a:p>
            <a:r>
              <a:rPr lang="ru-RU" u="sng" dirty="0">
                <a:hlinkClick r:id="rId4"/>
              </a:rPr>
              <a:t>http://www.dnp.ru/publications/our-publications/media/smivsom</a:t>
            </a:r>
            <a:endParaRPr lang="ru-RU" dirty="0"/>
          </a:p>
          <a:p>
            <a:r>
              <a:rPr lang="ru-RU" u="sng" dirty="0">
                <a:hlinkClick r:id="rId5"/>
              </a:rPr>
              <a:t>http://www.fundamental-research.ru/ru/article/view?id=5873</a:t>
            </a:r>
            <a:endParaRPr lang="ru-RU" dirty="0"/>
          </a:p>
          <a:p>
            <a:r>
              <a:rPr lang="ru-RU" u="sng" dirty="0">
                <a:hlinkClick r:id="rId6"/>
              </a:rPr>
              <a:t>http://sibac.info/studconf/hum/xi/32791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3625" y="260648"/>
            <a:ext cx="829680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/>
              <a:t>Список использованной литературы</a:t>
            </a: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243085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6114" y="2967335"/>
            <a:ext cx="69717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56895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Целью данной работы</a:t>
            </a:r>
            <a:r>
              <a:rPr lang="ru-RU" sz="3200" dirty="0"/>
              <a:t> является изучение влияния современных средств массовой информации на сознание молодежи. </a:t>
            </a:r>
            <a:endParaRPr lang="ru-RU" sz="3200" dirty="0" smtClean="0"/>
          </a:p>
          <a:p>
            <a:r>
              <a:rPr lang="ru-RU" sz="3200" dirty="0" smtClean="0"/>
              <a:t>Данная </a:t>
            </a:r>
            <a:r>
              <a:rPr lang="ru-RU" sz="3200" dirty="0"/>
              <a:t>цель достигается последовательным решением следующих </a:t>
            </a:r>
            <a:r>
              <a:rPr lang="ru-RU" sz="3200" b="1" dirty="0"/>
              <a:t>задач:</a:t>
            </a:r>
            <a:endParaRPr lang="ru-RU" sz="3200" dirty="0"/>
          </a:p>
          <a:p>
            <a:r>
              <a:rPr lang="ru-RU" sz="3200" dirty="0"/>
              <a:t>1. рассмотреть виды современных СМИ;</a:t>
            </a:r>
          </a:p>
          <a:p>
            <a:r>
              <a:rPr lang="ru-RU" sz="3200" dirty="0"/>
              <a:t>2. выявить сущность влияния СМИ на сознание человека;</a:t>
            </a:r>
          </a:p>
          <a:p>
            <a:r>
              <a:rPr lang="ru-RU" sz="3200" dirty="0"/>
              <a:t>3. провести исследование и интерпретировать его результаты;</a:t>
            </a:r>
          </a:p>
          <a:p>
            <a:r>
              <a:rPr lang="ru-RU" sz="3200" dirty="0"/>
              <a:t>4. сделать выводы по проведенному исследованию</a:t>
            </a:r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Понятие СМИ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851920" y="2348880"/>
            <a:ext cx="5076552" cy="2088232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СМИ </a:t>
            </a:r>
            <a:r>
              <a:rPr lang="ru-RU" sz="2800" dirty="0">
                <a:solidFill>
                  <a:schemeClr val="tx1"/>
                </a:solidFill>
              </a:rPr>
              <a:t>– это социальные институты, занятые сбором, обработкой, анализом и распространением информации в массовом масштабе.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132856"/>
            <a:ext cx="3312368" cy="3242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51520" y="908720"/>
            <a:ext cx="5832648" cy="576064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Телевидение </a:t>
            </a:r>
            <a:r>
              <a:rPr lang="ru-RU" sz="2800" dirty="0">
                <a:solidFill>
                  <a:schemeClr val="tx1"/>
                </a:solidFill>
              </a:rPr>
              <a:t>                                                                       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Регулярное телевизионное вещание началось в СССР 1 октября 1931 года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endParaRPr lang="ru-RU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Радио</a:t>
            </a:r>
            <a:endParaRPr lang="ru-RU" sz="2800" b="1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Первая в России радиостанция - "Всесоюзное радио" (позднее - 1 программа Всесоюзного радио, Радио 1) была запущена 23 ноября 1924 года. В 1945 году была запущена "2 программа" (позднее - Маяк), в 1948 году - "3 программа" (позднее - Юность). Первая коммерческая радиостанция в России "Европа плюс" была запущена 30 апреля 1990 года.</a:t>
            </a:r>
            <a:r>
              <a:rPr lang="ru-RU" sz="2800" dirty="0"/>
              <a:t>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Газета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16 декабря 1702 года Петр I подписывает указ о создании первой русской печатной газеты «Ведомости». 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Интернет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В </a:t>
            </a:r>
            <a:r>
              <a:rPr lang="ru-RU" sz="2800" dirty="0">
                <a:solidFill>
                  <a:schemeClr val="tx1"/>
                </a:solidFill>
              </a:rPr>
              <a:t>ноябре 1994 г. появляется первая полнотекстовая электронная русская </a:t>
            </a:r>
            <a:r>
              <a:rPr lang="ru-RU" sz="2800" dirty="0" smtClean="0">
                <a:solidFill>
                  <a:schemeClr val="tx1"/>
                </a:solidFill>
              </a:rPr>
              <a:t>библиотека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ru-RU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rot="21600000">
            <a:off x="395536" y="0"/>
            <a:ext cx="8363272" cy="994122"/>
          </a:xfrm>
        </p:spPr>
        <p:txBody>
          <a:bodyPr>
            <a:normAutofit/>
          </a:bodyPr>
          <a:lstStyle/>
          <a:p>
            <a:r>
              <a:rPr lang="ru-RU" b="1" dirty="0"/>
              <a:t>История СМИ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509120"/>
            <a:ext cx="2268252" cy="1512168"/>
          </a:xfrm>
          <a:prstGeom prst="rect">
            <a:avLst/>
          </a:prstGeom>
        </p:spPr>
      </p:pic>
      <p:pic>
        <p:nvPicPr>
          <p:cNvPr id="2050" name="Picture 2" descr="C:\Documents and Settings\Куданов\Рабочий стол\f_4e80d29ea9fb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124744"/>
            <a:ext cx="2212976" cy="1545395"/>
          </a:xfrm>
          <a:prstGeom prst="rect">
            <a:avLst/>
          </a:prstGeom>
          <a:noFill/>
        </p:spPr>
      </p:pic>
      <p:pic>
        <p:nvPicPr>
          <p:cNvPr id="2051" name="Picture 3" descr="C:\Documents and Settings\Куданов\Рабочий стол\7may-radio.jpg"/>
          <p:cNvPicPr>
            <a:picLocks noChangeAspect="1" noChangeArrowheads="1"/>
          </p:cNvPicPr>
          <p:nvPr/>
        </p:nvPicPr>
        <p:blipFill>
          <a:blip r:embed="rId5" cstate="print"/>
          <a:srcRect l="33662" t="16497"/>
          <a:stretch>
            <a:fillRect/>
          </a:stretch>
        </p:blipFill>
        <p:spPr bwMode="auto">
          <a:xfrm>
            <a:off x="6516216" y="2780928"/>
            <a:ext cx="2013641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28" y="0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4400" b="1" dirty="0"/>
              <a:t>Роль СМИ в обществе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573016"/>
            <a:ext cx="3440620" cy="244775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7544" y="1196752"/>
            <a:ext cx="756084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Сегодня нельзя представить какую-либо сферу нашей жизни без информационных отношений, без возможности получать и использовать необходимую информацию. </a:t>
            </a:r>
            <a:endParaRPr lang="en-US" sz="2400" dirty="0" smtClean="0"/>
          </a:p>
          <a:p>
            <a:r>
              <a:rPr lang="ru-RU" sz="2400" dirty="0" smtClean="0"/>
              <a:t>Такую </a:t>
            </a:r>
            <a:r>
              <a:rPr lang="ru-RU" sz="2400" dirty="0"/>
              <a:t>информацию можно получить из разных источников: </a:t>
            </a:r>
            <a:endParaRPr lang="en-US" sz="2400" dirty="0" smtClean="0"/>
          </a:p>
          <a:p>
            <a:r>
              <a:rPr lang="en-US" sz="2400" dirty="0" smtClean="0"/>
              <a:t>- </a:t>
            </a:r>
            <a:r>
              <a:rPr lang="ru-RU" sz="2400" dirty="0" smtClean="0"/>
              <a:t>Телевидение;</a:t>
            </a:r>
            <a:endParaRPr lang="en-US" sz="2400" dirty="0" smtClean="0"/>
          </a:p>
          <a:p>
            <a:r>
              <a:rPr lang="ru-RU" sz="2400" dirty="0" smtClean="0"/>
              <a:t>- Радио;</a:t>
            </a:r>
            <a:endParaRPr lang="en-US" sz="2400" dirty="0"/>
          </a:p>
          <a:p>
            <a:r>
              <a:rPr lang="ru-RU" sz="2400" dirty="0" smtClean="0"/>
              <a:t>- Печатные СМИ </a:t>
            </a:r>
            <a:r>
              <a:rPr lang="ru-RU" sz="2400" dirty="0"/>
              <a:t>– </a:t>
            </a:r>
            <a:r>
              <a:rPr lang="ru-RU" sz="2400" dirty="0" smtClean="0"/>
              <a:t>журналы </a:t>
            </a:r>
            <a:r>
              <a:rPr lang="ru-RU" sz="2400" dirty="0"/>
              <a:t>и </a:t>
            </a:r>
            <a:r>
              <a:rPr lang="ru-RU" sz="2400" dirty="0" smtClean="0"/>
              <a:t>газеты;</a:t>
            </a:r>
            <a:endParaRPr lang="ru-RU" sz="2000" dirty="0"/>
          </a:p>
          <a:p>
            <a:r>
              <a:rPr lang="ru-RU" sz="3600" b="1" dirty="0" smtClean="0"/>
              <a:t>- Интернет.</a:t>
            </a:r>
            <a:endParaRPr lang="en-US" sz="3600" b="1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373" y="13394"/>
            <a:ext cx="89644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4000" b="1" dirty="0"/>
              <a:t>Влияние СМИ на нравственность</a:t>
            </a:r>
            <a:endParaRPr lang="ru-RU" sz="4000" b="1" dirty="0">
              <a:solidFill>
                <a:srgbClr val="EA5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124744"/>
            <a:ext cx="590578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/>
              <a:t>Нравственность </a:t>
            </a:r>
            <a:r>
              <a:rPr lang="ru-RU" sz="3200" dirty="0"/>
              <a:t>– это базовая характеристика общества, влияющая на состояние духовной безопасности страны, демографические </a:t>
            </a:r>
            <a:r>
              <a:rPr lang="ru-RU" sz="3200" dirty="0" smtClean="0"/>
              <a:t>процессы.</a:t>
            </a:r>
          </a:p>
          <a:p>
            <a:r>
              <a:rPr lang="ru-RU" sz="3200" dirty="0"/>
              <a:t>Задача прессы в процессе убеждения - создать прочное, устойчивое отношение к данному явлению.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717032"/>
            <a:ext cx="2375389" cy="19442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340768"/>
            <a:ext cx="2160240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9532" y="2902"/>
            <a:ext cx="84249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6600" b="1" smtClean="0">
                <a:solidFill>
                  <a:srgbClr val="33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ru-RU" sz="6600" b="1" dirty="0">
              <a:solidFill>
                <a:srgbClr val="3399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980729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Всем студентам был задан один вопрос: </a:t>
            </a:r>
            <a:r>
              <a:rPr lang="ru-RU" sz="2400" b="1" dirty="0"/>
              <a:t>С какого источника вы получаете наибольшее количество информации? </a:t>
            </a:r>
            <a:endParaRPr lang="ru-RU" sz="2400" b="1" dirty="0" smtClean="0"/>
          </a:p>
          <a:p>
            <a:pPr fontAlgn="base"/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260648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/>
              <a:t>Опрос</a:t>
            </a:r>
            <a:endParaRPr lang="ru-RU" sz="4800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 l="28718" t="42244" r="34932" b="25398"/>
          <a:stretch>
            <a:fillRect/>
          </a:stretch>
        </p:blipFill>
        <p:spPr bwMode="auto">
          <a:xfrm>
            <a:off x="1619672" y="1988840"/>
            <a:ext cx="5760640" cy="316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043608" y="5445224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Наибольшим источником информации стал Интернет, поэтому мы остановимся подробнее на нем.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8640"/>
            <a:ext cx="8964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fontAlgn="base"/>
            <a:r>
              <a:rPr lang="ru-RU" sz="2800" b="1" dirty="0"/>
              <a:t>Влияние Интернета на нравственность подростков</a:t>
            </a:r>
            <a:endParaRPr lang="ru-RU" sz="2800" b="1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908720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/>
              <a:t>Анализ </a:t>
            </a:r>
            <a:r>
              <a:rPr lang="ru-RU" sz="2400" b="1" i="1" dirty="0"/>
              <a:t>позволил выявить факторы, которые определяют время пребывания в Интернете:</a:t>
            </a:r>
          </a:p>
          <a:p>
            <a:pPr algn="just"/>
            <a:r>
              <a:rPr lang="ru-RU" sz="2400" dirty="0"/>
              <a:t>1. Техническая и финансовая доступность Интернета для длительного пользования.</a:t>
            </a:r>
          </a:p>
          <a:p>
            <a:pPr algn="just"/>
            <a:r>
              <a:rPr lang="ru-RU" sz="2400" dirty="0"/>
              <a:t>2. Привлекательность самого контента в Интернете, особенно в случае социальных сетей и онлайн-игр.</a:t>
            </a:r>
          </a:p>
          <a:p>
            <a:pPr algn="just"/>
            <a:r>
              <a:rPr lang="ru-RU" sz="2400" dirty="0"/>
              <a:t>3. Роль Интернета как комплексного средства, позволяющего читать газеты и книги, смотреть телепередачи и кино.</a:t>
            </a:r>
          </a:p>
          <a:p>
            <a:pPr algn="just"/>
            <a:r>
              <a:rPr lang="ru-RU" sz="2400" dirty="0"/>
              <a:t>4. Роль Интернета в учебной деятельности.</a:t>
            </a:r>
          </a:p>
          <a:p>
            <a:pPr algn="just"/>
            <a:r>
              <a:rPr lang="ru-RU" sz="2400" dirty="0"/>
              <a:t>5. Наличие свободного времени как такового.</a:t>
            </a:r>
          </a:p>
          <a:p>
            <a:pPr algn="just"/>
            <a:r>
              <a:rPr lang="ru-RU" sz="2400" dirty="0"/>
              <a:t>6. Структура свободного времени, наличие других интересов и </a:t>
            </a:r>
            <a:r>
              <a:rPr lang="ru-RU" sz="2400" dirty="0" smtClean="0"/>
              <a:t>занятий.</a:t>
            </a:r>
          </a:p>
          <a:p>
            <a:pPr algn="just"/>
            <a:r>
              <a:rPr lang="ru-RU" sz="2400" dirty="0" smtClean="0"/>
              <a:t>7</a:t>
            </a:r>
            <a:r>
              <a:rPr lang="ru-RU" sz="2400" dirty="0"/>
              <a:t>. Контроль родителей.</a:t>
            </a:r>
          </a:p>
          <a:p>
            <a:pPr algn="just"/>
            <a:r>
              <a:rPr lang="ru-RU" sz="2400" dirty="0"/>
              <a:t>8. Самоконтроль.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Негативные эффекты глобальной сети: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528894" y="1045953"/>
            <a:ext cx="76435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ru-RU" sz="2000" dirty="0" smtClean="0"/>
              <a:t>Существуют </a:t>
            </a:r>
            <a:r>
              <a:rPr lang="ru-RU" sz="2000" dirty="0"/>
              <a:t>сайты, посвященные порнографии, пиротехнике, суициду, обсуждению действия тех или иных наркотиков. </a:t>
            </a:r>
            <a:endParaRPr lang="ru-RU" sz="2000" dirty="0" smtClean="0"/>
          </a:p>
          <a:p>
            <a:pPr marL="285750" indent="-285750" algn="just">
              <a:buFontTx/>
              <a:buChar char="-"/>
            </a:pPr>
            <a:r>
              <a:rPr lang="ru-RU" sz="2000" dirty="0"/>
              <a:t>Встреча с опасными людьми в </a:t>
            </a:r>
            <a:r>
              <a:rPr lang="ru-RU" sz="2000" dirty="0" smtClean="0"/>
              <a:t>чатах. Подростки </a:t>
            </a:r>
            <a:r>
              <a:rPr lang="ru-RU" sz="2000" dirty="0"/>
              <a:t>могут войти в </a:t>
            </a:r>
            <a:r>
              <a:rPr lang="ru-RU" sz="2000" dirty="0" smtClean="0"/>
              <a:t>радикальные </a:t>
            </a:r>
            <a:r>
              <a:rPr lang="ru-RU" sz="2000" dirty="0"/>
              <a:t>политические группы, сатанинские культы</a:t>
            </a:r>
            <a:r>
              <a:rPr lang="ru-RU" sz="2000" dirty="0" smtClean="0"/>
              <a:t>.</a:t>
            </a:r>
          </a:p>
          <a:p>
            <a:pPr marL="285750" indent="-285750" algn="just">
              <a:buFontTx/>
              <a:buChar char="-"/>
            </a:pPr>
            <a:r>
              <a:rPr lang="ru-RU" sz="2000" dirty="0"/>
              <a:t>Вовлечение в азартные игры. </a:t>
            </a:r>
          </a:p>
          <a:p>
            <a:pPr marL="285750" indent="-285750" algn="just">
              <a:buFontTx/>
              <a:buChar char="-"/>
            </a:pP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3068960"/>
            <a:ext cx="5004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Плюсы  Интернета: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3933056"/>
            <a:ext cx="41142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- Сеть </a:t>
            </a:r>
            <a:r>
              <a:rPr lang="ru-RU" sz="2000" dirty="0"/>
              <a:t>предлагает образовательный и полезный опыт, правильное использование которого может улучшить их успеваемость в </a:t>
            </a:r>
            <a:r>
              <a:rPr lang="ru-RU" sz="2000" dirty="0" smtClean="0"/>
              <a:t>учебе. </a:t>
            </a:r>
          </a:p>
          <a:p>
            <a:pPr algn="just"/>
            <a:r>
              <a:rPr lang="ru-RU" sz="2000" dirty="0" smtClean="0"/>
              <a:t>-  Организация досуга.</a:t>
            </a:r>
            <a:endParaRPr lang="ru-RU" sz="2000" dirty="0"/>
          </a:p>
        </p:txBody>
      </p:sp>
      <p:pic>
        <p:nvPicPr>
          <p:cNvPr id="1026" name="Picture 2" descr="C:\Documents and Settings\Куданов\Рабочий стол\111_n975494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140968"/>
            <a:ext cx="3828273" cy="2520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059949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24139186da5fdacf3bd2b6eb664a5b9346e688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701</TotalTime>
  <Words>367</Words>
  <Application>Microsoft Office PowerPoint</Application>
  <PresentationFormat>Экран (4:3)</PresentationFormat>
  <Paragraphs>68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Слайд 1</vt:lpstr>
      <vt:lpstr>Слайд 2</vt:lpstr>
      <vt:lpstr>Понятие СМИ</vt:lpstr>
      <vt:lpstr>История СМИ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Мокеева</dc:creator>
  <cp:lastModifiedBy>Трофимова</cp:lastModifiedBy>
  <cp:revision>75</cp:revision>
  <dcterms:created xsi:type="dcterms:W3CDTF">2017-03-16T11:27:40Z</dcterms:created>
  <dcterms:modified xsi:type="dcterms:W3CDTF">2018-04-12T06:45:36Z</dcterms:modified>
</cp:coreProperties>
</file>