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5" r:id="rId3"/>
    <p:sldId id="26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2" r:id="rId12"/>
    <p:sldId id="273" r:id="rId13"/>
    <p:sldId id="274" r:id="rId14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2" d="100"/>
          <a:sy n="62" d="100"/>
        </p:scale>
        <p:origin x="-2034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F7C7BE9-2A4F-44CE-8517-BADAB5D2B5EC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C91D105-A5C4-4E9E-B21A-7BDB2E9FD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66C532-B3A5-4D64-9E47-A32C416F321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4403725" y="8743950"/>
            <a:ext cx="1501775" cy="303213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4E128E8-153E-4B9E-9A65-4438EAFEDAE2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114550" y="8743950"/>
            <a:ext cx="2195513" cy="3048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5910263" y="8742363"/>
            <a:ext cx="441325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F760D7D-44FA-4BD6-892C-04C3AD2B8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607DD-29BC-4FC3-B837-7481394A7D52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955A3-F4C7-4920-A53B-C7CEF1527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181350" y="8743950"/>
            <a:ext cx="1503363" cy="303213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FBA8A1-C865-48B7-A4FD-44CA9ACFB75D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" y="8742363"/>
            <a:ext cx="2743200" cy="3048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691063" y="8737600"/>
            <a:ext cx="441325" cy="3048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AE97F6D-700A-4893-A116-FC265652A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0F108-F06D-4872-AF8D-8395A80E713D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F3C7-2399-474A-93A9-6808E8A1F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43300" y="8742363"/>
            <a:ext cx="1501775" cy="303212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8B22A96-28FA-415F-98CC-7FB5167D5DE5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01750" y="8742363"/>
            <a:ext cx="2171700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049838" y="8740775"/>
            <a:ext cx="441325" cy="3048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345731-4899-4199-B28C-B6B980CE2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00FCE-BF88-43AA-9B7C-8FAFA9005D96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CDE4F-6D01-4481-92D6-BCF74A5C6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21914-741E-41DA-9B72-F938D4693FAA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2ACB3-0F7E-485F-B89B-5AAC9DF34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4FDE9-5B4E-4E8C-A949-837E70F81182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D72F1-FC74-41A4-B43F-B55BCFB58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0E92-BB66-4F78-BE8D-6C9368E5B89D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6597F-03D5-403B-AA36-82578DB46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5B462-8099-4BCD-8A2C-07B4ADDC7642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712E4-FE7C-4CC2-A7B5-0B34AAD9E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449263" y="1339850"/>
            <a:ext cx="3238500" cy="5749925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447675" y="1331913"/>
            <a:ext cx="3240088" cy="5749925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5D7493-EEBB-4DD9-9A89-B2668267037C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7CB04B-598B-4FF7-9B0F-0809C0CF0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427038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342900" y="2146300"/>
            <a:ext cx="5429250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3184525" y="8743950"/>
            <a:ext cx="1501775" cy="303213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E90D6A8-4B29-4B74-A896-C1E88542F06A}" type="datetimeFigureOut">
              <a:rPr lang="ru-RU"/>
              <a:pPr>
                <a:defRPr/>
              </a:pPr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42900" y="8743950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4687888" y="8742363"/>
            <a:ext cx="441325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2C18C28-1FE7-414D-8BE7-03D7D0A54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FFFFFF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285720"/>
            <a:ext cx="6357958" cy="500066"/>
          </a:xfrm>
          <a:ln>
            <a:solidFill>
              <a:schemeClr val="bg2"/>
            </a:solidFill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rgbClr val="FFFF00"/>
                </a:solidFill>
              </a:rPr>
              <a:t>МБОУ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sz="3200" i="1" dirty="0" smtClean="0">
                <a:solidFill>
                  <a:srgbClr val="FFFF00"/>
                </a:solidFill>
              </a:rPr>
              <a:t>Самолюбовская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sz="3200" i="1" dirty="0" smtClean="0">
                <a:solidFill>
                  <a:srgbClr val="FFFF00"/>
                </a:solidFill>
              </a:rPr>
              <a:t>ОШ</a:t>
            </a:r>
            <a:endParaRPr lang="ru-RU" sz="3200" i="1" dirty="0">
              <a:solidFill>
                <a:srgbClr val="FFFF0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0" y="7500938"/>
            <a:ext cx="3786188" cy="857250"/>
          </a:xfrm>
        </p:spPr>
        <p:txBody>
          <a:bodyPr/>
          <a:lstStyle/>
          <a:p>
            <a:pPr algn="l"/>
            <a:r>
              <a:rPr lang="ru-RU" smtClean="0"/>
              <a:t>Выполнила ученица 2класса  </a:t>
            </a:r>
          </a:p>
          <a:p>
            <a:pPr algn="l"/>
            <a:r>
              <a:rPr lang="ru-RU" smtClean="0"/>
              <a:t>Зиновьева Дарина                                                                        </a:t>
            </a:r>
          </a:p>
        </p:txBody>
      </p:sp>
      <p:pic>
        <p:nvPicPr>
          <p:cNvPr id="14339" name="Picture 2" descr="C:\Users\максим\Desktop\hello_html_m7c7421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286250"/>
            <a:ext cx="4800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1071563" y="1143000"/>
            <a:ext cx="57864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Trebuchet MS" pitchFamily="34" charset="0"/>
              </a:rPr>
              <a:t>ПРОЕКТ</a:t>
            </a:r>
          </a:p>
          <a:p>
            <a:pPr algn="ctr"/>
            <a:r>
              <a:rPr lang="ru-RU" sz="4800">
                <a:latin typeface="Trebuchet MS" pitchFamily="34" charset="0"/>
              </a:rPr>
              <a:t>«Маршрут доктора Айболита»</a:t>
            </a:r>
          </a:p>
          <a:p>
            <a:pPr algn="ctr"/>
            <a:endParaRPr lang="ru-RU" sz="1600">
              <a:latin typeface="Trebuchet MS" pitchFamily="34" charset="0"/>
            </a:endParaRPr>
          </a:p>
          <a:p>
            <a:pPr algn="ctr"/>
            <a:r>
              <a:rPr lang="ru-RU" sz="2000">
                <a:latin typeface="Trebuchet MS" pitchFamily="34" charset="0"/>
              </a:rPr>
              <a:t>(по сказке К.И.Чуковского «Айболит»)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93057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2.3. Маршрут</a:t>
            </a:r>
            <a:endParaRPr lang="ru-RU" dirty="0"/>
          </a:p>
        </p:txBody>
      </p:sp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285750" y="1643063"/>
            <a:ext cx="5357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 </a:t>
            </a:r>
          </a:p>
        </p:txBody>
      </p:sp>
      <p:sp>
        <p:nvSpPr>
          <p:cNvPr id="23555" name="Прямоугольник 6"/>
          <p:cNvSpPr>
            <a:spLocks noChangeArrowheads="1"/>
          </p:cNvSpPr>
          <p:nvPr/>
        </p:nvSpPr>
        <p:spPr bwMode="auto">
          <a:xfrm>
            <a:off x="357188" y="1357313"/>
            <a:ext cx="5643562" cy="747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rebuchet MS" pitchFamily="34" charset="0"/>
              </a:rPr>
              <a:t>        Казалось бы, что ближайший путь из Петербурга к Африке - морской или же сушей на юг. Но доктор, видимо не знает, где находиться Африка. Запомнив только последнее слово, он повторяет его:</a:t>
            </a:r>
          </a:p>
          <a:p>
            <a:pPr algn="just"/>
            <a:r>
              <a:rPr lang="ru-RU" sz="2000">
                <a:latin typeface="Trebuchet MS" pitchFamily="34" charset="0"/>
              </a:rPr>
              <a:t>И одно только слово твердит Айболит:</a:t>
            </a:r>
          </a:p>
          <a:p>
            <a:pPr algn="just"/>
            <a:endParaRPr lang="ru-RU" sz="2000">
              <a:latin typeface="Trebuchet MS" pitchFamily="34" charset="0"/>
            </a:endParaRPr>
          </a:p>
          <a:p>
            <a:pPr algn="just"/>
            <a:r>
              <a:rPr lang="ru-RU" sz="2000">
                <a:solidFill>
                  <a:schemeClr val="bg1"/>
                </a:solidFill>
                <a:latin typeface="Trebuchet MS" pitchFamily="34" charset="0"/>
              </a:rPr>
              <a:t>          «Лимпопо, Лимпопо, Лимпопо!».</a:t>
            </a:r>
          </a:p>
          <a:p>
            <a:pPr algn="just"/>
            <a:endParaRPr lang="ru-RU" sz="2000">
              <a:latin typeface="Trebuchet MS" pitchFamily="34" charset="0"/>
            </a:endParaRPr>
          </a:p>
          <a:p>
            <a:pPr algn="just"/>
            <a:r>
              <a:rPr lang="ru-RU" sz="2000">
                <a:latin typeface="Trebuchet MS" pitchFamily="34" charset="0"/>
              </a:rPr>
              <a:t>    Так как температура воздуха меняется очень быстро (А в лицо ему ветер, и снег, и град), ясно, что доктор Айболит двинулся, всё - таки не на юг. Можно предположить, что Айболит попал в тайгу: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Из-за ёлки выбегают мохнатые волки.</a:t>
            </a:r>
          </a:p>
          <a:p>
            <a:pPr algn="just"/>
            <a:r>
              <a:rPr lang="ru-RU" sz="2000" b="1" i="1">
                <a:latin typeface="Trebuchet MS" pitchFamily="34" charset="0"/>
              </a:rPr>
              <a:t>Доктор двинулся на север и достиг в конце осени и ли в начале зимы моря.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Но вот перед ними море -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Бушует, шумит на просторе.</a:t>
            </a:r>
          </a:p>
          <a:p>
            <a:pPr algn="just"/>
            <a:r>
              <a:rPr lang="ru-RU" sz="2000" b="1" i="1">
                <a:latin typeface="Trebuchet MS" pitchFamily="34" charset="0"/>
              </a:rPr>
              <a:t>Какое это может быть море? Это может быть Белое, Баренцево или Балтийское море.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…Но тут выплывает кит: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«Садись на меня, Айболит!..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285750" y="1643063"/>
            <a:ext cx="5357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    </a:t>
            </a:r>
          </a:p>
        </p:txBody>
      </p:sp>
      <p:sp>
        <p:nvSpPr>
          <p:cNvPr id="24578" name="Прямоугольник 9"/>
          <p:cNvSpPr>
            <a:spLocks noChangeArrowheads="1"/>
          </p:cNvSpPr>
          <p:nvPr/>
        </p:nvSpPr>
        <p:spPr bwMode="auto">
          <a:xfrm>
            <a:off x="285750" y="93663"/>
            <a:ext cx="5786438" cy="895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rebuchet MS" pitchFamily="34" charset="0"/>
              </a:rPr>
              <a:t>В каком море могут плавать киты? В Балтийском море киты не водятся, Белое море - слишком мелкое, Баренцево море глубже, значит, киты могут плавать только в Баренцевом море. Крупный порт на берегу Баренцева моря – Мурманск. Айболит сел на кита и поплыл в Африку через Баренцево, Гренландское, Норвежское моря, по Атлантическому океану. Высадился Айболит на северо-западном берегу Африки.</a:t>
            </a:r>
          </a:p>
          <a:p>
            <a:r>
              <a:rPr lang="ru-RU" sz="2400">
                <a:latin typeface="Trebuchet MS" pitchFamily="34" charset="0"/>
              </a:rPr>
              <a:t>     Кит довёз Айболита до ближайшей точки Африки - побережье Марокко. Но Айболит не может попасть к больным зверям, потому что перед ним горы:</a:t>
            </a:r>
          </a:p>
          <a:p>
            <a:pPr algn="ctr"/>
            <a:r>
              <a:rPr lang="ru-RU" sz="2400" b="1" i="1">
                <a:solidFill>
                  <a:schemeClr val="bg1"/>
                </a:solidFill>
                <a:latin typeface="Trebuchet MS" pitchFamily="34" charset="0"/>
              </a:rPr>
              <a:t>И горы встают перед ним на пути,</a:t>
            </a:r>
          </a:p>
          <a:p>
            <a:pPr algn="ctr"/>
            <a:r>
              <a:rPr lang="ru-RU" sz="2400" b="1" i="1">
                <a:solidFill>
                  <a:schemeClr val="bg1"/>
                </a:solidFill>
                <a:latin typeface="Trebuchet MS" pitchFamily="34" charset="0"/>
              </a:rPr>
              <a:t>И он по горам начинает ползти,</a:t>
            </a:r>
          </a:p>
          <a:p>
            <a:pPr algn="ctr"/>
            <a:r>
              <a:rPr lang="ru-RU" sz="2400" b="1" i="1">
                <a:solidFill>
                  <a:schemeClr val="bg1"/>
                </a:solidFill>
                <a:latin typeface="Trebuchet MS" pitchFamily="34" charset="0"/>
              </a:rPr>
              <a:t>А горы всё выше, а горы всё круче,</a:t>
            </a:r>
          </a:p>
          <a:p>
            <a:pPr algn="ctr"/>
            <a:r>
              <a:rPr lang="ru-RU" sz="2400" b="1" i="1">
                <a:solidFill>
                  <a:schemeClr val="bg1"/>
                </a:solidFill>
                <a:latin typeface="Trebuchet MS" pitchFamily="34" charset="0"/>
              </a:rPr>
              <a:t>А горы уходят под самые тучи!</a:t>
            </a:r>
          </a:p>
          <a:p>
            <a:r>
              <a:rPr lang="ru-RU" sz="2400">
                <a:latin typeface="Trebuchet MS" pitchFamily="34" charset="0"/>
              </a:rPr>
              <a:t>Это Атласские горы, так как они расположены в Марокко.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9"/>
          <p:cNvSpPr>
            <a:spLocks noChangeArrowheads="1"/>
          </p:cNvSpPr>
          <p:nvPr/>
        </p:nvSpPr>
        <p:spPr bwMode="auto">
          <a:xfrm>
            <a:off x="214313" y="428625"/>
            <a:ext cx="5929312" cy="812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Дальше Айболит полетел на орле.</a:t>
            </a:r>
          </a:p>
          <a:p>
            <a:pPr algn="ctr"/>
            <a:r>
              <a:rPr lang="ru-RU" i="1">
                <a:solidFill>
                  <a:schemeClr val="bg1"/>
                </a:solidFill>
                <a:latin typeface="Trebuchet MS" pitchFamily="34" charset="0"/>
              </a:rPr>
              <a:t>И сейчас же с высокой скалы</a:t>
            </a:r>
          </a:p>
          <a:p>
            <a:pPr algn="ctr"/>
            <a:r>
              <a:rPr lang="ru-RU" i="1">
                <a:solidFill>
                  <a:schemeClr val="bg1"/>
                </a:solidFill>
                <a:latin typeface="Trebuchet MS" pitchFamily="34" charset="0"/>
              </a:rPr>
              <a:t>К Айболиту спустились орлы</a:t>
            </a:r>
          </a:p>
          <a:p>
            <a:r>
              <a:rPr lang="ru-RU">
                <a:latin typeface="Trebuchet MS" pitchFamily="34" charset="0"/>
              </a:rPr>
              <a:t>Но орлы не летают далеко. Так куда же приземлился доктор?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Сидит и плачет в Африке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Печальный Гиппопо.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Он в Африке, он в Африке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Под пальмою сидит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И на море из Африки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Без отдыха глядит: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Не едет ли в кораблике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Trebuchet MS" pitchFamily="34" charset="0"/>
              </a:rPr>
              <a:t>Доктор Айболит?</a:t>
            </a:r>
          </a:p>
          <a:p>
            <a:r>
              <a:rPr lang="ru-RU">
                <a:latin typeface="Trebuchet MS" pitchFamily="34" charset="0"/>
              </a:rPr>
              <a:t>   Доктор должен приземлиться где-то на побережье, туда, куда могут добраться и страусята, и носороги, и слоны, и бегемоты, и верблюды.</a:t>
            </a:r>
          </a:p>
          <a:p>
            <a:r>
              <a:rPr lang="ru-RU">
                <a:latin typeface="Trebuchet MS" pitchFamily="34" charset="0"/>
              </a:rPr>
              <a:t>   Акулы живут в океане. Носороги, страусы, слоны, гиппопотамы и жирафы живут в саванне. А верблюды в пустыне. Поэтому орлы должны приземлиться, где то на границе саванны и пустыни. Возможно, это берег Сенегала - город Дакар.</a:t>
            </a:r>
          </a:p>
          <a:p>
            <a:r>
              <a:rPr lang="ru-RU" i="1">
                <a:solidFill>
                  <a:schemeClr val="bg1"/>
                </a:solidFill>
                <a:latin typeface="Trebuchet MS" pitchFamily="34" charset="0"/>
              </a:rPr>
              <a:t>Почему город Дакар можно считать конечной точкой путешествия Айболита? </a:t>
            </a:r>
          </a:p>
          <a:p>
            <a:r>
              <a:rPr lang="ru-RU" i="1">
                <a:solidFill>
                  <a:schemeClr val="bg1"/>
                </a:solidFill>
                <a:latin typeface="Trebuchet MS" pitchFamily="34" charset="0"/>
              </a:rPr>
              <a:t>  </a:t>
            </a:r>
            <a:r>
              <a:rPr lang="ru-RU">
                <a:latin typeface="Trebuchet MS" pitchFamily="34" charset="0"/>
              </a:rPr>
              <a:t>Да потому, что в Дакар могут быстро и легко добраться звери из саванны, пустыни и даже акула из океана.</a:t>
            </a:r>
          </a:p>
          <a:p>
            <a:r>
              <a:rPr lang="ru-RU">
                <a:latin typeface="Trebuchet MS" pitchFamily="34" charset="0"/>
              </a:rPr>
              <a:t>     В сказке упоминаются тигрята и кузнечик. Возможно, доктор перепутал их с леопардом и мухой Цеце, которые живут в экваториальных лесах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85720"/>
            <a:ext cx="5429250" cy="64294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214313" y="1143000"/>
            <a:ext cx="5857875" cy="7783513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2000" smtClean="0"/>
              <a:t>Итак, перечитав произведение ещё раз, проследив движение Айболита по карте можно сделать вывод, что маршрут доктора проходил недалеко от городов Петербург – Мурманск – Дакар. Эти города к моменту написания сказки уже существовали. Мурманск основан в 1916 году. Дакар основан в 1857 году. Петербург - в 1703 году.</a:t>
            </a:r>
          </a:p>
          <a:p>
            <a:pPr algn="just">
              <a:buFont typeface="Wingdings 2" pitchFamily="18" charset="2"/>
              <a:buNone/>
            </a:pPr>
            <a:r>
              <a:rPr lang="ru-RU" sz="2000" smtClean="0"/>
              <a:t>Наша гипотеза № 1 о том, что Айболит быстро откликнулся на телеграмму т. к. знал, куда нужно отправляться, не подтвердилась.</a:t>
            </a:r>
          </a:p>
          <a:p>
            <a:pPr algn="just">
              <a:buFont typeface="Wingdings 2" pitchFamily="18" charset="2"/>
              <a:buNone/>
            </a:pPr>
            <a:r>
              <a:rPr lang="ru-RU" sz="2000" smtClean="0"/>
              <a:t>А гипотеза № 2 подтвердилась. Айболит очень любил животных и доверял им. Он знал, что они точно помогут ему добраться до Африки, до больных животных.</a:t>
            </a:r>
          </a:p>
          <a:p>
            <a:pPr algn="just">
              <a:buFont typeface="Wingdings 2" pitchFamily="18" charset="2"/>
              <a:buNone/>
            </a:pPr>
            <a:r>
              <a:rPr lang="ru-RU" sz="2000" smtClean="0"/>
              <a:t>Во время написания проекта я узнала много нового о замечательном детском писателе К. И. Чуковском. Стала больше задумываться о том, что прочитала.</a:t>
            </a:r>
          </a:p>
          <a:p>
            <a:pPr algn="just">
              <a:buFont typeface="Wingdings 2" pitchFamily="18" charset="2"/>
              <a:buNone/>
            </a:pPr>
            <a:r>
              <a:rPr lang="ru-RU" sz="2000" smtClean="0"/>
              <a:t>Ребята, читайте книги внимательно. Думайте о прочитанном. Вы обязательно откроете для себя много нового и интересного!</a:t>
            </a:r>
          </a:p>
          <a:p>
            <a:endParaRPr lang="ru-RU" sz="20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 2" pitchFamily="18" charset="2"/>
              <a:buNone/>
            </a:pPr>
            <a:r>
              <a:rPr lang="ru-RU" sz="3600" smtClean="0"/>
              <a:t>Введение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ru-RU" sz="3600" smtClean="0"/>
              <a:t>1. Теоретическая часть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ru-RU" sz="3600" smtClean="0"/>
              <a:t>2. Маршрут доктора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ru-RU" sz="3600" smtClean="0"/>
              <a:t>2.1. Пункт отправления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ru-RU" sz="3600" smtClean="0"/>
              <a:t>2.2.  Пункт назначения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ru-RU" sz="3600" smtClean="0"/>
              <a:t>2.3. Маршрут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ru-RU" sz="3600" smtClean="0"/>
              <a:t>Выводы</a:t>
            </a:r>
          </a:p>
          <a:p>
            <a:pPr marL="514350" indent="-514350">
              <a:buFont typeface="Wingdings 2" pitchFamily="18" charset="2"/>
              <a:buNone/>
            </a:pPr>
            <a:endParaRPr lang="ru-RU" smtClean="0"/>
          </a:p>
          <a:p>
            <a:pPr marL="514350" indent="-514350">
              <a:buFont typeface="Wingdings 2" pitchFamily="18" charset="2"/>
              <a:buAutoNum type="arabicPeriod"/>
            </a:pP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78769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143000"/>
            <a:ext cx="5929312" cy="8001000"/>
          </a:xfrm>
        </p:spPr>
        <p:txBody>
          <a:bodyPr>
            <a:normAutofit fontScale="850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Я прочитала сказку К.И.Чуковского «Айболит». Мне это произведение очень нравится, и я знаю его наизусть. Но, перечитав его  еще раз мне стало интересно: каким же путём добирался доктор Айболит до Африки?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Цель проекта - выяснить маршрут доктора Айболита в стихотворной сказке К. И. Чуковского «Айболит».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А для этого необходимо решить следующие </a:t>
            </a:r>
            <a:r>
              <a:rPr lang="ru-RU" b="1" dirty="0" smtClean="0"/>
              <a:t>задачи: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Узнать пункт отправления доктора Айболита.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Проследить маршрут доктора Айболита.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Выяснить конечную точку маршрута доктора Айболита в Африке.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Для решения поставленных задач мы использовали следующие </a:t>
            </a:r>
            <a:r>
              <a:rPr lang="ru-RU" b="1" dirty="0" smtClean="0"/>
              <a:t>методы </a:t>
            </a:r>
            <a:r>
              <a:rPr lang="ru-RU" dirty="0" smtClean="0"/>
              <a:t>работы: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Ещё раз, более внимательно перечитать художественное произведение;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Поработать с географической картой мира;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Нашли информацию   в Интернете.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14282"/>
            <a:ext cx="5715040" cy="71438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1. Теоретическая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000125"/>
            <a:ext cx="5786437" cy="7858125"/>
          </a:xfrm>
        </p:spPr>
        <p:txBody>
          <a:bodyPr>
            <a:normAutofit fontScale="77500" lnSpcReduction="20000"/>
          </a:bodyPr>
          <a:lstStyle/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Корней Иванович Чуковский – это псевдоним писателя Николая Васильевича </a:t>
            </a:r>
            <a:r>
              <a:rPr lang="ru-RU" dirty="0" err="1" smtClean="0"/>
              <a:t>Корнейчукова</a:t>
            </a:r>
            <a:r>
              <a:rPr lang="ru-RU" dirty="0" smtClean="0"/>
              <a:t>. Он родился в 1882 году в Петербурге. Умер в 1969 году в </a:t>
            </a:r>
            <a:r>
              <a:rPr lang="ru-RU" dirty="0" err="1" smtClean="0"/>
              <a:t>Купцово</a:t>
            </a:r>
            <a:r>
              <a:rPr lang="ru-RU" dirty="0" smtClean="0"/>
              <a:t> (</a:t>
            </a:r>
            <a:r>
              <a:rPr lang="ru-RU" dirty="0" err="1" smtClean="0"/>
              <a:t>Переделкино</a:t>
            </a:r>
            <a:r>
              <a:rPr lang="ru-RU" dirty="0" smtClean="0"/>
              <a:t>).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Мы нашли интересную информацию о книге К.И. Чуковского «Доктор Айболит». Считается, что прообразом доктора Айболита был доктор </a:t>
            </a:r>
            <a:r>
              <a:rPr lang="ru-RU" dirty="0" err="1" smtClean="0"/>
              <a:t>Дулитл</a:t>
            </a:r>
            <a:r>
              <a:rPr lang="ru-RU" dirty="0" smtClean="0"/>
              <a:t>. Книгу «Истории доктора </a:t>
            </a:r>
            <a:r>
              <a:rPr lang="ru-RU" dirty="0" err="1" smtClean="0"/>
              <a:t>Дулитла</a:t>
            </a:r>
            <a:r>
              <a:rPr lang="ru-RU" dirty="0" smtClean="0"/>
              <a:t>» написал </a:t>
            </a:r>
            <a:r>
              <a:rPr lang="ru-RU" dirty="0" err="1" smtClean="0"/>
              <a:t>Гью</a:t>
            </a:r>
            <a:r>
              <a:rPr lang="ru-RU" dirty="0" smtClean="0"/>
              <a:t> </a:t>
            </a:r>
            <a:r>
              <a:rPr lang="ru-RU" dirty="0" err="1" smtClean="0"/>
              <a:t>Лофтинг</a:t>
            </a:r>
            <a:r>
              <a:rPr lang="ru-RU" dirty="0" smtClean="0"/>
              <a:t>. Она была опубликована в Англии в 1920 году. Корней Чуковский был замечательным переводчиком с английского и наверняка читал это произведение. Своему герою он дал «говорящее» имя - Айболит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Второе крупное произведение К.И. Чуковского - стихотворная сказка "Айболит". В ней доктор тоже отправился в Африку. Он спешит исцелить больных животных, которые дали знать о своем бедственном положении. Эта сказка в стихах – оригинальное (собственное) сочинение К. И. Чуковского.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Итак, наша работа началась с того, что мы взяли карту, сказку Чуковского «Айболит» и начали искать город, где жил доктор Айболит.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0"/>
            <a:ext cx="5729306" cy="243076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2. Маршрут доктора Айболита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/>
              <a:t>2.1. Пункт отправления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6300"/>
            <a:ext cx="5857875" cy="6783388"/>
          </a:xfrm>
        </p:spPr>
        <p:txBody>
          <a:bodyPr>
            <a:normAutofit fontScale="32500" lnSpcReduction="20000"/>
          </a:bodyPr>
          <a:lstStyle/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 </a:t>
            </a:r>
            <a:r>
              <a:rPr lang="ru-RU" sz="4800" dirty="0" smtClean="0"/>
              <a:t>Давайте вместе вспомним, как начиналась сказка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Добрый доктор Айболит!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Он под деревом сидит.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Приходи к нему лечиться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И корова, и волчица,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И жучок, и червячок,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И медведица!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Всех излечит, исцелит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 Добрый доктор Айболит!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 И пришла к Айболиту лиса: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«Ой, меня укусила оса!»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    И пришёл к Айболиту Барбос: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«Меня курица клюнула в нос!»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sz="4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dirty="0" smtClean="0"/>
              <a:t>Попробуем по первым строчкам сказки определить место жительства доктора Айболита.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/>
              <a:t>Во-первых, это лесная зона, т.к. доктор Айболит сидит под деревом и к нему приходят лечиться волчица и медведь.</a:t>
            </a:r>
            <a:endParaRPr lang="ru-RU" sz="4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/>
              <a:t>Во-вторых: скорее всего, это северное полушарие (к Айболиту приходят лечиться и жучок, и паучок, и медведица).</a:t>
            </a:r>
            <a:endParaRPr lang="ru-RU" sz="48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4800" b="1" dirty="0" smtClean="0"/>
              <a:t>В-третьих: этот район освоен человеком (у Айболита лечится собака, корова, курица).</a:t>
            </a:r>
            <a:endParaRPr lang="ru-RU" sz="4800" dirty="0" smtClean="0"/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endParaRPr lang="ru-RU" sz="4800" b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/>
          </a:p>
          <a:p>
            <a:pPr marL="521208" lvl="1" fontAlgn="auto">
              <a:spcAft>
                <a:spcPts val="0"/>
              </a:spcAft>
              <a:buClr>
                <a:schemeClr val="accent4"/>
              </a:buClr>
              <a:buFont typeface="Wingdings 2"/>
              <a:buChar char=""/>
              <a:defRPr/>
            </a:pPr>
            <a:endParaRPr lang="ru-RU" dirty="0">
              <a:solidFill>
                <a:schemeClr val="tx1">
                  <a:tint val="8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2928938" y="4572000"/>
            <a:ext cx="2843212" cy="4035425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4400" smtClean="0"/>
              <a:t>   </a:t>
            </a:r>
          </a:p>
          <a:p>
            <a:endParaRPr lang="ru-RU" smtClean="0"/>
          </a:p>
        </p:txBody>
      </p:sp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357188" y="2143125"/>
            <a:ext cx="3643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>
              <a:latin typeface="Trebuchet MS" pitchFamily="34" charset="0"/>
            </a:endParaRPr>
          </a:p>
        </p:txBody>
      </p:sp>
      <p:sp>
        <p:nvSpPr>
          <p:cNvPr id="19459" name="Прямоугольник 7"/>
          <p:cNvSpPr>
            <a:spLocks noChangeArrowheads="1"/>
          </p:cNvSpPr>
          <p:nvPr/>
        </p:nvSpPr>
        <p:spPr bwMode="auto">
          <a:xfrm>
            <a:off x="285750" y="500063"/>
            <a:ext cx="5857875" cy="827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Trebuchet MS" pitchFamily="34" charset="0"/>
              </a:rPr>
              <a:t>Скорее всего, доктор Айболит жил в России. Об этом нам говорит и само имя: Ай – болит.</a:t>
            </a:r>
            <a:endParaRPr lang="ru-RU" sz="2800">
              <a:latin typeface="Trebuchet MS" pitchFamily="34" charset="0"/>
            </a:endParaRPr>
          </a:p>
          <a:p>
            <a:pPr algn="just"/>
            <a:r>
              <a:rPr lang="ru-RU" sz="2800">
                <a:latin typeface="Trebuchet MS" pitchFamily="34" charset="0"/>
              </a:rPr>
              <a:t>А в каком - же городе жил доктор? Может быть Архангельск, или Москва, или наш другой город?</a:t>
            </a:r>
          </a:p>
          <a:p>
            <a:pPr algn="ctr"/>
            <a:r>
              <a:rPr lang="ru-RU" sz="2800" b="1" i="1">
                <a:solidFill>
                  <a:schemeClr val="bg1"/>
                </a:solidFill>
                <a:latin typeface="Trebuchet MS" pitchFamily="34" charset="0"/>
              </a:rPr>
              <a:t>И прибежала зайчиха</a:t>
            </a:r>
          </a:p>
          <a:p>
            <a:pPr algn="ctr"/>
            <a:r>
              <a:rPr lang="ru-RU" sz="2800" b="1" i="1">
                <a:solidFill>
                  <a:schemeClr val="bg1"/>
                </a:solidFill>
                <a:latin typeface="Trebuchet MS" pitchFamily="34" charset="0"/>
              </a:rPr>
              <a:t>И закричала: «Ай, ай!</a:t>
            </a:r>
          </a:p>
          <a:p>
            <a:pPr algn="ctr"/>
            <a:r>
              <a:rPr lang="ru-RU" sz="2800" b="1" i="1">
                <a:solidFill>
                  <a:schemeClr val="bg1"/>
                </a:solidFill>
                <a:latin typeface="Trebuchet MS" pitchFamily="34" charset="0"/>
              </a:rPr>
              <a:t>Мой зайчик попал под трамвай!</a:t>
            </a:r>
          </a:p>
          <a:p>
            <a:pPr algn="ctr"/>
            <a:r>
              <a:rPr lang="ru-RU" sz="2800" b="1" i="1">
                <a:solidFill>
                  <a:schemeClr val="bg1"/>
                </a:solidFill>
                <a:latin typeface="Trebuchet MS" pitchFamily="34" charset="0"/>
              </a:rPr>
              <a:t>Мой зайчик, мой мальчик</a:t>
            </a:r>
          </a:p>
          <a:p>
            <a:pPr algn="ctr"/>
            <a:r>
              <a:rPr lang="ru-RU" sz="2800" b="1" i="1">
                <a:solidFill>
                  <a:schemeClr val="bg1"/>
                </a:solidFill>
                <a:latin typeface="Trebuchet MS" pitchFamily="34" charset="0"/>
              </a:rPr>
              <a:t>Попал под трамвай!</a:t>
            </a:r>
          </a:p>
          <a:p>
            <a:pPr algn="just"/>
            <a:r>
              <a:rPr lang="ru-RU" sz="2800">
                <a:latin typeface="Trebuchet MS" pitchFamily="34" charset="0"/>
              </a:rPr>
              <a:t>     На основании данного отрывка мы можем понять, что доктор проживал не в лесу, а на окраине крупного города, в котором ходят трамваи (Мой зайчик попал под трамвай). Конечно, таких городов несколько. 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88" y="285750"/>
            <a:ext cx="5786437" cy="857250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Но здесь на помощь приходят другие произведения Корнея Ивановича Чуковского: “Крокодил”: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Трубы затрубили,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Пушки запалили!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Очень рад Петроград –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Все ликуют и танцуют,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Ваню милого целуют!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Или “</a:t>
            </a:r>
            <a:r>
              <a:rPr lang="ru-RU" dirty="0" err="1" smtClean="0">
                <a:solidFill>
                  <a:schemeClr val="bg1"/>
                </a:solidFill>
              </a:rPr>
              <a:t>Мойдодыр</a:t>
            </a:r>
            <a:r>
              <a:rPr lang="ru-RU" dirty="0" smtClean="0">
                <a:solidFill>
                  <a:schemeClr val="bg1"/>
                </a:solidFill>
              </a:rPr>
              <a:t>”: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А от бешеной мочалки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Я помчался как от палки.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А она за мной, за мной,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По Садовой, по Сенной,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Я к Таврическому саду…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…Прямо в Мойку,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Прямо в Мойку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С головою окунут!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В  них упоминается река Мойка, улицы Сенная и Садовая которые находится в Санкт – Петербурге. А если ещё вспомнить, что и автор родился в этом городе, то можно считать, что доктор Айболит жил и начал своё путешествие в Африку из </a:t>
            </a:r>
            <a:r>
              <a:rPr lang="ru-RU" b="1" dirty="0" smtClean="0"/>
              <a:t>пригорода Петербурга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57982" cy="121632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2.2. Пункт назначения</a:t>
            </a:r>
            <a:endParaRPr lang="ru-RU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57188" y="285750"/>
            <a:ext cx="5429250" cy="1285875"/>
          </a:xfrm>
          <a:prstGeom prst="rect">
            <a:avLst/>
          </a:prstGeom>
        </p:spPr>
        <p:txBody>
          <a:bodyPr lIns="45720" tIns="0" rIns="45720" bIns="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38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21507" name="Прямоугольник 11"/>
          <p:cNvSpPr>
            <a:spLocks noChangeArrowheads="1"/>
          </p:cNvSpPr>
          <p:nvPr/>
        </p:nvSpPr>
        <p:spPr bwMode="auto">
          <a:xfrm>
            <a:off x="285750" y="1428750"/>
            <a:ext cx="5643563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rebuchet MS" pitchFamily="34" charset="0"/>
              </a:rPr>
              <a:t>    Итак, доктор Айболит получил телеграмму от больных животных:</a:t>
            </a:r>
          </a:p>
          <a:p>
            <a:pPr algn="ctr"/>
            <a:r>
              <a:rPr lang="ru-RU" sz="2000">
                <a:latin typeface="Trebuchet MS" pitchFamily="34" charset="0"/>
              </a:rPr>
              <a:t>…</a:t>
            </a:r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Вот вам телеграмма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От Гиппопотама!»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«Приезжайте, доктор,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В Африку скорей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И спасите, доктор,</a:t>
            </a:r>
          </a:p>
          <a:p>
            <a:pPr algn="ctr"/>
            <a:r>
              <a:rPr lang="ru-RU" sz="2000" b="1" i="1">
                <a:solidFill>
                  <a:schemeClr val="bg1"/>
                </a:solidFill>
                <a:latin typeface="Trebuchet MS" pitchFamily="34" charset="0"/>
              </a:rPr>
              <a:t>Наших малышей!</a:t>
            </a:r>
          </a:p>
          <a:p>
            <a:endParaRPr lang="ru-RU" sz="2000">
              <a:latin typeface="Trebuchet MS" pitchFamily="34" charset="0"/>
            </a:endParaRPr>
          </a:p>
          <a:p>
            <a:r>
              <a:rPr lang="ru-RU" sz="2000">
                <a:latin typeface="Trebuchet MS" pitchFamily="34" charset="0"/>
              </a:rPr>
              <a:t>     Точный адрес в телеграмме не указан, но доктор сразу собирается в дорогу. О чём это может говорить? </a:t>
            </a:r>
          </a:p>
          <a:p>
            <a:r>
              <a:rPr lang="ru-RU" sz="2000">
                <a:latin typeface="Trebuchet MS" pitchFamily="34" charset="0"/>
              </a:rPr>
              <a:t>              </a:t>
            </a:r>
            <a:r>
              <a:rPr lang="ru-RU" sz="2000">
                <a:solidFill>
                  <a:schemeClr val="bg1"/>
                </a:solidFill>
                <a:latin typeface="Trebuchet MS" pitchFamily="34" charset="0"/>
              </a:rPr>
              <a:t>Рассмотрим </a:t>
            </a:r>
            <a:r>
              <a:rPr lang="ru-RU" sz="2000" b="1">
                <a:solidFill>
                  <a:schemeClr val="bg1"/>
                </a:solidFill>
                <a:latin typeface="Trebuchet MS" pitchFamily="34" charset="0"/>
              </a:rPr>
              <a:t>две гипотезы:</a:t>
            </a:r>
            <a:endParaRPr lang="ru-RU" sz="200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2000">
                <a:latin typeface="Trebuchet MS" pitchFamily="34" charset="0"/>
              </a:rPr>
              <a:t>1. Доктор Айболит быстро откликнулся на телеграмму т. к. знал, куда нужно отправляться</a:t>
            </a:r>
          </a:p>
          <a:p>
            <a:r>
              <a:rPr lang="ru-RU" sz="2000">
                <a:latin typeface="Trebuchet MS" pitchFamily="34" charset="0"/>
              </a:rPr>
              <a:t>2. Доктор Айболит очень любил животных и доверял им. Он знал, что они точно помогут ему добраться до Африки, до больных животных.</a:t>
            </a:r>
          </a:p>
          <a:p>
            <a:r>
              <a:rPr lang="ru-RU" sz="2000">
                <a:latin typeface="Trebuchet MS" pitchFamily="34" charset="0"/>
              </a:rPr>
              <a:t>      </a:t>
            </a:r>
            <a:r>
              <a:rPr lang="ru-RU" sz="2000">
                <a:solidFill>
                  <a:schemeClr val="bg1"/>
                </a:solidFill>
                <a:latin typeface="Trebuchet MS" pitchFamily="34" charset="0"/>
              </a:rPr>
              <a:t>Интересно, какая из них подтвердится?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2900" y="285750"/>
            <a:ext cx="5429250" cy="8501063"/>
          </a:xfrm>
        </p:spPr>
        <p:txBody>
          <a:bodyPr>
            <a:normAutofit fontScale="77500" lnSpcReduction="20000"/>
          </a:bodyPr>
          <a:lstStyle/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…</a:t>
            </a:r>
            <a:r>
              <a:rPr lang="ru-RU" b="1" i="1" dirty="0" smtClean="0">
                <a:solidFill>
                  <a:schemeClr val="bg1"/>
                </a:solidFill>
              </a:rPr>
              <a:t>Ладно, ладно побегу,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Вашим детям помогу.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Только где же вы живёте?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На горе или в болоте?..»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«…Мы живем на Занзибаре,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В Калахари и Сахаре,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На горе </a:t>
            </a:r>
            <a:r>
              <a:rPr lang="ru-RU" b="1" i="1" dirty="0" err="1" smtClean="0">
                <a:solidFill>
                  <a:schemeClr val="bg1"/>
                </a:solidFill>
              </a:rPr>
              <a:t>Фернандо-По</a:t>
            </a:r>
            <a:r>
              <a:rPr lang="ru-RU" b="1" i="1" dirty="0" smtClean="0">
                <a:solidFill>
                  <a:schemeClr val="bg1"/>
                </a:solidFill>
              </a:rPr>
              <a:t>,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Где гуляет </a:t>
            </a:r>
            <a:r>
              <a:rPr lang="ru-RU" b="1" i="1" dirty="0" err="1" smtClean="0">
                <a:solidFill>
                  <a:schemeClr val="bg1"/>
                </a:solidFill>
              </a:rPr>
              <a:t>Гиппопо</a:t>
            </a:r>
            <a:endParaRPr lang="ru-RU" b="1" i="1" dirty="0" smtClean="0">
              <a:solidFill>
                <a:schemeClr val="bg1"/>
              </a:solidFill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</a:rPr>
              <a:t>По широкой </a:t>
            </a:r>
            <a:r>
              <a:rPr lang="ru-RU" b="1" i="1" dirty="0" err="1" smtClean="0">
                <a:solidFill>
                  <a:schemeClr val="bg1"/>
                </a:solidFill>
              </a:rPr>
              <a:t>Лимпопо</a:t>
            </a:r>
            <a:r>
              <a:rPr lang="ru-RU" dirty="0" smtClean="0"/>
              <a:t>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Разберёмся, где живут эти животные.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Занзибар</a:t>
            </a:r>
            <a:r>
              <a:rPr lang="ru-RU" dirty="0" smtClean="0"/>
              <a:t> - архипелаг в Индийском океане.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Калахари</a:t>
            </a:r>
            <a:r>
              <a:rPr lang="ru-RU" dirty="0" smtClean="0"/>
              <a:t> - пустыня в Южной Африке. Площадь Калахари 600 тыс. км².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Сахара</a:t>
            </a:r>
            <a:r>
              <a:rPr lang="ru-RU" dirty="0" smtClean="0"/>
              <a:t> – самая крупная пустыня мира 7млн. км².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solidFill>
                  <a:schemeClr val="bg1"/>
                </a:solidFill>
              </a:rPr>
              <a:t>Фернандо-По</a:t>
            </a:r>
            <a:r>
              <a:rPr lang="ru-RU" dirty="0" smtClean="0"/>
              <a:t> – название несуществующей горы.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err="1" smtClean="0">
                <a:solidFill>
                  <a:schemeClr val="bg1"/>
                </a:solidFill>
              </a:rPr>
              <a:t>Лимпопо</a:t>
            </a:r>
            <a:r>
              <a:rPr lang="ru-RU" dirty="0" smtClean="0"/>
              <a:t> – река в Южной Африке, (Крокодиловая). Её длина 1600 км.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Килиманджаро</a:t>
            </a:r>
            <a:r>
              <a:rPr lang="ru-RU" dirty="0" smtClean="0"/>
              <a:t> – самый высокий действующий вулкан - 5 899 м над уровнем моря.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Итак: охвачена практически вся территория Африки, в основном сухие и пустынные области. Своим ответом звери дают понять, что они сами найдут Айболита, как только он прилетит в Африку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658</TotalTime>
  <Words>1261</Words>
  <Application>Microsoft Office PowerPoint</Application>
  <PresentationFormat>Экран (4:3)</PresentationFormat>
  <Paragraphs>150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Trebuchet MS</vt:lpstr>
      <vt:lpstr>Arial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 «Кто спит в почке»</dc:title>
  <dc:creator>максим</dc:creator>
  <cp:lastModifiedBy>Скобляков В.А.</cp:lastModifiedBy>
  <cp:revision>7</cp:revision>
  <dcterms:created xsi:type="dcterms:W3CDTF">2019-03-01T07:00:29Z</dcterms:created>
  <dcterms:modified xsi:type="dcterms:W3CDTF">2020-03-25T19:29:04Z</dcterms:modified>
</cp:coreProperties>
</file>