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57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C083E6E3-FA7D-4D7B-A595-EF9225AFEA82}" styleName="Светлый стиль 1 - акцент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D113A9D2-9D6B-4929-AA2D-F23B5EE8CBE7}" styleName="Стиль из темы 2 - акцент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D27102A9-8310-4765-A935-A1911B00CA55}" styleName="Светлый стиль 1 - акцент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0" d="100"/>
          <a:sy n="30" d="100"/>
        </p:scale>
        <p:origin x="-90" y="-4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 userDrawn="1"/>
        </p:nvSpPr>
        <p:spPr>
          <a:xfrm>
            <a:off x="1214414" y="1071546"/>
            <a:ext cx="6786610" cy="4286280"/>
          </a:xfrm>
          <a:prstGeom prst="rect">
            <a:avLst/>
          </a:prstGeom>
          <a:solidFill>
            <a:schemeClr val="accent1">
              <a:lumMod val="20000"/>
              <a:lumOff val="80000"/>
              <a:alpha val="8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Рамка 6"/>
          <p:cNvSpPr/>
          <p:nvPr userDrawn="1"/>
        </p:nvSpPr>
        <p:spPr>
          <a:xfrm>
            <a:off x="500034" y="357166"/>
            <a:ext cx="8215370" cy="5643602"/>
          </a:xfrm>
          <a:prstGeom prst="fram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EEEC0-95D0-4F4B-AEBD-E6EEE1F9C5FC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9" name="Рисунок 8" descr="TI2LWI0Nj.png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357158" y="3857627"/>
            <a:ext cx="2115129" cy="2715073"/>
          </a:xfrm>
          <a:prstGeom prst="rect">
            <a:avLst/>
          </a:prstGeom>
        </p:spPr>
      </p:pic>
      <p:pic>
        <p:nvPicPr>
          <p:cNvPr id="11266" name="Picture 2" descr="http://www.eduvluki.ru/data/detsad/21/42/publ/47176/47176.gif"/>
          <p:cNvPicPr>
            <a:picLocks noChangeAspect="1" noChangeArrowheads="1"/>
          </p:cNvPicPr>
          <p:nvPr userDrawn="1"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286644" y="0"/>
            <a:ext cx="2028825" cy="3448051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 userDrawn="1"/>
        </p:nvSpPr>
        <p:spPr>
          <a:xfrm>
            <a:off x="2714612" y="6488668"/>
            <a:ext cx="16430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latin typeface="Blackadder ITC" pitchFamily="82" charset="0"/>
              </a:rPr>
              <a:t>korolevairin</a:t>
            </a:r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500174"/>
            <a:ext cx="8229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EEEC0-95D0-4F4B-AEBD-E6EEE1F9C5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EEEC0-95D0-4F4B-AEBD-E6EEE1F9C5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EEEC0-95D0-4F4B-AEBD-E6EEE1F9C5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EEEC0-95D0-4F4B-AEBD-E6EEE1F9C5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EEEC0-95D0-4F4B-AEBD-E6EEE1F9C5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EEEC0-95D0-4F4B-AEBD-E6EEE1F9C5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EEEC0-95D0-4F4B-AEBD-E6EEE1F9C5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EEEC0-95D0-4F4B-AEBD-E6EEE1F9C5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gi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1" cstate="email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с двумя скругленными противолежащими углами 7"/>
          <p:cNvSpPr/>
          <p:nvPr userDrawn="1"/>
        </p:nvSpPr>
        <p:spPr>
          <a:xfrm>
            <a:off x="500034" y="285728"/>
            <a:ext cx="8215370" cy="6072230"/>
          </a:xfrm>
          <a:prstGeom prst="round2DiagRect">
            <a:avLst/>
          </a:prstGeom>
          <a:solidFill>
            <a:schemeClr val="accent1">
              <a:lumMod val="20000"/>
              <a:lumOff val="80000"/>
              <a:alpha val="8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CEEEC0-95D0-4F4B-AEBD-E6EEE1F9C5FC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 descr="sentjabr.gif"/>
          <p:cNvPicPr>
            <a:picLocks noChangeAspect="1"/>
          </p:cNvPicPr>
          <p:nvPr userDrawn="1"/>
        </p:nvPicPr>
        <p:blipFill>
          <a:blip r:embed="rId1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4450539"/>
            <a:ext cx="2500330" cy="2407461"/>
          </a:xfrm>
          <a:prstGeom prst="rect">
            <a:avLst/>
          </a:prstGeom>
        </p:spPr>
      </p:pic>
      <p:pic>
        <p:nvPicPr>
          <p:cNvPr id="14338" name="Picture 2" descr="http://riamotor.ru/uploads/posts/2013-03/1362567576_pdd.jpg"/>
          <p:cNvPicPr>
            <a:picLocks noChangeAspect="1" noChangeArrowheads="1"/>
          </p:cNvPicPr>
          <p:nvPr userDrawn="1"/>
        </p:nvPicPr>
        <p:blipFill>
          <a:blip r:embed="rId1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15008" y="4550075"/>
            <a:ext cx="3428992" cy="2307925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 userDrawn="1"/>
        </p:nvSpPr>
        <p:spPr>
          <a:xfrm>
            <a:off x="2714612" y="6488668"/>
            <a:ext cx="16430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latin typeface="Blackadder ITC" pitchFamily="82" charset="0"/>
              </a:rPr>
              <a:t>korolevairin</a:t>
            </a:r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685800" y="1268760"/>
            <a:ext cx="7772400" cy="2304256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Проект по ПДД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solidFill>
                  <a:srgbClr val="FF0000"/>
                </a:solidFill>
              </a:rPr>
              <a:t>«</a:t>
            </a:r>
            <a:r>
              <a:rPr lang="ru-RU" b="1" dirty="0" smtClean="0">
                <a:solidFill>
                  <a:srgbClr val="C00000"/>
                </a:solidFill>
              </a:rPr>
              <a:t>Всем нам знать положено правила дорожные</a:t>
            </a:r>
            <a:r>
              <a:rPr lang="ru-RU" b="1" dirty="0" smtClean="0">
                <a:solidFill>
                  <a:srgbClr val="FF0000"/>
                </a:solidFill>
              </a:rPr>
              <a:t>»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8" name="Подзаголовок 7"/>
          <p:cNvSpPr>
            <a:spLocks noGrp="1"/>
          </p:cNvSpPr>
          <p:nvPr>
            <p:ph type="subTitle" idx="1"/>
          </p:nvPr>
        </p:nvSpPr>
        <p:spPr>
          <a:xfrm>
            <a:off x="2987824" y="3886200"/>
            <a:ext cx="4784576" cy="1198984"/>
          </a:xfrm>
        </p:spPr>
        <p:txBody>
          <a:bodyPr>
            <a:normAutofit/>
          </a:bodyPr>
          <a:lstStyle/>
          <a:p>
            <a:pPr algn="l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Подготовила воспитатель логопедической группы МКДОУ «Детский сад №2» г. Пласта Соколова Т.А.</a:t>
            </a:r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357554" y="2500306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i="1" dirty="0" smtClean="0">
                <a:solidFill>
                  <a:srgbClr val="C00000"/>
                </a:solidFill>
              </a:rPr>
              <a:t> </a:t>
            </a:r>
            <a:endParaRPr lang="ru-RU" i="1" dirty="0">
              <a:solidFill>
                <a:srgbClr val="C00000"/>
              </a:solidFill>
            </a:endParaRPr>
          </a:p>
        </p:txBody>
      </p:sp>
      <p:pic>
        <p:nvPicPr>
          <p:cNvPr id="6" name="Picture 2" descr="D:\Новая папка\непр. согл\s9970805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47664" y="3429000"/>
            <a:ext cx="1214446" cy="1812605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85800" y="476673"/>
            <a:ext cx="7772400" cy="936103"/>
          </a:xfrm>
        </p:spPr>
        <p:txBody>
          <a:bodyPr>
            <a:normAutofit fontScale="90000"/>
          </a:bodyPr>
          <a:lstStyle/>
          <a:p>
            <a:r>
              <a:rPr lang="ru-RU" sz="36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Заключительный: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371600" y="1628800"/>
            <a:ext cx="6400800" cy="4010000"/>
          </a:xfrm>
        </p:spPr>
        <p:txBody>
          <a:bodyPr/>
          <a:lstStyle/>
          <a:p>
            <a:pPr lvl="0"/>
            <a:r>
              <a:rPr lang="ru-RU" dirty="0" smtClean="0">
                <a:solidFill>
                  <a:schemeClr val="tx1"/>
                </a:solidFill>
              </a:rPr>
              <a:t>проведение итогового занятия в форме игры-викторины «Юные знатоки ПДД».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648072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Комплексно-тематическое планирование.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39552" y="1556792"/>
          <a:ext cx="8136904" cy="4668520"/>
        </p:xfrm>
        <a:graphic>
          <a:graphicData uri="http://schemas.openxmlformats.org/drawingml/2006/table">
            <a:tbl>
              <a:tblPr firstRow="1" bandRow="1">
                <a:tableStyleId>{D27102A9-8310-4765-A935-A1911B00CA55}</a:tableStyleId>
              </a:tblPr>
              <a:tblGrid>
                <a:gridCol w="3135263"/>
                <a:gridCol w="5001641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Образовательные области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Виды детской деятельности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8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Физическое развитие</a:t>
                      </a:r>
                      <a:endParaRPr lang="ru-RU" sz="2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Подвижные игры «Бегущий светофор», «Самый</a:t>
                      </a:r>
                      <a:r>
                        <a:rPr lang="ru-RU" sz="1800" b="1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быстрый</a:t>
                      </a:r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», «Такси», «Будь</a:t>
                      </a:r>
                      <a:r>
                        <a:rPr lang="ru-RU" sz="1800" b="1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внимателен!</a:t>
                      </a:r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»</a:t>
                      </a:r>
                    </a:p>
                    <a:p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</a:t>
                      </a:r>
                      <a:r>
                        <a:rPr lang="ru-RU" sz="1800" b="1" kern="12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Физминутки</a:t>
                      </a:r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«Пешеходы», «Постовой»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918648">
                <a:tc>
                  <a:txBody>
                    <a:bodyPr/>
                    <a:lstStyle/>
                    <a:p>
                      <a:r>
                        <a:rPr lang="ru-RU" sz="28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Речевое развитие</a:t>
                      </a:r>
                      <a:endParaRPr lang="ru-RU" sz="2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-Загадки о правилах</a:t>
                      </a:r>
                      <a:r>
                        <a:rPr lang="ru-RU" sz="1800" b="1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дорожного движения, дорожных знаках;</a:t>
                      </a:r>
                      <a:endParaRPr lang="ru-RU" sz="1800" b="1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-Стихотворения «Песенка о правилах» Я. </a:t>
                      </a:r>
                      <a:r>
                        <a:rPr lang="ru-RU" sz="1800" b="1" kern="12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Пишумов</a:t>
                      </a:r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, «Мяч» С.Маршак, «Светофор» В.Кожевников</a:t>
                      </a:r>
                    </a:p>
                    <a:p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-Составление</a:t>
                      </a:r>
                      <a:r>
                        <a:rPr lang="ru-RU" sz="1800" b="1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рассказа по сюжетной картине</a:t>
                      </a:r>
                      <a:endParaRPr lang="ru-RU" sz="1800" b="1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 Сюжетно-ролевые</a:t>
                      </a:r>
                      <a:r>
                        <a:rPr lang="ru-RU" sz="1800" b="1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игры «Автомастерская», «</a:t>
                      </a:r>
                      <a:r>
                        <a:rPr lang="ru-RU" sz="1800" b="1" kern="1200" baseline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Мы-водители</a:t>
                      </a:r>
                      <a:r>
                        <a:rPr lang="ru-RU" sz="1800" b="1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»</a:t>
                      </a:r>
                      <a:endParaRPr lang="ru-RU" sz="1800" b="1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-Дидактическая</a:t>
                      </a:r>
                      <a:r>
                        <a:rPr lang="ru-RU" sz="1800" b="1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игра «Назови виды транспорта»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899592" y="764704"/>
          <a:ext cx="7560840" cy="5256585"/>
        </p:xfrm>
        <a:graphic>
          <a:graphicData uri="http://schemas.openxmlformats.org/drawingml/2006/table">
            <a:tbl>
              <a:tblPr firstRow="1" bandRow="1">
                <a:tableStyleId>{D27102A9-8310-4765-A935-A1911B00CA55}</a:tableStyleId>
              </a:tblPr>
              <a:tblGrid>
                <a:gridCol w="2592288"/>
                <a:gridCol w="4968552"/>
              </a:tblGrid>
              <a:tr h="175219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Познавательное развитие</a:t>
                      </a:r>
                      <a:endParaRPr lang="ru-RU" sz="2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Дидактические игры</a:t>
                      </a:r>
                      <a:r>
                        <a:rPr lang="ru-RU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800" b="1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«Угадай, какой знак?», «Найди нужный знак», «Верно - неверно»;</a:t>
                      </a:r>
                    </a:p>
                    <a:p>
                      <a:r>
                        <a:rPr lang="ru-RU" sz="1800" b="1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 Игра-викторина</a:t>
                      </a:r>
                      <a:r>
                        <a:rPr lang="ru-RU" sz="1800" b="1" i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«Правила дорожные все нам знать положено»;</a:t>
                      </a:r>
                      <a:endParaRPr lang="ru-RU" dirty="0"/>
                    </a:p>
                  </a:txBody>
                  <a:tcPr/>
                </a:tc>
              </a:tr>
              <a:tr h="1752195">
                <a:tc>
                  <a:txBody>
                    <a:bodyPr/>
                    <a:lstStyle/>
                    <a:p>
                      <a:r>
                        <a:rPr lang="ru-RU" sz="24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Художественно- эстетическое развитие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 Конструирование «Гараж для</a:t>
                      </a:r>
                      <a:r>
                        <a:rPr lang="ru-RU" sz="1800" b="1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разных машин»</a:t>
                      </a:r>
                      <a:endParaRPr lang="ru-RU" sz="1800" b="1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 Раскрашивание раскрасок по теме</a:t>
                      </a:r>
                    </a:p>
                    <a:p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-Рисование «Транспорт</a:t>
                      </a:r>
                      <a:r>
                        <a:rPr lang="ru-RU" sz="1800" b="1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на улицах нашего города</a:t>
                      </a:r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»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75219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400" b="1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Безопасность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-Беседа с детьми на тему «Безопасное поведение в транспорте»</a:t>
                      </a:r>
                    </a:p>
                    <a:p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-Рассказ</a:t>
                      </a:r>
                      <a:r>
                        <a:rPr lang="ru-RU" sz="18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воспитателя</a:t>
                      </a:r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на тему «Транспорт</a:t>
                      </a:r>
                      <a:r>
                        <a:rPr lang="ru-RU" sz="18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на наших улицах»</a:t>
                      </a:r>
                      <a:endParaRPr lang="ru-RU" sz="18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Работа с родителями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/>
              <a:t>  Анкетирование родителей на тему:</a:t>
            </a:r>
            <a:endParaRPr lang="ru-RU" dirty="0" smtClean="0"/>
          </a:p>
          <a:p>
            <a:pPr>
              <a:buNone/>
            </a:pPr>
            <a:r>
              <a:rPr lang="ru-RU" b="1" dirty="0" smtClean="0"/>
              <a:t>«Я И МОЙ РЕБЕНОК НА УЛИЦАХ ГОРОДА»;</a:t>
            </a:r>
          </a:p>
          <a:p>
            <a:pPr>
              <a:buNone/>
            </a:pPr>
            <a:endParaRPr lang="ru-RU" b="1" dirty="0" smtClean="0"/>
          </a:p>
          <a:p>
            <a:pPr>
              <a:buNone/>
            </a:pPr>
            <a:r>
              <a:rPr lang="ru-RU" b="1" dirty="0" smtClean="0"/>
              <a:t>  Оформление информационного стенда «Безопасность детей на дороге».</a:t>
            </a:r>
          </a:p>
          <a:p>
            <a:pPr>
              <a:buNone/>
            </a:pPr>
            <a:r>
              <a:rPr lang="ru-RU" b="1" dirty="0" smtClean="0"/>
              <a:t> </a:t>
            </a:r>
          </a:p>
          <a:p>
            <a:pPr>
              <a:buNone/>
            </a:pPr>
            <a:endParaRPr lang="ru-RU" b="1" dirty="0" smtClean="0"/>
          </a:p>
          <a:p>
            <a:pPr>
              <a:buNone/>
            </a:pPr>
            <a:endParaRPr lang="ru-RU" b="1" dirty="0" smtClean="0"/>
          </a:p>
          <a:p>
            <a:pPr>
              <a:buNone/>
            </a:pPr>
            <a:endParaRPr lang="ru-RU" b="1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251520" y="404664"/>
            <a:ext cx="7772400" cy="1224135"/>
          </a:xfrm>
        </p:spPr>
        <p:txBody>
          <a:bodyPr>
            <a:normAutofit fontScale="90000"/>
          </a:bodyPr>
          <a:lstStyle/>
          <a:p>
            <a:pPr lvl="0"/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Ожидаемые результаты проекта: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371600" y="1052736"/>
            <a:ext cx="6400800" cy="4176464"/>
          </a:xfrm>
        </p:spPr>
        <p:txBody>
          <a:bodyPr>
            <a:normAutofit fontScale="77500" lnSpcReduction="20000"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Дети должны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 </a:t>
            </a:r>
            <a:endParaRPr lang="ru-RU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u="sng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уметь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применять знания Правил дорожного движения на практике, выделять нужную информацию; читать информацию по дорожным знакам; оценивать дорожную ситуацию.</a:t>
            </a:r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u="sng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иметь навыки</a:t>
            </a:r>
            <a:r>
              <a:rPr lang="ru-RU" u="sng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дисциплины, осторожности, предвидения опасности на дороге   не переходящие в чувство боязни и страха.</a:t>
            </a:r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u="sng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знать:</a:t>
            </a:r>
            <a:r>
              <a:rPr lang="ru-RU" u="sng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дорожные знаки; сигналы светофора; </a:t>
            </a:r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виды транспорта; причины ДТП; правила поведения в транспорте. </a:t>
            </a:r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DCIM\101MSDCF\DSC03840.JPG"/>
          <p:cNvPicPr>
            <a:picLocks noChangeAspect="1" noChangeArrowheads="1"/>
          </p:cNvPicPr>
          <p:nvPr/>
        </p:nvPicPr>
        <p:blipFill>
          <a:blip r:embed="rId2" cstate="email"/>
          <a:srcRect b="-2224"/>
          <a:stretch>
            <a:fillRect/>
          </a:stretch>
        </p:blipFill>
        <p:spPr bwMode="auto">
          <a:xfrm>
            <a:off x="971600" y="692696"/>
            <a:ext cx="3600400" cy="331236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7" name="Picture 3" descr="F:\DCIM\101MSDCF\DSC0384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932040" y="2996952"/>
            <a:ext cx="3471155" cy="338437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Выноска-облако 5"/>
          <p:cNvSpPr/>
          <p:nvPr/>
        </p:nvSpPr>
        <p:spPr>
          <a:xfrm>
            <a:off x="4860032" y="332656"/>
            <a:ext cx="3677538" cy="2376264"/>
          </a:xfrm>
          <a:prstGeom prst="cloudCallout">
            <a:avLst>
              <a:gd name="adj1" fmla="val -57078"/>
              <a:gd name="adj2" fmla="val 68964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i="1" dirty="0" smtClean="0"/>
              <a:t>На дороге целый день </a:t>
            </a:r>
            <a:br>
              <a:rPr lang="ru-RU" b="1" i="1" dirty="0" smtClean="0"/>
            </a:br>
            <a:r>
              <a:rPr lang="ru-RU" b="1" i="1" dirty="0" smtClean="0"/>
              <a:t>Сильное движение, </a:t>
            </a:r>
            <a:br>
              <a:rPr lang="ru-RU" b="1" i="1" dirty="0" smtClean="0"/>
            </a:br>
            <a:r>
              <a:rPr lang="ru-RU" b="1" i="1" dirty="0" smtClean="0"/>
              <a:t>Не остановить поток </a:t>
            </a:r>
            <a:br>
              <a:rPr lang="ru-RU" b="1" i="1" dirty="0" smtClean="0"/>
            </a:br>
            <a:r>
              <a:rPr lang="ru-RU" b="1" i="1" dirty="0" smtClean="0"/>
              <a:t>Даже на мгновение.</a:t>
            </a:r>
            <a:r>
              <a:rPr lang="ru-RU" sz="1600" b="1" i="1" dirty="0" smtClean="0"/>
              <a:t> </a:t>
            </a:r>
            <a:r>
              <a:rPr lang="ru-RU" b="1" i="1" dirty="0" smtClean="0"/>
              <a:t/>
            </a:r>
            <a:br>
              <a:rPr lang="ru-RU" b="1" i="1" dirty="0" smtClean="0"/>
            </a:br>
            <a:endParaRPr lang="ru-RU" b="1" i="1" dirty="0"/>
          </a:p>
        </p:txBody>
      </p:sp>
      <p:sp>
        <p:nvSpPr>
          <p:cNvPr id="7" name="Выноска-облако 6"/>
          <p:cNvSpPr/>
          <p:nvPr/>
        </p:nvSpPr>
        <p:spPr>
          <a:xfrm>
            <a:off x="1043608" y="4005064"/>
            <a:ext cx="3857620" cy="2376264"/>
          </a:xfrm>
          <a:prstGeom prst="cloudCallout">
            <a:avLst>
              <a:gd name="adj1" fmla="val -68572"/>
              <a:gd name="adj2" fmla="val -44358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i="1" dirty="0" smtClean="0"/>
              <a:t>Чтобы не случилось </a:t>
            </a:r>
            <a:br>
              <a:rPr lang="ru-RU" b="1" i="1" dirty="0" smtClean="0"/>
            </a:br>
            <a:r>
              <a:rPr lang="ru-RU" b="1" i="1" dirty="0" smtClean="0"/>
              <a:t>Опасных столкновений, </a:t>
            </a:r>
            <a:br>
              <a:rPr lang="ru-RU" b="1" i="1" dirty="0" smtClean="0"/>
            </a:br>
            <a:r>
              <a:rPr lang="ru-RU" b="1" i="1" dirty="0" smtClean="0"/>
              <a:t>Существуют Правила </a:t>
            </a:r>
            <a:br>
              <a:rPr lang="ru-RU" b="1" i="1" dirty="0" smtClean="0"/>
            </a:br>
            <a:r>
              <a:rPr lang="ru-RU" b="1" i="1" dirty="0" smtClean="0"/>
              <a:t>Дорожного движения. </a:t>
            </a:r>
            <a:endParaRPr lang="ru-RU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F:\DCIM\101MSDCF\DSC0391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187624" y="620688"/>
            <a:ext cx="3312368" cy="30639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51" name="Picture 3" descr="F:\DCIM\101MSDCF\DSC0392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932040" y="620688"/>
            <a:ext cx="3024336" cy="309634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52" name="Picture 4" descr="F:\DCIM\101MSDCF\DSC03868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259632" y="3933056"/>
            <a:ext cx="3384376" cy="25922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Выноска-облако 4"/>
          <p:cNvSpPr/>
          <p:nvPr/>
        </p:nvSpPr>
        <p:spPr>
          <a:xfrm rot="893359">
            <a:off x="5004048" y="4005064"/>
            <a:ext cx="3857620" cy="2214578"/>
          </a:xfrm>
          <a:prstGeom prst="cloudCallout">
            <a:avLst>
              <a:gd name="adj1" fmla="val -68572"/>
              <a:gd name="adj2" fmla="val -44358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b="1" dirty="0" smtClean="0"/>
          </a:p>
          <a:p>
            <a:pPr algn="ctr"/>
            <a:endParaRPr lang="ru-RU" b="1" dirty="0" smtClean="0"/>
          </a:p>
          <a:p>
            <a:pPr algn="ctr"/>
            <a:r>
              <a:rPr lang="ru-RU" b="1" dirty="0" smtClean="0"/>
              <a:t>Очень ярок красный свет. Он горит — проезда нет! Коль зелёный впереди — Проезжай и проходи!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F:\DCIM\101MSDCF\DSC0387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115616" y="548680"/>
            <a:ext cx="3434802" cy="295232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075" name="Picture 3" descr="F:\DCIM\101MSDCF\DSC0388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932040" y="476672"/>
            <a:ext cx="3384376" cy="302433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076" name="Picture 4" descr="F:\DCIM\101MSDCF\DSC03890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115616" y="3717032"/>
            <a:ext cx="3456384" cy="279878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077" name="Picture 5" descr="F:\DCIM\101MSDCF\DSC03891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860032" y="3789040"/>
            <a:ext cx="3548812" cy="28083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F:\DCIM\101MSDCF\DSC0389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55576" y="476672"/>
            <a:ext cx="3618983" cy="273630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099" name="Picture 3" descr="F:\DCIM\101MSDCF\DSC0383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860032" y="476672"/>
            <a:ext cx="3240360" cy="272055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100" name="Picture 4" descr="F:\DCIM\101MSDCF\DSC03870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572000" y="3501008"/>
            <a:ext cx="3528392" cy="28083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Выноска-облако 5"/>
          <p:cNvSpPr/>
          <p:nvPr/>
        </p:nvSpPr>
        <p:spPr>
          <a:xfrm>
            <a:off x="470295" y="3438213"/>
            <a:ext cx="3888432" cy="2664296"/>
          </a:xfrm>
          <a:prstGeom prst="cloudCallout">
            <a:avLst>
              <a:gd name="adj1" fmla="val 47046"/>
              <a:gd name="adj2" fmla="val -114122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Знак дорожный означает, </a:t>
            </a:r>
            <a:br>
              <a:rPr lang="ru-RU" b="1" dirty="0" smtClean="0"/>
            </a:br>
            <a:r>
              <a:rPr lang="ru-RU" b="1" dirty="0" smtClean="0"/>
              <a:t>Что нам делать и когда, </a:t>
            </a:r>
            <a:br>
              <a:rPr lang="ru-RU" b="1" dirty="0" smtClean="0"/>
            </a:br>
            <a:r>
              <a:rPr lang="ru-RU" b="1" dirty="0" smtClean="0"/>
              <a:t>Если мы их соблюдаем - </a:t>
            </a:r>
            <a:br>
              <a:rPr lang="ru-RU" b="1" dirty="0" smtClean="0"/>
            </a:br>
            <a:r>
              <a:rPr lang="ru-RU" b="1" dirty="0" smtClean="0"/>
              <a:t>Не застанет нас беда! 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F:\DCIM\101MSDCF\DSC0391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44008" y="640972"/>
            <a:ext cx="3672408" cy="273103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123" name="Picture 3" descr="F:\DCIM\101MSDCF\DSC0390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827584" y="548680"/>
            <a:ext cx="3414819" cy="273630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124" name="Picture 4" descr="F:\DCIM\101MSDCF\DSC03914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827584" y="3789040"/>
            <a:ext cx="3456384" cy="253143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125" name="Picture 5" descr="F:\DCIM\101MSDCF\DSC03915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932040" y="3717032"/>
            <a:ext cx="3096344" cy="244827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u="sng" dirty="0" smtClean="0">
                <a:solidFill>
                  <a:srgbClr val="FF0000"/>
                </a:solidFill>
              </a:rPr>
              <a:t>Тип проекта: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    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Информационно-познавательный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     </a:t>
            </a:r>
            <a:r>
              <a:rPr lang="ru-RU" b="1" u="sng" dirty="0" smtClean="0">
                <a:solidFill>
                  <a:srgbClr val="FF0000"/>
                </a:solidFill>
              </a:rPr>
              <a:t> </a:t>
            </a:r>
            <a:r>
              <a:rPr lang="ru-RU" sz="4400" b="1" u="sng" dirty="0" smtClean="0">
                <a:solidFill>
                  <a:srgbClr val="FF0000"/>
                </a:solidFill>
              </a:rPr>
              <a:t>Продолжительность проекта:</a:t>
            </a:r>
            <a:endParaRPr lang="ru-RU" sz="4400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dirty="0" smtClean="0"/>
              <a:t>         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Краткосрочный </a:t>
            </a: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(с 05.10.20 г. по 09.10.20г.)</a:t>
            </a:r>
          </a:p>
          <a:p>
            <a:pPr algn="ctr">
              <a:buNone/>
            </a:pPr>
            <a:r>
              <a:rPr lang="ru-RU" sz="4400" b="1" u="sng" dirty="0" smtClean="0">
                <a:solidFill>
                  <a:srgbClr val="FF0000"/>
                </a:solidFill>
              </a:rPr>
              <a:t>Участники проекта:</a:t>
            </a:r>
            <a:r>
              <a:rPr lang="ru-RU" sz="4400" dirty="0" smtClean="0">
                <a:solidFill>
                  <a:srgbClr val="FF0000"/>
                </a:solidFill>
              </a:rPr>
              <a:t> </a:t>
            </a:r>
          </a:p>
          <a:p>
            <a:pPr algn="ctr">
              <a:buNone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Воспитатель , дети, родители.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F:\DCIM\101MSDCF\DSC0390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5536" y="620688"/>
            <a:ext cx="4189449" cy="295232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147" name="Picture 3" descr="F:\DCIM\101MSDCF\DSC0390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860032" y="620688"/>
            <a:ext cx="3672408" cy="295232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Горизонтальный свиток 3"/>
          <p:cNvSpPr/>
          <p:nvPr/>
        </p:nvSpPr>
        <p:spPr>
          <a:xfrm>
            <a:off x="1763688" y="3573016"/>
            <a:ext cx="5688632" cy="2376264"/>
          </a:xfrm>
          <a:prstGeom prst="horizontalScroll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i="1" dirty="0" smtClean="0">
                <a:solidFill>
                  <a:srgbClr val="FF0000"/>
                </a:solidFill>
              </a:rPr>
              <a:t>Эти правила не сложны, </a:t>
            </a:r>
            <a:br>
              <a:rPr lang="ru-RU" sz="2000" b="1" i="1" dirty="0" smtClean="0">
                <a:solidFill>
                  <a:srgbClr val="FF0000"/>
                </a:solidFill>
              </a:rPr>
            </a:br>
            <a:r>
              <a:rPr lang="ru-RU" sz="2000" b="1" i="1" dirty="0" smtClean="0">
                <a:solidFill>
                  <a:srgbClr val="FF0000"/>
                </a:solidFill>
              </a:rPr>
              <a:t>Даже детям в детсаду, </a:t>
            </a:r>
            <a:br>
              <a:rPr lang="ru-RU" sz="2000" b="1" i="1" dirty="0" smtClean="0">
                <a:solidFill>
                  <a:srgbClr val="FF0000"/>
                </a:solidFill>
              </a:rPr>
            </a:br>
            <a:r>
              <a:rPr lang="ru-RU" sz="2000" b="1" i="1" dirty="0" smtClean="0">
                <a:solidFill>
                  <a:srgbClr val="FF0000"/>
                </a:solidFill>
              </a:rPr>
              <a:t>Люди, будьте осторожны, </a:t>
            </a:r>
            <a:br>
              <a:rPr lang="ru-RU" sz="2000" b="1" i="1" dirty="0" smtClean="0">
                <a:solidFill>
                  <a:srgbClr val="FF0000"/>
                </a:solidFill>
              </a:rPr>
            </a:br>
            <a:r>
              <a:rPr lang="ru-RU" sz="2000" b="1" i="1" dirty="0" smtClean="0">
                <a:solidFill>
                  <a:srgbClr val="FF0000"/>
                </a:solidFill>
              </a:rPr>
              <a:t>Берегите детвору! </a:t>
            </a:r>
            <a:endParaRPr lang="ru-RU" sz="2000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2"/>
          <p:cNvSpPr txBox="1">
            <a:spLocks/>
          </p:cNvSpPr>
          <p:nvPr/>
        </p:nvSpPr>
        <p:spPr>
          <a:xfrm>
            <a:off x="2571736" y="3786190"/>
            <a:ext cx="4286280" cy="125731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685800" y="1"/>
            <a:ext cx="7772400" cy="1124744"/>
          </a:xfrm>
        </p:spPr>
        <p:txBody>
          <a:bodyPr>
            <a:normAutofit/>
          </a:bodyPr>
          <a:lstStyle/>
          <a:p>
            <a:r>
              <a:rPr lang="ru-RU" b="1" u="sng" dirty="0" smtClean="0">
                <a:solidFill>
                  <a:srgbClr val="FF0000"/>
                </a:solidFill>
              </a:rPr>
              <a:t>Актуальность проекта: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>
          <a:xfrm>
            <a:off x="1475656" y="1124744"/>
            <a:ext cx="6192688" cy="4608512"/>
          </a:xfrm>
        </p:spPr>
        <p:txBody>
          <a:bodyPr>
            <a:normAutofit fontScale="40000" lnSpcReduction="20000"/>
          </a:bodyPr>
          <a:lstStyle/>
          <a:p>
            <a:r>
              <a:rPr lang="ru-RU" sz="45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Проблема обучения дошкольников безопасному участию в дорожном движении актуальна и современна, её решение помогает сформировать у детей систему знаний, осознанных навыков безопасного участия в дорожном движении, и как следствие – снижение дорожно-транспортных происшествий с участием детей. </a:t>
            </a:r>
          </a:p>
          <a:p>
            <a:r>
              <a:rPr lang="ru-RU" sz="45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Актуальность проекта связана еще и с тем, что у детей этого возраста отсутствует защитная психологическая реакция на дорожную обстановку, которая свойственна взрослым. Желание постоянно открывать что-то новое, непосредственность часто ставят их перед реальными опасностями, в частности на улицах. </a:t>
            </a:r>
          </a:p>
          <a:p>
            <a:r>
              <a:rPr lang="ru-RU" sz="45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Учитывая особую значимость работы в данном направлении, и то обстоятельство, что ДОУ является самой первой ступенью в системе непрерывного образования, был разработан и реализован проект по теме: «Всем нам знать положено правила дорожные».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460812" y="500042"/>
            <a:ext cx="34176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57224" y="2786058"/>
            <a:ext cx="18573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9" name="Заголовок 18"/>
          <p:cNvSpPr>
            <a:spLocks noGrp="1"/>
          </p:cNvSpPr>
          <p:nvPr>
            <p:ph type="ctrTitle"/>
          </p:nvPr>
        </p:nvSpPr>
        <p:spPr>
          <a:xfrm>
            <a:off x="685800" y="260649"/>
            <a:ext cx="7772400" cy="1080119"/>
          </a:xfrm>
        </p:spPr>
        <p:txBody>
          <a:bodyPr/>
          <a:lstStyle/>
          <a:p>
            <a:r>
              <a:rPr lang="ru-RU" b="1" u="sng" dirty="0" smtClean="0">
                <a:solidFill>
                  <a:srgbClr val="FF0000"/>
                </a:solidFill>
              </a:rPr>
              <a:t>Цель проекта: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1371600" y="1412776"/>
            <a:ext cx="6400800" cy="4226024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сформировать у детей основы безопасного поведения на</a:t>
            </a:r>
            <a:r>
              <a:rPr lang="ru-RU" b="1" dirty="0" smtClean="0">
                <a:solidFill>
                  <a:schemeClr val="tx1"/>
                </a:solidFill>
              </a:rPr>
              <a:t> </a:t>
            </a:r>
            <a:r>
              <a:rPr lang="ru-RU" dirty="0" smtClean="0">
                <a:solidFill>
                  <a:schemeClr val="tx1"/>
                </a:solidFill>
              </a:rPr>
              <a:t>улице, уточнить и систематизировать знания о правилах дорожного движения.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48680"/>
            <a:ext cx="7772400" cy="864096"/>
          </a:xfrm>
        </p:spPr>
        <p:txBody>
          <a:bodyPr>
            <a:normAutofit fontScale="90000"/>
          </a:bodyPr>
          <a:lstStyle/>
          <a:p>
            <a:r>
              <a:rPr lang="ru-RU" b="1" u="sng" dirty="0" smtClean="0">
                <a:solidFill>
                  <a:srgbClr val="FF0000"/>
                </a:solidFill>
              </a:rPr>
              <a:t>Задачи проекта: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35696" y="1124744"/>
            <a:ext cx="5936704" cy="4514056"/>
          </a:xfrm>
        </p:spPr>
        <p:txBody>
          <a:bodyPr/>
          <a:lstStyle/>
          <a:p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Образовательные:</a:t>
            </a:r>
          </a:p>
          <a:p>
            <a:pPr lvl="0" algn="l"/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углублять представления детей о правилах дорожного движения, полученные ранее;</a:t>
            </a:r>
          </a:p>
          <a:p>
            <a:pPr lvl="0" algn="l"/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обучать детей безопасному поведению в дорожной среде;</a:t>
            </a:r>
          </a:p>
          <a:p>
            <a:pPr lvl="0" algn="l"/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 формировать и развивать у детей целостное восприятие окружающей дорожной среды;</a:t>
            </a:r>
          </a:p>
          <a:p>
            <a:pPr lvl="0" algn="l"/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расширять словарный запас детей по дорожной лексике;</a:t>
            </a:r>
          </a:p>
          <a:p>
            <a:pPr lvl="0" algn="l"/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-формировать у детей осознанного отношения к соблюдению ПДД, чувства ответственности.</a:t>
            </a:r>
          </a:p>
          <a:p>
            <a:pPr lvl="0" algn="l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solidFill>
                <a:schemeClr val="tx1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685800" y="692696"/>
            <a:ext cx="7772400" cy="504056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Развивающие: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>
          <a:xfrm>
            <a:off x="1371600" y="1052736"/>
            <a:ext cx="6400800" cy="4586064"/>
          </a:xfrm>
        </p:spPr>
        <p:txBody>
          <a:bodyPr>
            <a:normAutofit/>
          </a:bodyPr>
          <a:lstStyle/>
          <a:p>
            <a:pPr algn="l">
              <a:buFontTx/>
              <a:buChar char="-"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Развивать осторожность, внимательность, самостоятельность, ответственность и осмотрительность на дороге;</a:t>
            </a:r>
          </a:p>
          <a:p>
            <a:pPr algn="l">
              <a:buFontTx/>
              <a:buChar char="-"/>
            </a:pPr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Стимулировать познавательную активность, способствовать развитию</a:t>
            </a:r>
          </a:p>
          <a:p>
            <a:pPr algn="l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коммуникативных навыков.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85800" y="476673"/>
            <a:ext cx="7772400" cy="1008111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Воспитательные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2123728" y="1196752"/>
            <a:ext cx="5648672" cy="4442048"/>
          </a:xfrm>
        </p:spPr>
        <p:txBody>
          <a:bodyPr>
            <a:normAutofit lnSpcReduction="10000"/>
          </a:bodyPr>
          <a:lstStyle/>
          <a:p>
            <a:pPr lvl="0" algn="l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воспитывать нравственных качеств личности, необходимых для усвоения и выполнения правил дорожного движения: внимательность, наблюдательность, дисциплинированность;</a:t>
            </a:r>
          </a:p>
          <a:p>
            <a:pPr lvl="0" algn="l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воспитывать привычку соблюдать правила дорожного движения;</a:t>
            </a:r>
          </a:p>
          <a:p>
            <a:pPr lvl="0" algn="l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активизировать работу по пропаганде правил дорожного движения и безопасного образа жизни среди родителей;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15616" y="188641"/>
            <a:ext cx="6552728" cy="1008111"/>
          </a:xfrm>
        </p:spPr>
        <p:txBody>
          <a:bodyPr>
            <a:normAutofit fontScale="90000"/>
          </a:bodyPr>
          <a:lstStyle/>
          <a:p>
            <a:r>
              <a:rPr lang="ru-RU" alt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Реализация проекта проходит через три этапа: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35696" y="1268760"/>
            <a:ext cx="5936704" cy="4104456"/>
          </a:xfrm>
        </p:spPr>
        <p:txBody>
          <a:bodyPr>
            <a:normAutofit fontScale="70000" lnSpcReduction="20000"/>
          </a:bodyPr>
          <a:lstStyle/>
          <a:p>
            <a:pPr lvl="0"/>
            <a:r>
              <a:rPr lang="ru-RU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Подготовительный:</a:t>
            </a:r>
            <a:endParaRPr lang="ru-RU" b="1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l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-создание проблемы, подготовка цели и задач;</a:t>
            </a:r>
          </a:p>
          <a:p>
            <a:pPr lvl="0" algn="l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подбор методической и художественной литературы, </a:t>
            </a:r>
          </a:p>
          <a:p>
            <a:pPr lvl="0" algn="l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подбор тематических плакатов, фотографий и иллюстраций, наглядно-демонстрационного материала;</a:t>
            </a:r>
          </a:p>
          <a:p>
            <a:pPr lvl="0" algn="l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подбор дидактических и подвижных игр;</a:t>
            </a:r>
          </a:p>
          <a:p>
            <a:pPr lvl="0" algn="l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работа с родителями по взаимодействию в рамках проекта.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85800" y="332657"/>
            <a:ext cx="7772400" cy="936104"/>
          </a:xfrm>
        </p:spPr>
        <p:txBody>
          <a:bodyPr/>
          <a:lstStyle/>
          <a:p>
            <a:r>
              <a:rPr lang="ru-RU" i="1" dirty="0" smtClean="0"/>
              <a:t>Основной:</a:t>
            </a: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2123728" y="1052736"/>
            <a:ext cx="5648672" cy="4392488"/>
          </a:xfrm>
        </p:spPr>
        <p:txBody>
          <a:bodyPr>
            <a:normAutofit fontScale="85000" lnSpcReduction="10000"/>
          </a:bodyPr>
          <a:lstStyle/>
          <a:p>
            <a:pPr lvl="0" algn="l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проведение с детьми бесед;</a:t>
            </a:r>
          </a:p>
          <a:p>
            <a:pPr lvl="0" algn="l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-чтение художественной литературы детям;</a:t>
            </a:r>
          </a:p>
          <a:p>
            <a:pPr lvl="0" algn="l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-рассматривание иллюстраций и методического материала;</a:t>
            </a:r>
          </a:p>
          <a:p>
            <a:pPr lvl="0" algn="l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-проведение дидактических и сюжетно-ролевых игр;</a:t>
            </a:r>
          </a:p>
          <a:p>
            <a:pPr lvl="0" algn="l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-проведение физкультминуток, пальчиковых игр, подвижных игр;</a:t>
            </a:r>
          </a:p>
          <a:p>
            <a:pPr lvl="0" algn="l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-рисование.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531</TotalTime>
  <Words>740</Words>
  <Application>Microsoft Office PowerPoint</Application>
  <PresentationFormat>Экран (4:3)</PresentationFormat>
  <Paragraphs>95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Проект по ПДД «Всем нам знать положено правила дорожные»</vt:lpstr>
      <vt:lpstr>Тип проекта:</vt:lpstr>
      <vt:lpstr>Актуальность проекта:</vt:lpstr>
      <vt:lpstr>Цель проекта:</vt:lpstr>
      <vt:lpstr>Задачи проекта: </vt:lpstr>
      <vt:lpstr>Развивающие: </vt:lpstr>
      <vt:lpstr>Воспитательные: </vt:lpstr>
      <vt:lpstr>Реализация проекта проходит через три этапа:</vt:lpstr>
      <vt:lpstr>Основной:</vt:lpstr>
      <vt:lpstr>Заключительный: </vt:lpstr>
      <vt:lpstr>Комплексно-тематическое планирование. </vt:lpstr>
      <vt:lpstr>Слайд 12</vt:lpstr>
      <vt:lpstr>Работа с родителями</vt:lpstr>
      <vt:lpstr>Ожидаемые результаты проекта:  </vt:lpstr>
      <vt:lpstr>Слайд 15</vt:lpstr>
      <vt:lpstr>Слайд 16</vt:lpstr>
      <vt:lpstr>Слайд 17</vt:lpstr>
      <vt:lpstr>Слайд 18</vt:lpstr>
      <vt:lpstr>Слайд 19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1</cp:lastModifiedBy>
  <cp:revision>13</cp:revision>
  <dcterms:created xsi:type="dcterms:W3CDTF">2014-08-12T20:29:21Z</dcterms:created>
  <dcterms:modified xsi:type="dcterms:W3CDTF">2020-11-11T07:25:40Z</dcterms:modified>
</cp:coreProperties>
</file>