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58" r:id="rId12"/>
    <p:sldId id="298" r:id="rId13"/>
    <p:sldId id="277" r:id="rId14"/>
    <p:sldId id="278" r:id="rId15"/>
    <p:sldId id="280" r:id="rId16"/>
    <p:sldId id="289" r:id="rId17"/>
    <p:sldId id="283" r:id="rId18"/>
    <p:sldId id="284" r:id="rId19"/>
    <p:sldId id="285" r:id="rId20"/>
    <p:sldId id="287" r:id="rId21"/>
    <p:sldId id="288" r:id="rId22"/>
    <p:sldId id="273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Группа №3" initials="Г№" lastIdx="1" clrIdx="0">
    <p:extLst>
      <p:ext uri="{19B8F6BF-5375-455C-9EA6-DF929625EA0E}">
        <p15:presenceInfo xmlns:p15="http://schemas.microsoft.com/office/powerpoint/2012/main" userId="Группа №3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6A2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786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394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7532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754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9713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390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824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577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301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985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002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775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405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048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37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276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945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3589" y="104502"/>
            <a:ext cx="8255725" cy="509452"/>
          </a:xfrm>
        </p:spPr>
        <p:txBody>
          <a:bodyPr>
            <a:noAutofit/>
          </a:bodyPr>
          <a:lstStyle/>
          <a:p>
            <a:pPr algn="l"/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МОУ «Разметелевская СОШ»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№2 (дошкольное отделение)</a:t>
            </a:r>
            <a:endParaRPr lang="ru-RU" sz="2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5760" y="1358537"/>
            <a:ext cx="10454640" cy="4807131"/>
          </a:xfrm>
        </p:spPr>
        <p:txBody>
          <a:bodyPr>
            <a:normAutofit/>
          </a:bodyPr>
          <a:lstStyle/>
          <a:p>
            <a:pPr algn="ctr"/>
            <a:r>
              <a:rPr lang="ru-RU" sz="4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«Современные подходы взаимодействия </a:t>
            </a:r>
          </a:p>
          <a:p>
            <a:pPr algn="ctr"/>
            <a:r>
              <a:rPr lang="ru-RU" sz="4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сада и семьи по </a:t>
            </a:r>
          </a:p>
          <a:p>
            <a:pPr algn="ctr"/>
            <a:r>
              <a:rPr lang="ru-RU" sz="4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 – патриотическому </a:t>
            </a:r>
          </a:p>
          <a:p>
            <a:pPr algn="ctr"/>
            <a:r>
              <a:rPr lang="ru-RU" sz="4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воспитанию дошкольников»</a:t>
            </a:r>
          </a:p>
          <a:p>
            <a:pPr algn="ctr"/>
            <a:endParaRPr lang="ru-RU" sz="18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</a:rPr>
              <a:t>            </a:t>
            </a:r>
          </a:p>
          <a:p>
            <a:r>
              <a:rPr lang="ru-RU" sz="1800" b="1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</a:rPr>
              <a:t>                   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воспитатель:</a:t>
            </a:r>
          </a:p>
          <a:p>
            <a:r>
              <a:rPr lang="ru-RU" sz="1800" b="1" i="1" dirty="0">
                <a:solidFill>
                  <a:schemeClr val="tx1"/>
                </a:solidFill>
              </a:rPr>
              <a:t> </a:t>
            </a:r>
            <a:r>
              <a:rPr lang="ru-RU" sz="1800" b="1" i="1" dirty="0" smtClean="0">
                <a:solidFill>
                  <a:schemeClr val="tx1"/>
                </a:solidFill>
              </a:rPr>
              <a:t>                   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Ревина Юлия Владимировна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93080" y="6488668"/>
            <a:ext cx="1933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2020 г.</a:t>
            </a: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401123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19349" y="130628"/>
            <a:ext cx="7589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важных правила: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862148" y="992777"/>
            <a:ext cx="4101737" cy="267788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564778" y="992777"/>
            <a:ext cx="4023360" cy="2677886"/>
          </a:xfrm>
          <a:prstGeom prst="ellipse">
            <a:avLst/>
          </a:prstGeom>
          <a:solidFill>
            <a:schemeClr val="bg1">
              <a:lumMod val="65000"/>
            </a:schemeClr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05395" y="3948038"/>
            <a:ext cx="4402182" cy="281852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355772" y="3948038"/>
            <a:ext cx="4519748" cy="2909962"/>
          </a:xfrm>
          <a:prstGeom prst="ellipse">
            <a:avLst/>
          </a:prstGeom>
          <a:solidFill>
            <a:srgbClr val="0070C0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64621" y="1211790"/>
            <a:ext cx="3696789" cy="1780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правило.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и повышение авторитета родителей.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01938" y="1211789"/>
            <a:ext cx="374903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Второе правило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уровня педагогической культуры родителей и активности в воспитании.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2148" y="4310743"/>
            <a:ext cx="41017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Третье правило.</a:t>
            </a: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педагогического такта, недопустимость неосторожного вмешательства в жизнь семьи.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21977" y="4114800"/>
            <a:ext cx="34289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Четвертое правило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Опора на положительные качества ребенка, на сильные стороны семейного воспитания.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75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4766" y="0"/>
            <a:ext cx="9823268" cy="6946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Необходимость целенаправленной работы отмечена в ряде нормативных и правовых документов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32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Закон Российской Федерации «Об образовании» </a:t>
            </a:r>
            <a:endParaRPr lang="ru-RU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Закон «О днях воинской славы и памятных датах России» </a:t>
            </a:r>
            <a:endParaRPr lang="ru-RU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Закон «Об увековечении Победы советского народа в Великой Отечественной войне 1941-1945гг.» </a:t>
            </a:r>
            <a:endParaRPr lang="ru-RU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Закон «Об увековечении памяти погибших при защите Отечества» </a:t>
            </a:r>
            <a:endParaRPr lang="ru-RU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Закон «О национальной доктрине образования в Российской Федерации» и т.д.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50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2697" y="0"/>
            <a:ext cx="9836331" cy="487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Функции семьи в нравственно</a:t>
            </a:r>
            <a:r>
              <a:rPr lang="en-US" sz="24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</a:t>
            </a:r>
            <a:r>
              <a:rPr lang="ru-RU" sz="24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патриотическом воспитании детей: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2697" y="3429001"/>
            <a:ext cx="95286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u="sng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с родителями должна быть построена на следующих принципах: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8457" y="4395652"/>
            <a:ext cx="2220686" cy="78377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26971" y="4389969"/>
            <a:ext cx="2351315" cy="78377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675118" y="4442221"/>
            <a:ext cx="2207623" cy="73151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33303" y="5617026"/>
            <a:ext cx="2508068" cy="78377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156199" y="5594304"/>
            <a:ext cx="2560320" cy="80649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88274" y="4297680"/>
            <a:ext cx="1619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83771" y="4566409"/>
            <a:ext cx="20900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комплексности</a:t>
            </a:r>
            <a:endParaRPr lang="ru-RU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3722914" y="4566410"/>
            <a:ext cx="19594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доступности</a:t>
            </a:r>
            <a:endParaRPr lang="ru-RU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6799215" y="4566410"/>
            <a:ext cx="1959429" cy="43088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2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гуманизации</a:t>
            </a:r>
            <a:endParaRPr lang="ru-RU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1933303" y="5674383"/>
            <a:ext cx="2508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дифференциации </a:t>
            </a:r>
            <a:r>
              <a:rPr lang="ru-RU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индивидуализации</a:t>
            </a:r>
            <a:endParaRPr lang="ru-RU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5339079" y="5782106"/>
            <a:ext cx="21945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системности</a:t>
            </a:r>
            <a:endParaRPr lang="ru-RU" i="1" dirty="0"/>
          </a:p>
        </p:txBody>
      </p:sp>
      <p:sp>
        <p:nvSpPr>
          <p:cNvPr id="18" name="Правильный пятиугольник 17"/>
          <p:cNvSpPr/>
          <p:nvPr/>
        </p:nvSpPr>
        <p:spPr>
          <a:xfrm>
            <a:off x="143691" y="487506"/>
            <a:ext cx="3285310" cy="2753690"/>
          </a:xfrm>
          <a:prstGeom prst="pentagon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авильный пятиугольник 18"/>
          <p:cNvSpPr/>
          <p:nvPr/>
        </p:nvSpPr>
        <p:spPr>
          <a:xfrm>
            <a:off x="3526971" y="487505"/>
            <a:ext cx="3553096" cy="2753691"/>
          </a:xfrm>
          <a:prstGeom prst="pentagon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авильный пятиугольник 19"/>
          <p:cNvSpPr/>
          <p:nvPr/>
        </p:nvSpPr>
        <p:spPr>
          <a:xfrm>
            <a:off x="7080067" y="487506"/>
            <a:ext cx="3422470" cy="2753690"/>
          </a:xfrm>
          <a:prstGeom prst="pentagon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783771" y="1065701"/>
            <a:ext cx="209005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обеспечение диалога между поколениями в формировании личности</a:t>
            </a:r>
            <a:endParaRPr lang="ru-RU" sz="20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4010298" y="1033265"/>
            <a:ext cx="2638696" cy="2045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</a:pP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привитие любви к родному краю, преданности памяти своих предков-</a:t>
            </a:r>
            <a:endParaRPr lang="en-US" sz="2000" i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07000"/>
              </a:lnSpc>
            </a:pP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защитников Отечества</a:t>
            </a:r>
            <a:endParaRPr lang="ru-RU" sz="2000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7517674" y="1142645"/>
            <a:ext cx="24035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знаний о генетических корнях своей семьи, рода, фамилии</a:t>
            </a:r>
            <a:endParaRPr lang="ru-RU" sz="2000" i="1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 flipH="1">
            <a:off x="2364377" y="3863435"/>
            <a:ext cx="574766" cy="446451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7" idx="0"/>
          </p:cNvCxnSpPr>
          <p:nvPr/>
        </p:nvCxnSpPr>
        <p:spPr>
          <a:xfrm>
            <a:off x="4702628" y="3801805"/>
            <a:ext cx="1" cy="588164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8" idx="0"/>
          </p:cNvCxnSpPr>
          <p:nvPr/>
        </p:nvCxnSpPr>
        <p:spPr>
          <a:xfrm>
            <a:off x="7210697" y="3830847"/>
            <a:ext cx="568233" cy="611374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3187337" y="3801805"/>
            <a:ext cx="339634" cy="1792499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6237512" y="3842208"/>
            <a:ext cx="313509" cy="1694735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2258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629823" y="342583"/>
            <a:ext cx="2834641" cy="2037805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911776" y="761320"/>
            <a:ext cx="2521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итоговый результат: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78167" y="3296240"/>
            <a:ext cx="2864735" cy="224676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стиля и форм взаимодействия детского сада и семьи для выработки общей стратегии по развитию личности ребенка.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860" y="2115008"/>
            <a:ext cx="2794728" cy="16312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целостности воспитательно – образовательного процесса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59480" y="2115008"/>
            <a:ext cx="2821577" cy="255454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прочных знаний в области нравственно – патриотического воспитания каждого участника образовательного процесса.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ая со стрелкой 2"/>
          <p:cNvCxnSpPr>
            <a:stCxn id="4" idx="2"/>
          </p:cNvCxnSpPr>
          <p:nvPr/>
        </p:nvCxnSpPr>
        <p:spPr>
          <a:xfrm flipH="1">
            <a:off x="2220687" y="1361486"/>
            <a:ext cx="1409136" cy="75352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4" idx="4"/>
          </p:cNvCxnSpPr>
          <p:nvPr/>
        </p:nvCxnSpPr>
        <p:spPr>
          <a:xfrm flipH="1">
            <a:off x="5047143" y="2380388"/>
            <a:ext cx="1" cy="91585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6"/>
          </p:cNvCxnSpPr>
          <p:nvPr/>
        </p:nvCxnSpPr>
        <p:spPr>
          <a:xfrm>
            <a:off x="6464464" y="1361486"/>
            <a:ext cx="1516942" cy="75352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288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566" y="0"/>
            <a:ext cx="10541725" cy="5375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Современные познавательные формы организации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общения</a:t>
            </a:r>
          </a:p>
          <a:p>
            <a:pPr algn="ctr">
              <a:spcAft>
                <a:spcPts val="80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воспитателей, родителей и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детей,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которые можно и нужно использовать </a:t>
            </a:r>
            <a:endParaRPr lang="ru-RU" sz="2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80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успешного и плодотворного взаимодействия:</a:t>
            </a:r>
          </a:p>
          <a:p>
            <a:pPr>
              <a:spcAft>
                <a:spcPts val="800"/>
              </a:spcAft>
            </a:pP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Дни открытых дверей.</a:t>
            </a:r>
          </a:p>
          <a:p>
            <a:pPr>
              <a:spcAft>
                <a:spcPts val="800"/>
              </a:spcAft>
            </a:pP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Традиционные и нетрадиционные( тематические) родительские собрания. </a:t>
            </a:r>
          </a:p>
          <a:p>
            <a:pPr>
              <a:spcAft>
                <a:spcPts val="800"/>
              </a:spcAft>
            </a:pP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Семейный онлайн - клуб </a:t>
            </a:r>
            <a:r>
              <a:rPr lang="ru-RU" sz="22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«Делимся опытом семейного воспитания дошкольников» </a:t>
            </a:r>
            <a:endParaRPr lang="ru-RU" sz="2200" b="1" i="1" u="sng" dirty="0" smtClean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Консультации (стендовые, индивидуальные устные, онлайн- консультации).</a:t>
            </a:r>
          </a:p>
          <a:p>
            <a:pPr>
              <a:spcAft>
                <a:spcPts val="800"/>
              </a:spcAft>
            </a:pP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Групповой почтовый ящик </a:t>
            </a:r>
            <a:r>
              <a:rPr lang="ru-RU" sz="22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«Спрашивайте - отвечаем». </a:t>
            </a:r>
          </a:p>
          <a:p>
            <a:pPr>
              <a:spcAft>
                <a:spcPts val="800"/>
              </a:spcAft>
            </a:pP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Мастер-классы. </a:t>
            </a:r>
          </a:p>
          <a:p>
            <a:pPr>
              <a:spcAft>
                <a:spcPts val="800"/>
              </a:spcAft>
            </a:pP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Семинары/ Семинары – практикумы.</a:t>
            </a:r>
            <a:endParaRPr lang="ru-RU" sz="2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Реализация </a:t>
            </a: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мини проектов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«Россия-Родина моя», </a:t>
            </a:r>
            <a: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 Мая- день Победы» </a:t>
            </a:r>
          </a:p>
          <a:p>
            <a:pPr>
              <a:spcAft>
                <a:spcPts val="800"/>
              </a:spcAft>
            </a:pP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кция 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9 мая –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«Письмо с фронта», 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участие в конкурсе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«Уголок памяти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405341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566" y="0"/>
            <a:ext cx="9797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открытых дверей/ Тематические родительские собрания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2857" y="731520"/>
            <a:ext cx="2664823" cy="3200399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137" y="731520"/>
            <a:ext cx="2690947" cy="3200399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2858" y="4336869"/>
            <a:ext cx="6074226" cy="2312125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30180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93" y="953589"/>
            <a:ext cx="3429000" cy="59044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4103" y="953588"/>
            <a:ext cx="3429000" cy="59044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440" y="143691"/>
            <a:ext cx="9980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онлайн – клуб «Делимся опытом семейного воспитания дошкольников»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57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817" y="130629"/>
            <a:ext cx="9627325" cy="983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Консультации (стендовые, индивидуальные устные, онлайн- консультации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822" y="1381394"/>
            <a:ext cx="2693361" cy="395804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3258" y="1381394"/>
            <a:ext cx="2620191" cy="387966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4524" y="1436910"/>
            <a:ext cx="3090452" cy="3847012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64309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566" y="182881"/>
            <a:ext cx="9535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Групповой </a:t>
            </a:r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очтовый ящик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–  </a:t>
            </a:r>
            <a:r>
              <a:rPr lang="ru-RU" sz="2400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«Спрашивайте  -  отвечаем»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77" y="914400"/>
            <a:ext cx="8621486" cy="5643154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150065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62149" y="19317"/>
            <a:ext cx="8229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Мастер-классы/ Семинары - практикумы</a:t>
            </a:r>
            <a:endParaRPr lang="ru-RU" sz="3200" b="1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662" y="865349"/>
            <a:ext cx="4119156" cy="271387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0010" y="865349"/>
            <a:ext cx="4101738" cy="271387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662" y="3840481"/>
            <a:ext cx="4119156" cy="297833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6948" y="3840481"/>
            <a:ext cx="4101739" cy="2534194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95631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52697"/>
            <a:ext cx="8987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детского сада и семьи будет эффективным, если реализовать следующие психолого–педагогические условия: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83771" y="2253206"/>
            <a:ext cx="4167052" cy="275626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904412" y="2129246"/>
            <a:ext cx="4382588" cy="3069771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384663" y="2704010"/>
            <a:ext cx="30828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педагогическую грамотность родителей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74674" y="2547257"/>
            <a:ext cx="357922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взаимодействие детского сада и семьи, которое проявляется в активном участии родителей в образовательном процессе</a:t>
            </a:r>
            <a:r>
              <a:rPr lang="ru-RU" sz="2200" dirty="0" smtClean="0"/>
              <a:t>.</a:t>
            </a:r>
            <a:endParaRPr lang="ru-RU" sz="22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4310743" y="1672046"/>
            <a:ext cx="431074" cy="875211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525589" y="1672046"/>
            <a:ext cx="1110342" cy="1123405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67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27910" y="0"/>
            <a:ext cx="7589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Реализация мини проектов</a:t>
            </a:r>
            <a:endParaRPr lang="ru-RU" sz="28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8194" y="1097280"/>
            <a:ext cx="9509760" cy="367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566" y="821055"/>
            <a:ext cx="3757747" cy="29932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581" y="4036424"/>
            <a:ext cx="3918853" cy="240095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086" y="4036424"/>
            <a:ext cx="3969600" cy="240095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2696" y="821055"/>
            <a:ext cx="5190309" cy="2993299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8846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509" y="1"/>
            <a:ext cx="936606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применять современные подходы взаимодействия детского сада и семьи в воспитании дошкольников. </a:t>
            </a:r>
          </a:p>
          <a:p>
            <a:pPr algn="ctr"/>
            <a:r>
              <a:rPr lang="ru-RU" sz="3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родителей к проблемам </a:t>
            </a:r>
          </a:p>
          <a:p>
            <a:pPr algn="ctr"/>
            <a:r>
              <a:rPr lang="ru-RU" sz="3200" i="1" u="sng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 – патриотического воспитания </a:t>
            </a:r>
            <a:r>
              <a:rPr lang="ru-RU" sz="3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развития детей способствует установлению благоприятного микроклимата в отношениях  между воспитателями, детьми и родителями.</a:t>
            </a:r>
            <a:endParaRPr lang="ru-RU" sz="3200" i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0869" y="4467497"/>
            <a:ext cx="5316583" cy="2390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39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99063" y="3043645"/>
            <a:ext cx="6766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04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280159" y="2304891"/>
            <a:ext cx="7001692" cy="450668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Полилиния 3"/>
          <p:cNvSpPr/>
          <p:nvPr/>
        </p:nvSpPr>
        <p:spPr>
          <a:xfrm>
            <a:off x="1757032" y="3451526"/>
            <a:ext cx="6047945" cy="2180795"/>
          </a:xfrm>
          <a:custGeom>
            <a:avLst/>
            <a:gdLst>
              <a:gd name="connsiteX0" fmla="*/ 0 w 5919622"/>
              <a:gd name="connsiteY0" fmla="*/ 2480539 h 2480539"/>
              <a:gd name="connsiteX1" fmla="*/ 2063931 w 5919622"/>
              <a:gd name="connsiteY1" fmla="*/ 1500824 h 2480539"/>
              <a:gd name="connsiteX2" fmla="*/ 3814354 w 5919622"/>
              <a:gd name="connsiteY2" fmla="*/ 1566139 h 2480539"/>
              <a:gd name="connsiteX3" fmla="*/ 4519748 w 5919622"/>
              <a:gd name="connsiteY3" fmla="*/ 403544 h 2480539"/>
              <a:gd name="connsiteX4" fmla="*/ 5812971 w 5919622"/>
              <a:gd name="connsiteY4" fmla="*/ 37784 h 2480539"/>
              <a:gd name="connsiteX5" fmla="*/ 5839097 w 5919622"/>
              <a:gd name="connsiteY5" fmla="*/ 11659 h 2480539"/>
              <a:gd name="connsiteX6" fmla="*/ 5773782 w 5919622"/>
              <a:gd name="connsiteY6" fmla="*/ 37784 h 248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19622" h="2480539">
                <a:moveTo>
                  <a:pt x="0" y="2480539"/>
                </a:moveTo>
                <a:cubicBezTo>
                  <a:pt x="714102" y="2066881"/>
                  <a:pt x="1428205" y="1653224"/>
                  <a:pt x="2063931" y="1500824"/>
                </a:cubicBezTo>
                <a:cubicBezTo>
                  <a:pt x="2699657" y="1348424"/>
                  <a:pt x="3405051" y="1749019"/>
                  <a:pt x="3814354" y="1566139"/>
                </a:cubicBezTo>
                <a:cubicBezTo>
                  <a:pt x="4223657" y="1383259"/>
                  <a:pt x="4186645" y="658270"/>
                  <a:pt x="4519748" y="403544"/>
                </a:cubicBezTo>
                <a:cubicBezTo>
                  <a:pt x="4852851" y="148818"/>
                  <a:pt x="5593080" y="103098"/>
                  <a:pt x="5812971" y="37784"/>
                </a:cubicBezTo>
                <a:cubicBezTo>
                  <a:pt x="6032862" y="-27530"/>
                  <a:pt x="5845628" y="11659"/>
                  <a:pt x="5839097" y="11659"/>
                </a:cubicBezTo>
                <a:cubicBezTo>
                  <a:pt x="5832566" y="11659"/>
                  <a:pt x="5803174" y="24721"/>
                  <a:pt x="5773782" y="37784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20369648">
            <a:off x="1627017" y="3318665"/>
            <a:ext cx="5131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20479905">
            <a:off x="2550503" y="5006138"/>
            <a:ext cx="58637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57200"/>
            <a:ext cx="97710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детского сада и родителей представляет собой способ организации совместной деятельности, которая осуществляется на основании </a:t>
            </a: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социальной перцепции и с помощью общения.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35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5577" y="261257"/>
            <a:ext cx="8712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педагогов и родителей детей дошкольного возраста может осуществляться через: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431073" y="1554480"/>
            <a:ext cx="9287692" cy="5094514"/>
            <a:chOff x="431074" y="1554480"/>
            <a:chExt cx="9287692" cy="5094514"/>
          </a:xfrm>
          <a:solidFill>
            <a:schemeClr val="accent3">
              <a:lumMod val="60000"/>
              <a:lumOff val="4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431074" y="1554480"/>
              <a:ext cx="2560320" cy="125403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Скругленный прямоугольник 3"/>
            <p:cNvSpPr/>
            <p:nvPr/>
          </p:nvSpPr>
          <p:spPr>
            <a:xfrm>
              <a:off x="3566160" y="1554480"/>
              <a:ext cx="2769326" cy="125403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6962503" y="1554480"/>
              <a:ext cx="2756263" cy="1240971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431074" y="3383280"/>
              <a:ext cx="2560320" cy="1319349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3566160" y="3383280"/>
              <a:ext cx="2769326" cy="1319349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6962503" y="3383280"/>
              <a:ext cx="2756263" cy="1319349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431074" y="5381898"/>
              <a:ext cx="2560319" cy="1267096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3566160" y="5381897"/>
              <a:ext cx="2769326" cy="126709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6962503" y="5381897"/>
              <a:ext cx="2756263" cy="124097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35577" y="1554481"/>
            <a:ext cx="22468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родителей к педагогическому процессу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75166" y="1554481"/>
            <a:ext cx="23251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сферы участия родителей в организации жизни детского сада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58445" y="1554480"/>
            <a:ext cx="2220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Пребывание родителей на занятиях в удобное для них время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1074" y="3329577"/>
            <a:ext cx="2560319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творческой самореализации педагогов, родителей, детей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75166" y="3553097"/>
            <a:ext cx="2468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 – педагогические материалы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62503" y="3434077"/>
            <a:ext cx="27562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Разнообразные программы совместной деятельности детей и родителей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5577" y="5381898"/>
            <a:ext cx="2455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усилий педагога и родителя в совместной деятельности по воспитанию и развитию ребенка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18410" y="5473337"/>
            <a:ext cx="27170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понимания, терпимости и такта в воспитании и обучении ребенка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36378" y="5402218"/>
            <a:ext cx="28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Уважительные взаимоотношения семьи и образовательного учреждения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flipH="1">
            <a:off x="1789611" y="1092254"/>
            <a:ext cx="679270" cy="4058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4963886" y="1015637"/>
            <a:ext cx="13062" cy="5244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6962503" y="1037214"/>
            <a:ext cx="1058091" cy="463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1554480" y="2808513"/>
            <a:ext cx="52251" cy="521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14" idx="2"/>
            <a:endCxn id="7" idx="0"/>
          </p:cNvCxnSpPr>
          <p:nvPr/>
        </p:nvCxnSpPr>
        <p:spPr>
          <a:xfrm>
            <a:off x="4937760" y="2754810"/>
            <a:ext cx="13062" cy="6284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15" idx="2"/>
          </p:cNvCxnSpPr>
          <p:nvPr/>
        </p:nvCxnSpPr>
        <p:spPr>
          <a:xfrm flipH="1">
            <a:off x="8268787" y="2754809"/>
            <a:ext cx="1" cy="6284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456508" y="4738188"/>
            <a:ext cx="0" cy="623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7" idx="2"/>
            <a:endCxn id="10" idx="0"/>
          </p:cNvCxnSpPr>
          <p:nvPr/>
        </p:nvCxnSpPr>
        <p:spPr>
          <a:xfrm>
            <a:off x="4950822" y="4702629"/>
            <a:ext cx="0" cy="6792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8" idx="2"/>
            <a:endCxn id="11" idx="0"/>
          </p:cNvCxnSpPr>
          <p:nvPr/>
        </p:nvCxnSpPr>
        <p:spPr>
          <a:xfrm>
            <a:off x="8340634" y="4702629"/>
            <a:ext cx="0" cy="6792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475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35977" y="3526972"/>
            <a:ext cx="2442753" cy="2090057"/>
          </a:xfrm>
          <a:prstGeom prst="rect">
            <a:avLst/>
          </a:prstGeom>
          <a:solidFill>
            <a:srgbClr val="7030A0"/>
          </a:solidFill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291839" y="2076994"/>
            <a:ext cx="3317966" cy="1449978"/>
          </a:xfrm>
          <a:prstGeom prst="triangle">
            <a:avLst>
              <a:gd name="adj" fmla="val 48819"/>
            </a:avLst>
          </a:prstGeom>
          <a:solidFill>
            <a:srgbClr val="002060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51513" y="3971836"/>
            <a:ext cx="2011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ьная выноска 5"/>
          <p:cNvSpPr/>
          <p:nvPr/>
        </p:nvSpPr>
        <p:spPr>
          <a:xfrm rot="1064333">
            <a:off x="6292753" y="866452"/>
            <a:ext cx="2743285" cy="2279173"/>
          </a:xfrm>
          <a:prstGeom prst="wedgeEllipseCallou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ьная выноска 6"/>
          <p:cNvSpPr/>
          <p:nvPr/>
        </p:nvSpPr>
        <p:spPr>
          <a:xfrm rot="18198182">
            <a:off x="1344877" y="1021195"/>
            <a:ext cx="2491354" cy="2206698"/>
          </a:xfrm>
          <a:prstGeom prst="wedgeEllipseCallou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ьная выноска 7"/>
          <p:cNvSpPr/>
          <p:nvPr/>
        </p:nvSpPr>
        <p:spPr>
          <a:xfrm rot="5080262">
            <a:off x="6612645" y="3436980"/>
            <a:ext cx="2744531" cy="2770947"/>
          </a:xfrm>
          <a:prstGeom prst="wedgeEllipseCallou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ьная выноска 8"/>
          <p:cNvSpPr/>
          <p:nvPr/>
        </p:nvSpPr>
        <p:spPr>
          <a:xfrm rot="14111142">
            <a:off x="260885" y="3761466"/>
            <a:ext cx="2831865" cy="2911080"/>
          </a:xfrm>
          <a:prstGeom prst="wedgeEllipseCallou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698171" y="1333788"/>
            <a:ext cx="20378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первых знаний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77978" y="1094817"/>
            <a:ext cx="2168434" cy="193899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навыка общения с другими детьми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25341" y="3971836"/>
            <a:ext cx="25291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навыка общения со взрослыми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0264" y="4270178"/>
            <a:ext cx="25864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умения организовывать собственную деятельность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080" y="0"/>
            <a:ext cx="87144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детского сада в развитии ребенка.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38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293223" y="679268"/>
            <a:ext cx="2756263" cy="1528355"/>
          </a:xfrm>
          <a:prstGeom prst="round2Diag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одним скругленным углом 7"/>
          <p:cNvSpPr/>
          <p:nvPr/>
        </p:nvSpPr>
        <p:spPr>
          <a:xfrm>
            <a:off x="5146767" y="679267"/>
            <a:ext cx="2782388" cy="1528355"/>
          </a:xfrm>
          <a:prstGeom prst="round1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61011" y="1120278"/>
            <a:ext cx="2220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90458" y="843278"/>
            <a:ext cx="24950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верх 10"/>
          <p:cNvSpPr/>
          <p:nvPr/>
        </p:nvSpPr>
        <p:spPr>
          <a:xfrm>
            <a:off x="4820194" y="2207619"/>
            <a:ext cx="2050869" cy="4174312"/>
          </a:xfrm>
          <a:prstGeom prst="up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537961" y="2207619"/>
            <a:ext cx="1998617" cy="4284622"/>
          </a:xfrm>
          <a:prstGeom prst="down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68629" y="2632890"/>
            <a:ext cx="553998" cy="348778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«Открытость внутрь»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86396" y="2632889"/>
            <a:ext cx="553998" cy="348778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Открытость наружу»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994" y="3346592"/>
            <a:ext cx="4134752" cy="3511408"/>
          </a:xfrm>
          <a:prstGeom prst="rect">
            <a:avLst/>
          </a:prstGeom>
        </p:spPr>
      </p:pic>
      <p:cxnSp>
        <p:nvCxnSpPr>
          <p:cNvPr id="17" name="Соединительная линия уступом 16"/>
          <p:cNvCxnSpPr/>
          <p:nvPr/>
        </p:nvCxnSpPr>
        <p:spPr>
          <a:xfrm>
            <a:off x="4049486" y="979714"/>
            <a:ext cx="1097281" cy="914400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992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817" y="130629"/>
            <a:ext cx="94575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«Открытость детского сада внутрь»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" y="1384663"/>
            <a:ext cx="4093029" cy="2769325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828" y="1384663"/>
            <a:ext cx="4271555" cy="2769325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2571" y="4500019"/>
            <a:ext cx="5094514" cy="2357981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82133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0080" y="391886"/>
            <a:ext cx="8307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«Открытость детского сада наружу»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26" y="966650"/>
            <a:ext cx="3437709" cy="248520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0035" y="853551"/>
            <a:ext cx="3514861" cy="23207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4" y="3635939"/>
            <a:ext cx="3570514" cy="27823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7744" y="919897"/>
            <a:ext cx="2744154" cy="24852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4068" y="3480164"/>
            <a:ext cx="3862251" cy="3093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43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2090057" y="404949"/>
            <a:ext cx="6100354" cy="1867988"/>
          </a:xfrm>
          <a:prstGeom prst="wav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272937" y="849086"/>
            <a:ext cx="53427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воспитателей с родителями , это: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Волна 3"/>
          <p:cNvSpPr/>
          <p:nvPr/>
        </p:nvSpPr>
        <p:spPr>
          <a:xfrm>
            <a:off x="1227909" y="2293048"/>
            <a:ext cx="4336868" cy="3526971"/>
          </a:xfrm>
          <a:prstGeom prst="wave">
            <a:avLst>
              <a:gd name="adj1" fmla="val 12500"/>
              <a:gd name="adj2" fmla="val -1429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лна 4"/>
          <p:cNvSpPr/>
          <p:nvPr/>
        </p:nvSpPr>
        <p:spPr>
          <a:xfrm>
            <a:off x="5891347" y="3449113"/>
            <a:ext cx="3722916" cy="2690950"/>
          </a:xfrm>
          <a:prstGeom prst="wav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индивидуальности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r>
              <a:rPr lang="ru-RU" b="1" i="1" dirty="0">
                <a:solidFill>
                  <a:schemeClr val="tx1"/>
                </a:solidFill>
              </a:rPr>
              <a:t>.</a:t>
            </a:r>
            <a:endParaRPr lang="ru-RU" sz="2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15290" y="3356448"/>
            <a:ext cx="32265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оложительный эмоциональный настрой педагогов и родителей на совместную работу по воспитанию детей.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07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5217</TotalTime>
  <Words>684</Words>
  <Application>Microsoft Office PowerPoint</Application>
  <PresentationFormat>Широкоэкранный</PresentationFormat>
  <Paragraphs>94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Times New Roman</vt:lpstr>
      <vt:lpstr>Trebuchet MS</vt:lpstr>
      <vt:lpstr>Wingdings 3</vt:lpstr>
      <vt:lpstr>Аспект</vt:lpstr>
      <vt:lpstr>МОУ «Разметелевская СОШ» учреждение №2 (дошкольное отделение)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РАЗМЕТЕЛЕВСКАЯ СОШ  УЧРЕЖДЕНИЕ №2 (ДОШКОЛЬНОЕ ОТДЕЛЕНИЕ )</dc:title>
  <dc:creator>Группа №3</dc:creator>
  <cp:lastModifiedBy>Группа №3</cp:lastModifiedBy>
  <cp:revision>169</cp:revision>
  <dcterms:created xsi:type="dcterms:W3CDTF">2019-01-29T10:45:32Z</dcterms:created>
  <dcterms:modified xsi:type="dcterms:W3CDTF">2020-11-11T10:57:54Z</dcterms:modified>
</cp:coreProperties>
</file>