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1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B27DCC-6386-4727-BAEE-B9D1BE5254C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2C1AAD-7B67-4B4F-BCD3-01AB82A9B1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248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9C64D0-B0C9-4D7D-A8FA-BBFE35ECD5ED}" type="slidenum">
              <a:rPr lang="ru-RU"/>
              <a:pPr/>
              <a:t>2</a:t>
            </a:fld>
            <a:endParaRPr lang="ru-RU" dirty="0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360AF7-02C3-45CD-90CE-F5B53C46C2C1}" type="slidenum">
              <a:rPr lang="ru-RU"/>
              <a:pPr/>
              <a:t>11</a:t>
            </a:fld>
            <a:endParaRPr lang="ru-RU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69BC46-1EBD-4A9E-A91C-BB6D4CBCDA68}" type="slidenum">
              <a:rPr lang="ru-RU"/>
              <a:pPr/>
              <a:t>12</a:t>
            </a:fld>
            <a:endParaRPr lang="ru-RU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3834D1-BAF2-442A-8D12-5DDC47453468}" type="slidenum">
              <a:rPr lang="ru-RU"/>
              <a:pPr/>
              <a:t>13</a:t>
            </a:fld>
            <a:endParaRPr lang="ru-RU"/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28E44A-92B7-4C6C-A87D-053C6EC88982}" type="slidenum">
              <a:rPr lang="ru-RU"/>
              <a:pPr/>
              <a:t>14</a:t>
            </a:fld>
            <a:endParaRPr lang="ru-RU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61B81C-827B-4EA2-BE79-B42849804A57}" type="slidenum">
              <a:rPr lang="ru-RU"/>
              <a:pPr/>
              <a:t>15</a:t>
            </a:fld>
            <a:endParaRPr lang="ru-RU"/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5CB5EC-DBAF-476E-BB00-18C72B18DAD8}" type="slidenum">
              <a:rPr lang="ru-RU"/>
              <a:pPr/>
              <a:t>16</a:t>
            </a:fld>
            <a:endParaRPr lang="ru-RU"/>
          </a:p>
        </p:txBody>
      </p:sp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99025E-E443-438E-AA14-C0ACB282BD79}" type="slidenum">
              <a:rPr lang="ru-RU"/>
              <a:pPr/>
              <a:t>17</a:t>
            </a:fld>
            <a:endParaRPr lang="ru-RU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00E0A3-C63E-4422-AF7D-034C9BA0F4FC}" type="slidenum">
              <a:rPr lang="ru-RU"/>
              <a:pPr/>
              <a:t>18</a:t>
            </a:fld>
            <a:endParaRPr lang="ru-RU"/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81D1C8-3E65-4A24-92BD-70ABE1E3F52C}" type="slidenum">
              <a:rPr lang="ru-RU"/>
              <a:pPr/>
              <a:t>19</a:t>
            </a:fld>
            <a:endParaRPr lang="ru-RU"/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42E52B-17DF-4A74-B97B-A0E9D09A1DFD}" type="slidenum">
              <a:rPr lang="ru-RU"/>
              <a:pPr/>
              <a:t>20</a:t>
            </a:fld>
            <a:endParaRPr lang="ru-RU"/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335D1C-5B6E-4414-BB6C-DDA16D724AA8}" type="slidenum">
              <a:rPr lang="ru-RU"/>
              <a:pPr/>
              <a:t>3</a:t>
            </a:fld>
            <a:endParaRPr lang="ru-RU" dirty="0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B2E188-1F3D-4FF2-BDF6-528BD072AA46}" type="slidenum">
              <a:rPr lang="ru-RU"/>
              <a:pPr/>
              <a:t>21</a:t>
            </a:fld>
            <a:endParaRPr lang="ru-RU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34BFFD-B303-402A-8CCD-03ADCFEC8815}" type="slidenum">
              <a:rPr lang="ru-RU"/>
              <a:pPr/>
              <a:t>22</a:t>
            </a:fld>
            <a:endParaRPr lang="ru-RU"/>
          </a:p>
        </p:txBody>
      </p:sp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68C79C-9D4E-48E7-992F-E740C11BC9FD}" type="slidenum">
              <a:rPr lang="ru-RU"/>
              <a:pPr/>
              <a:t>23</a:t>
            </a:fld>
            <a:endParaRPr lang="ru-RU"/>
          </a:p>
        </p:txBody>
      </p:sp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824ECE-1F7D-4966-82FD-D56DDDC26733}" type="slidenum">
              <a:rPr lang="ru-RU"/>
              <a:pPr/>
              <a:t>24</a:t>
            </a:fld>
            <a:endParaRPr lang="ru-RU"/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E1C820-F80B-4980-89A4-F2D7915DE1E3}" type="slidenum">
              <a:rPr lang="ru-RU"/>
              <a:pPr/>
              <a:t>25</a:t>
            </a:fld>
            <a:endParaRPr lang="ru-RU"/>
          </a:p>
        </p:txBody>
      </p:sp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C2A2DC-0F58-4B93-A4FE-7CBE9614593D}" type="slidenum">
              <a:rPr lang="ru-RU"/>
              <a:pPr/>
              <a:t>26</a:t>
            </a:fld>
            <a:endParaRPr lang="ru-RU"/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2BB50E-0823-4669-973F-957A15A1ED39}" type="slidenum">
              <a:rPr lang="ru-RU"/>
              <a:pPr/>
              <a:t>27</a:t>
            </a:fld>
            <a:endParaRPr lang="ru-RU"/>
          </a:p>
        </p:txBody>
      </p:sp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E77F8F-3AB9-4D0C-9626-684F75F1092B}" type="slidenum">
              <a:rPr lang="ru-RU"/>
              <a:pPr/>
              <a:t>28</a:t>
            </a:fld>
            <a:endParaRPr lang="ru-RU"/>
          </a:p>
        </p:txBody>
      </p:sp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9AA70C-A85E-4D1A-BA23-179FD1EB209D}" type="slidenum">
              <a:rPr lang="ru-RU"/>
              <a:pPr/>
              <a:t>29</a:t>
            </a:fld>
            <a:endParaRPr lang="ru-RU"/>
          </a:p>
        </p:txBody>
      </p:sp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947FDA-CEC0-45B9-9E4C-4E1536E636F3}" type="slidenum">
              <a:rPr lang="ru-RU"/>
              <a:pPr/>
              <a:t>4</a:t>
            </a:fld>
            <a:endParaRPr lang="ru-RU" dirty="0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153F88-4239-4FAA-B678-D5A72D95A565}" type="slidenum">
              <a:rPr lang="ru-RU"/>
              <a:pPr/>
              <a:t>5</a:t>
            </a:fld>
            <a:endParaRPr lang="ru-RU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14F3D5-AEE3-469E-A0B0-C3F8FD94EB0D}" type="slidenum">
              <a:rPr lang="ru-RU"/>
              <a:pPr/>
              <a:t>6</a:t>
            </a:fld>
            <a:endParaRPr lang="ru-RU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9F0B63-209C-4DDB-B40D-4CA85800B9D6}" type="slidenum">
              <a:rPr lang="ru-RU"/>
              <a:pPr/>
              <a:t>7</a:t>
            </a:fld>
            <a:endParaRPr lang="ru-RU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606DC5-FCF8-45BC-92F2-5CF4D3010759}" type="slidenum">
              <a:rPr lang="ru-RU"/>
              <a:pPr/>
              <a:t>8</a:t>
            </a:fld>
            <a:endParaRPr lang="ru-RU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1A25B4-EEA4-4DBB-BFA1-A84E95BDB30E}" type="slidenum">
              <a:rPr lang="ru-RU"/>
              <a:pPr/>
              <a:t>9</a:t>
            </a:fld>
            <a:endParaRPr lang="ru-RU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308FF5-2991-4E8F-A7F0-683412895494}" type="slidenum">
              <a:rPr lang="ru-RU"/>
              <a:pPr/>
              <a:t>10</a:t>
            </a:fld>
            <a:endParaRPr lang="ru-RU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l.ru/849/12215/12346/12392/13941/index.shtml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http://vs.milrf.ru/warrior/images/1-3.gif" TargetMode="External"/><Relationship Id="rId13" Type="http://schemas.openxmlformats.org/officeDocument/2006/relationships/image" Target="http://vs.milrf.ru/warrior/images/1-6.gif" TargetMode="External"/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12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http://vs.milrf.ru/warrior/images/1-2.gif" TargetMode="External"/><Relationship Id="rId11" Type="http://schemas.openxmlformats.org/officeDocument/2006/relationships/image" Target="http://vs.milrf.ru/warrior/images/1-5.gif" TargetMode="External"/><Relationship Id="rId5" Type="http://schemas.openxmlformats.org/officeDocument/2006/relationships/image" Target="../media/image17.png"/><Relationship Id="rId15" Type="http://schemas.openxmlformats.org/officeDocument/2006/relationships/image" Target="http://vs.milrf.ru/warrior/images/1-7.gif" TargetMode="External"/><Relationship Id="rId10" Type="http://schemas.openxmlformats.org/officeDocument/2006/relationships/image" Target="../media/image20.png"/><Relationship Id="rId4" Type="http://schemas.openxmlformats.org/officeDocument/2006/relationships/image" Target="http://vs.milrf.ru/warrior/images/1--1.gif" TargetMode="External"/><Relationship Id="rId9" Type="http://schemas.openxmlformats.org/officeDocument/2006/relationships/image" Target="../media/image19.png"/><Relationship Id="rId1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http://vs.milrf.ru/warrior/images/2-3.gif" TargetMode="External"/><Relationship Id="rId13" Type="http://schemas.openxmlformats.org/officeDocument/2006/relationships/image" Target="http://vs.milrf.ru/warrior/images/2-6.gif" TargetMode="External"/><Relationship Id="rId3" Type="http://schemas.openxmlformats.org/officeDocument/2006/relationships/image" Target="../media/image23.png"/><Relationship Id="rId7" Type="http://schemas.openxmlformats.org/officeDocument/2006/relationships/image" Target="../media/image25.png"/><Relationship Id="rId12" Type="http://schemas.openxmlformats.org/officeDocument/2006/relationships/image" Target="../media/image28.png"/><Relationship Id="rId2" Type="http://schemas.openxmlformats.org/officeDocument/2006/relationships/notesSlide" Target="../notesSlides/notesSlide19.xml"/><Relationship Id="rId16" Type="http://schemas.openxmlformats.org/officeDocument/2006/relationships/hyperlink" Target="http://vs.milrf.ru/warrior/znak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http://vs.milrf.ru/warrior/images/2-2.gif" TargetMode="External"/><Relationship Id="rId11" Type="http://schemas.openxmlformats.org/officeDocument/2006/relationships/image" Target="http://vs.milrf.ru/warrior/images/2-5.gif" TargetMode="External"/><Relationship Id="rId5" Type="http://schemas.openxmlformats.org/officeDocument/2006/relationships/image" Target="../media/image24.png"/><Relationship Id="rId15" Type="http://schemas.openxmlformats.org/officeDocument/2006/relationships/image" Target="http://vs.milrf.ru/warrior/images/2-7.gif" TargetMode="External"/><Relationship Id="rId10" Type="http://schemas.openxmlformats.org/officeDocument/2006/relationships/image" Target="../media/image27.png"/><Relationship Id="rId4" Type="http://schemas.openxmlformats.org/officeDocument/2006/relationships/image" Target="http://vs.milrf.ru/warrior/images/2-1.gif" TargetMode="External"/><Relationship Id="rId9" Type="http://schemas.openxmlformats.org/officeDocument/2006/relationships/image" Target="../media/image26.png"/><Relationship Id="rId1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http://www.mil.ru/dyn_images/img13379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Символы Вооружённых Сил Российской Федерации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8388096" y="4143380"/>
            <a:ext cx="613060" cy="837756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088"/>
            <a:ext cx="8229600" cy="9389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Флаг Космических войск</a:t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1800" b="1" dirty="0">
                <a:solidFill>
                  <a:srgbClr val="0000CC"/>
                </a:solidFill>
              </a:rPr>
              <a:t>Учрежден приказом Министра обороны Российской Федерации от 30 мая 2004 г. № 125 «О флаге Космических войск»</a:t>
            </a:r>
          </a:p>
        </p:txBody>
      </p:sp>
      <p:pic>
        <p:nvPicPr>
          <p:cNvPr id="61444" name="img13386" descr="Флаг Космических войск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933038" y="2297301"/>
            <a:ext cx="4782102" cy="3198625"/>
          </a:xfrm>
          <a:noFill/>
          <a:ln/>
        </p:spPr>
      </p:pic>
      <p:sp>
        <p:nvSpPr>
          <p:cNvPr id="61445" name="Rectangle 5"/>
          <p:cNvSpPr>
            <a:spLocks noChangeArrowheads="1"/>
          </p:cNvSpPr>
          <p:nvPr/>
        </p:nvSpPr>
        <p:spPr bwMode="auto">
          <a:xfrm>
            <a:off x="500034" y="5715016"/>
            <a:ext cx="8458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b="1" dirty="0">
                <a:solidFill>
                  <a:schemeClr val="hlink"/>
                </a:solidFill>
              </a:rPr>
              <a:t>Флаг Космических войск представляет собой прямоугольное двухстороннее полотнище </a:t>
            </a:r>
            <a:r>
              <a:rPr lang="ru-RU" b="1" dirty="0" err="1">
                <a:solidFill>
                  <a:schemeClr val="hlink"/>
                </a:solidFill>
              </a:rPr>
              <a:t>голубого</a:t>
            </a:r>
            <a:r>
              <a:rPr lang="ru-RU" b="1" dirty="0">
                <a:solidFill>
                  <a:schemeClr val="hlink"/>
                </a:solidFill>
              </a:rPr>
              <a:t> цвета.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088"/>
            <a:ext cx="8229600" cy="1010400"/>
          </a:xfrm>
        </p:spPr>
        <p:txBody>
          <a:bodyPr/>
          <a:lstStyle/>
          <a:p>
            <a:pPr algn="ctr"/>
            <a:r>
              <a:rPr lang="ru-RU" sz="2400" dirty="0">
                <a:solidFill>
                  <a:srgbClr val="FF0000"/>
                </a:solidFill>
              </a:rPr>
              <a:t>Флаг Тыла Вооруженных Сил Российской Федерации</a:t>
            </a:r>
            <a:r>
              <a:rPr lang="ru-RU" sz="2400" b="1" dirty="0">
                <a:solidFill>
                  <a:srgbClr val="FF0000"/>
                </a:solidFill>
              </a:rPr>
              <a:t/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1800" b="1" dirty="0">
                <a:solidFill>
                  <a:srgbClr val="0000CC"/>
                </a:solidFill>
              </a:rPr>
              <a:t>Учрежден приказом Министра обороны Российской Федерации от 14 июня 2004 г. № 175 «О флаге Тыла Вооруженных Сил Российской Федерации»</a:t>
            </a:r>
          </a:p>
        </p:txBody>
      </p:sp>
      <p:pic>
        <p:nvPicPr>
          <p:cNvPr id="63492" name="img13387" descr="Флаг Тыла Вооруженных Сил Российской Федерации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928794" y="2285992"/>
            <a:ext cx="5096946" cy="3256382"/>
          </a:xfrm>
          <a:noFill/>
          <a:ln/>
        </p:spPr>
      </p:pic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285720" y="5715016"/>
            <a:ext cx="8458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b="1" dirty="0">
                <a:solidFill>
                  <a:schemeClr val="hlink"/>
                </a:solidFill>
              </a:rPr>
              <a:t>Флаг Тыла Вооруженных Сил Российской Федерации представляет собой прямоугольное двухстороннее полотнище.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Флаг войск радиационной, химической и биологической защиты</a:t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1800" b="1" dirty="0">
                <a:solidFill>
                  <a:srgbClr val="0000CC"/>
                </a:solidFill>
              </a:rPr>
              <a:t>Учрежден приказом Министра обороны Российской Федерации от 21 апреля 2005 г. № 130 «О флаге войск радиационной, химической и биологической защиты</a:t>
            </a:r>
            <a:r>
              <a:rPr lang="ru-RU" sz="4000" dirty="0"/>
              <a:t> </a:t>
            </a:r>
          </a:p>
        </p:txBody>
      </p:sp>
      <p:pic>
        <p:nvPicPr>
          <p:cNvPr id="65540" name="img13388" descr="Флаг войск радиационной, химической и биологической защиты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643042" y="1928802"/>
            <a:ext cx="5459702" cy="3651854"/>
          </a:xfrm>
          <a:noFill/>
          <a:ln/>
        </p:spPr>
      </p:pic>
      <p:sp>
        <p:nvSpPr>
          <p:cNvPr id="65541" name="Rectangle 5"/>
          <p:cNvSpPr>
            <a:spLocks noChangeArrowheads="1"/>
          </p:cNvSpPr>
          <p:nvPr/>
        </p:nvSpPr>
        <p:spPr bwMode="auto">
          <a:xfrm>
            <a:off x="428596" y="5715016"/>
            <a:ext cx="830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b="1" dirty="0">
                <a:solidFill>
                  <a:schemeClr val="hlink"/>
                </a:solidFill>
              </a:rPr>
              <a:t>Флаг войск радиационной, химической и биологической защиты представляет собой прямоугольное двустороннее полотнище.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088"/>
            <a:ext cx="8229600" cy="9389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Флаг инженерных войск</a:t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1800" b="1" dirty="0">
                <a:solidFill>
                  <a:srgbClr val="0000CC"/>
                </a:solidFill>
              </a:rPr>
              <a:t>Учрежден приказом Министра обороны Российской Федерации от 30 апреля 2005 г. № 145 «О флаге инженерных войск»</a:t>
            </a:r>
          </a:p>
        </p:txBody>
      </p:sp>
      <p:pic>
        <p:nvPicPr>
          <p:cNvPr id="67588" name="img13389" descr="Флаг инженерных войск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643042" y="1928802"/>
            <a:ext cx="5528448" cy="3704060"/>
          </a:xfrm>
          <a:noFill/>
          <a:ln/>
        </p:spPr>
      </p:pic>
      <p:sp>
        <p:nvSpPr>
          <p:cNvPr id="67589" name="Rectangle 5"/>
          <p:cNvSpPr>
            <a:spLocks noChangeArrowheads="1"/>
          </p:cNvSpPr>
          <p:nvPr/>
        </p:nvSpPr>
        <p:spPr bwMode="auto">
          <a:xfrm>
            <a:off x="428596" y="5715016"/>
            <a:ext cx="8382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b="1" dirty="0">
                <a:solidFill>
                  <a:schemeClr val="hlink"/>
                </a:solidFill>
              </a:rPr>
              <a:t>Флаг инженерных войск представляет собой прямоугольное двустороннее полотнище.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</a:rPr>
              <a:t>Знаки различия</a:t>
            </a:r>
            <a:br>
              <a:rPr lang="ru-RU" sz="4000" b="1" dirty="0">
                <a:solidFill>
                  <a:srgbClr val="FF0000"/>
                </a:solidFill>
              </a:rPr>
            </a:br>
            <a:r>
              <a:rPr lang="ru-RU" sz="4000" b="1" dirty="0">
                <a:hlinkClick r:id="rId3"/>
              </a:rPr>
              <a:t>Нарукавные знаки различия</a:t>
            </a:r>
            <a:r>
              <a:rPr lang="ru-RU" sz="4000" dirty="0"/>
              <a:t> 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400" b="1" i="1">
                <a:solidFill>
                  <a:srgbClr val="0000CC"/>
                </a:solidFill>
              </a:rPr>
              <a:t>К знакам различия относятся:</a:t>
            </a:r>
          </a:p>
          <a:p>
            <a:pPr>
              <a:lnSpc>
                <a:spcPct val="80000"/>
              </a:lnSpc>
            </a:pPr>
            <a:r>
              <a:rPr lang="ru-RU" sz="2000" b="1" i="1">
                <a:solidFill>
                  <a:schemeClr val="hlink"/>
                </a:solidFill>
              </a:rPr>
              <a:t>а)</a:t>
            </a:r>
            <a:r>
              <a:rPr lang="ru-RU" sz="2000" b="1">
                <a:solidFill>
                  <a:schemeClr val="hlink"/>
                </a:solidFill>
              </a:rPr>
              <a:t> знаки различия по принадлежности:</a:t>
            </a:r>
          </a:p>
          <a:p>
            <a:pPr>
              <a:lnSpc>
                <a:spcPct val="80000"/>
              </a:lnSpc>
            </a:pPr>
            <a:r>
              <a:rPr lang="ru-RU" sz="2000" b="1">
                <a:solidFill>
                  <a:schemeClr val="hlink"/>
                </a:solidFill>
              </a:rPr>
              <a:t>к Министерству обороны Российской Федерации, Генеральному штабу Вооруженных Сил Российской Федерации, видам и родам войск Вооруженных Сил Российской Федерации, Тылу Вооруженных Сил Российской Федерации, Железнодорожным войскам, войскам, не входящим в виды и рода войск Вооруженных Сил Российской Федерации; </a:t>
            </a:r>
          </a:p>
          <a:p>
            <a:pPr>
              <a:lnSpc>
                <a:spcPct val="80000"/>
              </a:lnSpc>
            </a:pPr>
            <a:r>
              <a:rPr lang="ru-RU" sz="2000" b="1">
                <a:solidFill>
                  <a:schemeClr val="hlink"/>
                </a:solidFill>
              </a:rPr>
              <a:t>к конкретным воинским формированиям; </a:t>
            </a:r>
            <a:endParaRPr lang="ru-RU" sz="2000" b="1" i="1">
              <a:solidFill>
                <a:schemeClr val="hlink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000" b="1" i="1">
                <a:solidFill>
                  <a:schemeClr val="hlink"/>
                </a:solidFill>
              </a:rPr>
              <a:t>б) </a:t>
            </a:r>
            <a:r>
              <a:rPr lang="ru-RU" sz="2000" b="1">
                <a:solidFill>
                  <a:schemeClr val="hlink"/>
                </a:solidFill>
              </a:rPr>
              <a:t>знаки различия по функциональному предназначению; </a:t>
            </a:r>
            <a:endParaRPr lang="ru-RU" sz="2000" b="1" i="1">
              <a:solidFill>
                <a:schemeClr val="hlink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000" b="1" i="1">
                <a:solidFill>
                  <a:schemeClr val="hlink"/>
                </a:solidFill>
              </a:rPr>
              <a:t>в) </a:t>
            </a:r>
            <a:r>
              <a:rPr lang="ru-RU" sz="2000" b="1">
                <a:solidFill>
                  <a:schemeClr val="hlink"/>
                </a:solidFill>
              </a:rPr>
              <a:t>персонифицированные знаки различия.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71480"/>
            <a:ext cx="8229600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</a:rPr>
              <a:t>Эмблема Вооруженных Сил Российской Федерации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1800" b="1" dirty="0">
                <a:solidFill>
                  <a:srgbClr val="0000CC"/>
                </a:solidFill>
              </a:rPr>
              <a:t>Учреждена Указом Президента Российской Федерации от 27 января 1997 с. № 46 «Од учреждении военного геральдического знака эмблемы Вооруженных Сил Российской Федерации»</a:t>
            </a:r>
          </a:p>
        </p:txBody>
      </p:sp>
      <p:sp>
        <p:nvSpPr>
          <p:cNvPr id="73733" name="Rectangle 5"/>
          <p:cNvSpPr>
            <a:spLocks noChangeArrowheads="1"/>
          </p:cNvSpPr>
          <p:nvPr/>
        </p:nvSpPr>
        <p:spPr bwMode="auto">
          <a:xfrm>
            <a:off x="500034" y="5072074"/>
            <a:ext cx="83058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dirty="0">
                <a:solidFill>
                  <a:schemeClr val="hlink"/>
                </a:solidFill>
              </a:rPr>
              <a:t>Эмблема Вооруженных Сил Российской Федерации – изображение золотого (серебряного) двуглавого орла с распростертыми крыльями, держащего в правой лапе меч, а в левой – лавровый венок. На груди орла расположен щит, увенчанный короной. На щите на красном поле – всадник, поражающий копьем дракона.</a:t>
            </a:r>
          </a:p>
        </p:txBody>
      </p:sp>
      <p:pic>
        <p:nvPicPr>
          <p:cNvPr id="2050" name="Picture 2" descr="D:\С моих доков\Загрузки\620px-Medium_emblem_of_the_Вооружённые_Силы_Российской_Федерации.svg.pn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14480" y="1714488"/>
            <a:ext cx="5715040" cy="328212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>
                <a:solidFill>
                  <a:srgbClr val="FF0000"/>
                </a:solidFill>
              </a:rPr>
              <a:t>Эмблема Министерства обороны Российской Федерации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42211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b="1">
                <a:solidFill>
                  <a:srgbClr val="3399FF"/>
                </a:solidFill>
              </a:rPr>
              <a:t>Учреждена Указом Президента Российской Федерации от 21 июля 2003 г. № 821 «О военном геральдическом знаке – эмблеме и флаге Министерства обороны Российской Федерации»</a:t>
            </a:r>
          </a:p>
          <a:p>
            <a:pPr>
              <a:lnSpc>
                <a:spcPct val="80000"/>
              </a:lnSpc>
            </a:pPr>
            <a:r>
              <a:rPr lang="ru-RU" sz="2000" b="1">
                <a:solidFill>
                  <a:srgbClr val="3399FF"/>
                </a:solidFill>
              </a:rPr>
              <a:t> </a:t>
            </a:r>
          </a:p>
          <a:p>
            <a:pPr>
              <a:lnSpc>
                <a:spcPct val="80000"/>
              </a:lnSpc>
            </a:pPr>
            <a:r>
              <a:rPr lang="ru-RU" sz="2000" b="1">
                <a:solidFill>
                  <a:srgbClr val="3399FF"/>
                </a:solidFill>
              </a:rPr>
              <a:t>Положение утверждено приказом Министра обороны Российской Федерации дт 14 ноября 2003 г. № 399 «Об утверждении Положения о военном</a:t>
            </a:r>
          </a:p>
          <a:p>
            <a:pPr>
              <a:lnSpc>
                <a:spcPct val="80000"/>
              </a:lnSpc>
            </a:pPr>
            <a:r>
              <a:rPr lang="ru-RU" sz="2000" b="1">
                <a:solidFill>
                  <a:srgbClr val="3399FF"/>
                </a:solidFill>
              </a:rPr>
              <a:t>геральдической знаке – эмблеме и флаге Министерства обороны Российской Федерации и Положения о флагах войск и воинских формирований Вооруженных Сил Российской Федерации»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088"/>
            <a:ext cx="8229600" cy="510334"/>
          </a:xfrm>
        </p:spPr>
        <p:txBody>
          <a:bodyPr/>
          <a:lstStyle/>
          <a:p>
            <a:r>
              <a:rPr lang="ru-RU" sz="2400" b="1" dirty="0">
                <a:solidFill>
                  <a:srgbClr val="FF0000"/>
                </a:solidFill>
              </a:rPr>
              <a:t>Эмблема Министерства обороны Российской Федерации</a:t>
            </a:r>
          </a:p>
        </p:txBody>
      </p:sp>
      <p:pic>
        <p:nvPicPr>
          <p:cNvPr id="77828" name="Picture 4" descr="Эмблема Министерства Обороны РФ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107389" y="1806921"/>
            <a:ext cx="4822065" cy="2836509"/>
          </a:xfrm>
          <a:noFill/>
          <a:ln/>
        </p:spPr>
      </p:pic>
      <p:sp>
        <p:nvSpPr>
          <p:cNvPr id="77829" name="Rectangle 5"/>
          <p:cNvSpPr>
            <a:spLocks noChangeArrowheads="1"/>
          </p:cNvSpPr>
          <p:nvPr/>
        </p:nvSpPr>
        <p:spPr bwMode="auto">
          <a:xfrm>
            <a:off x="500034" y="4786322"/>
            <a:ext cx="85344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b="1" dirty="0">
                <a:solidFill>
                  <a:schemeClr val="hlink"/>
                </a:solidFill>
              </a:rPr>
              <a:t>Эмблема Министерства обороны Российской Федерации – изображение серебряного, увенчанного короной двуглавого орла с распростертыми крыльями. В правой лапе орла – меч, в левой – дубовый венок. На груди орла – красный, треугольный, вытянутый книзу щит со штоком, восходящим к короне. В поле щита – всадник, поражающий копьем дракона.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>
                <a:solidFill>
                  <a:srgbClr val="FF0000"/>
                </a:solidFill>
              </a:rPr>
              <a:t>Военная форма одежды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80000"/>
              </a:lnSpc>
            </a:pPr>
            <a:r>
              <a:rPr lang="ru-RU" sz="2000">
                <a:solidFill>
                  <a:srgbClr val="0000CC"/>
                </a:solidFill>
                <a:latin typeface="Times New Roman" pitchFamily="18" charset="0"/>
              </a:rPr>
              <a:t>Военная форма одежды- это общее название всех  предметов военного обмундирования, снаряжение  и  знаков  различия, принятых для  личного  состава армии. </a:t>
            </a:r>
          </a:p>
          <a:p>
            <a:pPr marL="609600" indent="-609600">
              <a:lnSpc>
                <a:spcPct val="80000"/>
              </a:lnSpc>
            </a:pPr>
            <a:r>
              <a:rPr lang="ru-RU" sz="2000">
                <a:solidFill>
                  <a:srgbClr val="0000CC"/>
                </a:solidFill>
                <a:latin typeface="Times New Roman" pitchFamily="18" charset="0"/>
              </a:rPr>
              <a:t>Отношение  к  военному  мундиру  в  России  всегда  было  заинтересованным  и  даже  любовным.  Мундир  служил  напоминанием  о  боевой  доблести,  чести  и  высоком   чувстве  воинского  товарищества.</a:t>
            </a:r>
          </a:p>
          <a:p>
            <a:pPr marL="609600" indent="-609600">
              <a:lnSpc>
                <a:spcPct val="80000"/>
              </a:lnSpc>
            </a:pPr>
            <a:r>
              <a:rPr lang="ru-RU" sz="2000">
                <a:solidFill>
                  <a:srgbClr val="0000CC"/>
                </a:solidFill>
                <a:latin typeface="Times New Roman" pitchFamily="18" charset="0"/>
              </a:rPr>
              <a:t>    Единая  форма  одежды  в  русской  армии была  введена  еще  при  Петре I,  в  дальнейшем неоднократно   менялась  и  совершенствовалась.</a:t>
            </a:r>
          </a:p>
          <a:p>
            <a:pPr marL="609600" indent="-609600">
              <a:lnSpc>
                <a:spcPct val="80000"/>
              </a:lnSpc>
            </a:pPr>
            <a:r>
              <a:rPr lang="ru-RU" sz="2000">
                <a:solidFill>
                  <a:srgbClr val="0000CC"/>
                </a:solidFill>
                <a:latin typeface="Times New Roman" pitchFamily="18" charset="0"/>
              </a:rPr>
              <a:t>    В  настоящие  время  в  Российской  Армии  введена  форма  одежды  приказом    МО   РФ  №210  от  28. 03. 97 г.</a:t>
            </a:r>
          </a:p>
          <a:p>
            <a:pPr marL="609600" indent="-609600">
              <a:lnSpc>
                <a:spcPct val="80000"/>
              </a:lnSpc>
            </a:pPr>
            <a:r>
              <a:rPr lang="ru-RU" sz="2000">
                <a:solidFill>
                  <a:srgbClr val="0000CC"/>
                </a:solidFill>
                <a:latin typeface="Times New Roman" pitchFamily="18" charset="0"/>
              </a:rPr>
              <a:t>     Военная  форма  одежда  подразделяется  на  парадную,  повседневную и  полевую,  из  этих  форм  кроме  того  на  летнюю  и  зимнюю.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0000CC"/>
                </a:solidFill>
              </a:rPr>
              <a:t>УНИФОРМА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304800"/>
            <a:ext cx="8229600" cy="5821363"/>
          </a:xfrm>
        </p:spPr>
        <p:txBody>
          <a:bodyPr/>
          <a:lstStyle/>
          <a:p>
            <a:endParaRPr lang="ru-RU" sz="1200" dirty="0"/>
          </a:p>
          <a:p>
            <a:endParaRPr lang="ru-RU" sz="1200" dirty="0"/>
          </a:p>
          <a:p>
            <a:endParaRPr lang="ru-RU" sz="1200" dirty="0"/>
          </a:p>
          <a:p>
            <a:endParaRPr lang="ru-RU" sz="1200" dirty="0"/>
          </a:p>
          <a:p>
            <a:endParaRPr lang="ru-RU" sz="1200" dirty="0"/>
          </a:p>
          <a:p>
            <a:endParaRPr lang="ru-RU" sz="1200" dirty="0"/>
          </a:p>
          <a:p>
            <a:endParaRPr lang="ru-RU" sz="1200" dirty="0"/>
          </a:p>
          <a:p>
            <a:r>
              <a:rPr lang="ru-RU" sz="1200" dirty="0"/>
              <a:t>                                                         </a:t>
            </a:r>
          </a:p>
        </p:txBody>
      </p:sp>
      <p:pic>
        <p:nvPicPr>
          <p:cNvPr id="81973" name="Picture 53" descr="http://vs.milrf.ru/warrior/images/1--1.gif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214282" y="2285992"/>
            <a:ext cx="866804" cy="3055129"/>
          </a:xfrm>
          <a:prstGeom prst="rect">
            <a:avLst/>
          </a:prstGeom>
          <a:noFill/>
        </p:spPr>
      </p:pic>
      <p:pic>
        <p:nvPicPr>
          <p:cNvPr id="81972" name="Picture 52" descr="http://vs.milrf.ru/warrior/images/1-2.gif"/>
          <p:cNvPicPr>
            <a:picLocks noChangeAspect="1" noChangeArrowheads="1"/>
          </p:cNvPicPr>
          <p:nvPr/>
        </p:nvPicPr>
        <p:blipFill>
          <a:blip r:embed="rId5" r:link="rId6"/>
          <a:srcRect/>
          <a:stretch>
            <a:fillRect/>
          </a:stretch>
        </p:blipFill>
        <p:spPr bwMode="auto">
          <a:xfrm>
            <a:off x="1285852" y="2285992"/>
            <a:ext cx="765546" cy="3048007"/>
          </a:xfrm>
          <a:prstGeom prst="rect">
            <a:avLst/>
          </a:prstGeom>
          <a:noFill/>
        </p:spPr>
      </p:pic>
      <p:pic>
        <p:nvPicPr>
          <p:cNvPr id="81971" name="Picture 51" descr="http://vs.milrf.ru/warrior/images/1-3.gif"/>
          <p:cNvPicPr>
            <a:picLocks noChangeAspect="1" noChangeArrowheads="1"/>
          </p:cNvPicPr>
          <p:nvPr/>
        </p:nvPicPr>
        <p:blipFill>
          <a:blip r:embed="rId7" r:link="rId8"/>
          <a:srcRect/>
          <a:stretch>
            <a:fillRect/>
          </a:stretch>
        </p:blipFill>
        <p:spPr bwMode="auto">
          <a:xfrm>
            <a:off x="2214546" y="2214554"/>
            <a:ext cx="959134" cy="3109920"/>
          </a:xfrm>
          <a:prstGeom prst="rect">
            <a:avLst/>
          </a:prstGeom>
          <a:noFill/>
        </p:spPr>
      </p:pic>
      <p:sp>
        <p:nvSpPr>
          <p:cNvPr id="81974" name="Rectangle 5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81975" name="Picture 55" descr="1-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286248" y="2143116"/>
            <a:ext cx="806452" cy="314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8" name="Picture 58" descr="http://vs.milrf.ru/warrior/images/1-5.gif"/>
          <p:cNvPicPr>
            <a:picLocks noChangeAspect="1" noChangeArrowheads="1"/>
          </p:cNvPicPr>
          <p:nvPr/>
        </p:nvPicPr>
        <p:blipFill>
          <a:blip r:embed="rId10" r:link="rId11"/>
          <a:srcRect/>
          <a:stretch>
            <a:fillRect/>
          </a:stretch>
        </p:blipFill>
        <p:spPr bwMode="auto">
          <a:xfrm>
            <a:off x="5786446" y="2000240"/>
            <a:ext cx="928690" cy="3265893"/>
          </a:xfrm>
          <a:prstGeom prst="rect">
            <a:avLst/>
          </a:prstGeom>
          <a:noFill/>
        </p:spPr>
      </p:pic>
      <p:pic>
        <p:nvPicPr>
          <p:cNvPr id="81977" name="Picture 57" descr="http://vs.milrf.ru/warrior/images/1-6.gif"/>
          <p:cNvPicPr>
            <a:picLocks noChangeAspect="1" noChangeArrowheads="1"/>
          </p:cNvPicPr>
          <p:nvPr/>
        </p:nvPicPr>
        <p:blipFill>
          <a:blip r:embed="rId12" r:link="rId13"/>
          <a:srcRect/>
          <a:stretch>
            <a:fillRect/>
          </a:stretch>
        </p:blipFill>
        <p:spPr bwMode="auto">
          <a:xfrm>
            <a:off x="6929454" y="1928802"/>
            <a:ext cx="909640" cy="3356258"/>
          </a:xfrm>
          <a:prstGeom prst="rect">
            <a:avLst/>
          </a:prstGeom>
          <a:noFill/>
        </p:spPr>
      </p:pic>
      <p:pic>
        <p:nvPicPr>
          <p:cNvPr id="81976" name="Picture 56" descr="http://vs.milrf.ru/warrior/images/1-7.gif"/>
          <p:cNvPicPr>
            <a:picLocks noChangeAspect="1" noChangeArrowheads="1"/>
          </p:cNvPicPr>
          <p:nvPr/>
        </p:nvPicPr>
        <p:blipFill>
          <a:blip r:embed="rId14" r:link="rId15"/>
          <a:srcRect/>
          <a:stretch>
            <a:fillRect/>
          </a:stretch>
        </p:blipFill>
        <p:spPr bwMode="auto">
          <a:xfrm>
            <a:off x="8072462" y="1928802"/>
            <a:ext cx="890590" cy="3371519"/>
          </a:xfrm>
          <a:prstGeom prst="rect">
            <a:avLst/>
          </a:prstGeom>
          <a:noFill/>
        </p:spPr>
      </p:pic>
      <p:sp>
        <p:nvSpPr>
          <p:cNvPr id="81979" name="Rectangle 59"/>
          <p:cNvSpPr>
            <a:spLocks noChangeArrowheads="1"/>
          </p:cNvSpPr>
          <p:nvPr/>
        </p:nvSpPr>
        <p:spPr bwMode="auto">
          <a:xfrm>
            <a:off x="0" y="395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1980" name="Rectangle 60"/>
          <p:cNvSpPr>
            <a:spLocks noChangeArrowheads="1"/>
          </p:cNvSpPr>
          <p:nvPr/>
        </p:nvSpPr>
        <p:spPr bwMode="auto">
          <a:xfrm>
            <a:off x="285720" y="5857892"/>
            <a:ext cx="26447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1400" b="1" dirty="0"/>
              <a:t>Офицер, прапорщик армии</a:t>
            </a:r>
            <a:r>
              <a:rPr lang="ru-RU" sz="1400" dirty="0"/>
              <a:t> </a:t>
            </a:r>
          </a:p>
        </p:txBody>
      </p:sp>
      <p:sp>
        <p:nvSpPr>
          <p:cNvPr id="81981" name="Rectangle 61"/>
          <p:cNvSpPr>
            <a:spLocks noChangeArrowheads="1"/>
          </p:cNvSpPr>
          <p:nvPr/>
        </p:nvSpPr>
        <p:spPr bwMode="auto">
          <a:xfrm>
            <a:off x="3714744" y="5857892"/>
            <a:ext cx="1939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1400" b="1" dirty="0" err="1"/>
              <a:t>Женщина-в</a:t>
            </a:r>
            <a:r>
              <a:rPr lang="ru-RU" sz="1400" b="1" dirty="0"/>
              <a:t>/с</a:t>
            </a:r>
            <a:r>
              <a:rPr lang="ru-RU" sz="1200" b="1" dirty="0"/>
              <a:t>  армии</a:t>
            </a:r>
            <a:r>
              <a:rPr lang="ru-RU" sz="1200" dirty="0"/>
              <a:t> </a:t>
            </a:r>
          </a:p>
        </p:txBody>
      </p:sp>
      <p:sp>
        <p:nvSpPr>
          <p:cNvPr id="81982" name="Rectangle 62"/>
          <p:cNvSpPr>
            <a:spLocks noChangeArrowheads="1"/>
          </p:cNvSpPr>
          <p:nvPr/>
        </p:nvSpPr>
        <p:spPr bwMode="auto">
          <a:xfrm>
            <a:off x="6429388" y="5786454"/>
            <a:ext cx="21621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1400" b="1" dirty="0"/>
              <a:t>Офицер</a:t>
            </a:r>
            <a:r>
              <a:rPr lang="ru-RU" sz="1200" b="1" dirty="0"/>
              <a:t>, мичман флота</a:t>
            </a:r>
            <a:r>
              <a:rPr lang="ru-RU" b="1" dirty="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</a:rPr>
              <a:t>Знамена</a:t>
            </a:r>
            <a:br>
              <a:rPr lang="ru-RU" sz="4000" b="1" dirty="0">
                <a:solidFill>
                  <a:srgbClr val="FF0000"/>
                </a:solidFill>
              </a:rPr>
            </a:br>
            <a:r>
              <a:rPr lang="ru-RU" sz="1800" b="1" dirty="0">
                <a:solidFill>
                  <a:srgbClr val="FFFF00"/>
                </a:solidFill>
              </a:rPr>
              <a:t>Учреждено Федеральным законом Российской Федерации от 29 декабря 2000 г. № 162-Ф3 «О знамени Вооруженных Сил Российской Федерации, знамени Военно-Морского Флота, знаменах иных видов Вооруженных Сил Российской Федерации и знаменах других войск»</a:t>
            </a:r>
          </a:p>
        </p:txBody>
      </p:sp>
      <p:pic>
        <p:nvPicPr>
          <p:cNvPr id="39940" name="img13400" descr="Знамя Вооруженных Сил Российской Федерации - (лицевая сторона)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38163" y="2286000"/>
            <a:ext cx="3035300" cy="3433763"/>
          </a:xfrm>
          <a:noFill/>
          <a:ln/>
        </p:spPr>
      </p:pic>
      <p:pic>
        <p:nvPicPr>
          <p:cNvPr id="39941" name="img13401" descr="Знамя Вооруженных Сил Российской Федерации - (оборотная сторона)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2357430"/>
            <a:ext cx="2806700" cy="344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1371600" y="5105400"/>
            <a:ext cx="20732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dirty="0">
                <a:solidFill>
                  <a:schemeClr val="hlink"/>
                </a:solidFill>
              </a:rPr>
              <a:t>Лицевая сторона</a:t>
            </a:r>
            <a:r>
              <a:rPr lang="ru-RU" dirty="0"/>
              <a:t> </a:t>
            </a:r>
          </a:p>
        </p:txBody>
      </p:sp>
      <p:sp>
        <p:nvSpPr>
          <p:cNvPr id="39943" name="Rectangle 7"/>
          <p:cNvSpPr>
            <a:spLocks noChangeArrowheads="1"/>
          </p:cNvSpPr>
          <p:nvPr/>
        </p:nvSpPr>
        <p:spPr bwMode="auto">
          <a:xfrm>
            <a:off x="4953000" y="5181600"/>
            <a:ext cx="233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dirty="0">
                <a:solidFill>
                  <a:schemeClr val="hlink"/>
                </a:solidFill>
              </a:rPr>
              <a:t>Оборотная сторона</a:t>
            </a:r>
            <a:r>
              <a:rPr lang="ru-RU" dirty="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0000CC"/>
                </a:solidFill>
              </a:rPr>
              <a:t>УНИФОРМА</a:t>
            </a:r>
          </a:p>
        </p:txBody>
      </p:sp>
      <p:pic>
        <p:nvPicPr>
          <p:cNvPr id="83974" name="Picture 6" descr="http://vs.milrf.ru/warrior/images/2-1.gif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214282" y="2143116"/>
            <a:ext cx="737489" cy="2509842"/>
          </a:xfrm>
          <a:prstGeom prst="rect">
            <a:avLst/>
          </a:prstGeom>
          <a:noFill/>
        </p:spPr>
      </p:pic>
      <p:pic>
        <p:nvPicPr>
          <p:cNvPr id="83973" name="Picture 5" descr="http://vs.milrf.ru/warrior/images/2-2.gif"/>
          <p:cNvPicPr>
            <a:picLocks noChangeAspect="1" noChangeArrowheads="1"/>
          </p:cNvPicPr>
          <p:nvPr/>
        </p:nvPicPr>
        <p:blipFill>
          <a:blip r:embed="rId5" r:link="rId6"/>
          <a:srcRect/>
          <a:stretch>
            <a:fillRect/>
          </a:stretch>
        </p:blipFill>
        <p:spPr bwMode="auto">
          <a:xfrm>
            <a:off x="1071538" y="2138339"/>
            <a:ext cx="785818" cy="2524143"/>
          </a:xfrm>
          <a:prstGeom prst="rect">
            <a:avLst/>
          </a:prstGeom>
          <a:noFill/>
        </p:spPr>
      </p:pic>
      <p:pic>
        <p:nvPicPr>
          <p:cNvPr id="83972" name="Picture 4" descr="http://vs.milrf.ru/warrior/images/2-3.gif"/>
          <p:cNvPicPr>
            <a:picLocks noChangeAspect="1" noChangeArrowheads="1"/>
          </p:cNvPicPr>
          <p:nvPr/>
        </p:nvPicPr>
        <p:blipFill>
          <a:blip r:embed="rId7" r:link="rId8"/>
          <a:srcRect/>
          <a:stretch>
            <a:fillRect/>
          </a:stretch>
        </p:blipFill>
        <p:spPr bwMode="auto">
          <a:xfrm>
            <a:off x="2000232" y="2187099"/>
            <a:ext cx="714380" cy="2403945"/>
          </a:xfrm>
          <a:prstGeom prst="rect">
            <a:avLst/>
          </a:prstGeom>
          <a:noFill/>
        </p:spPr>
      </p:pic>
      <p:sp>
        <p:nvSpPr>
          <p:cNvPr id="8397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83976" name="Picture 8" descr="2-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9"/>
          <a:srcRect/>
          <a:stretch>
            <a:fillRect/>
          </a:stretch>
        </p:blipFill>
        <p:spPr>
          <a:xfrm>
            <a:off x="3929058" y="2103908"/>
            <a:ext cx="714380" cy="2506186"/>
          </a:xfrm>
          <a:noFill/>
          <a:ln/>
        </p:spPr>
      </p:pic>
      <p:pic>
        <p:nvPicPr>
          <p:cNvPr id="83979" name="Picture 11" descr="http://vs.milrf.ru/warrior/images/2-5.gif"/>
          <p:cNvPicPr>
            <a:picLocks noChangeAspect="1" noChangeArrowheads="1"/>
          </p:cNvPicPr>
          <p:nvPr/>
        </p:nvPicPr>
        <p:blipFill>
          <a:blip r:embed="rId10" r:link="rId11"/>
          <a:srcRect/>
          <a:stretch>
            <a:fillRect/>
          </a:stretch>
        </p:blipFill>
        <p:spPr bwMode="auto">
          <a:xfrm>
            <a:off x="6357950" y="2066915"/>
            <a:ext cx="714376" cy="2524129"/>
          </a:xfrm>
          <a:prstGeom prst="rect">
            <a:avLst/>
          </a:prstGeom>
          <a:noFill/>
        </p:spPr>
      </p:pic>
      <p:pic>
        <p:nvPicPr>
          <p:cNvPr id="83978" name="Picture 10" descr="http://vs.milrf.ru/warrior/images/2-6.gif"/>
          <p:cNvPicPr>
            <a:picLocks noChangeAspect="1" noChangeArrowheads="1"/>
          </p:cNvPicPr>
          <p:nvPr/>
        </p:nvPicPr>
        <p:blipFill>
          <a:blip r:embed="rId12" r:link="rId13"/>
          <a:srcRect/>
          <a:stretch>
            <a:fillRect/>
          </a:stretch>
        </p:blipFill>
        <p:spPr bwMode="auto">
          <a:xfrm>
            <a:off x="7286644" y="2042852"/>
            <a:ext cx="685801" cy="2538667"/>
          </a:xfrm>
          <a:prstGeom prst="rect">
            <a:avLst/>
          </a:prstGeom>
          <a:noFill/>
        </p:spPr>
      </p:pic>
      <p:pic>
        <p:nvPicPr>
          <p:cNvPr id="83977" name="Picture 9" descr="http://vs.milrf.ru/warrior/images/2-7.gif"/>
          <p:cNvPicPr>
            <a:picLocks noChangeAspect="1" noChangeArrowheads="1"/>
          </p:cNvPicPr>
          <p:nvPr/>
        </p:nvPicPr>
        <p:blipFill>
          <a:blip r:embed="rId14" r:link="rId15"/>
          <a:srcRect/>
          <a:stretch>
            <a:fillRect/>
          </a:stretch>
        </p:blipFill>
        <p:spPr bwMode="auto">
          <a:xfrm>
            <a:off x="8215338" y="2119659"/>
            <a:ext cx="781051" cy="2471385"/>
          </a:xfrm>
          <a:prstGeom prst="rect">
            <a:avLst/>
          </a:prstGeom>
          <a:noFill/>
        </p:spPr>
      </p:pic>
      <p:sp>
        <p:nvSpPr>
          <p:cNvPr id="83980" name="Rectangle 12"/>
          <p:cNvSpPr>
            <a:spLocks noChangeArrowheads="1"/>
          </p:cNvSpPr>
          <p:nvPr/>
        </p:nvSpPr>
        <p:spPr bwMode="auto">
          <a:xfrm>
            <a:off x="0" y="4048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3981" name="Rectangle 13"/>
          <p:cNvSpPr>
            <a:spLocks noChangeArrowheads="1"/>
          </p:cNvSpPr>
          <p:nvPr/>
        </p:nvSpPr>
        <p:spPr bwMode="auto">
          <a:xfrm>
            <a:off x="428596" y="4786322"/>
            <a:ext cx="23098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1400" b="1" dirty="0"/>
              <a:t>Сержант, солдат армии </a:t>
            </a:r>
          </a:p>
        </p:txBody>
      </p:sp>
      <p:sp>
        <p:nvSpPr>
          <p:cNvPr id="83982" name="Rectangle 14"/>
          <p:cNvSpPr>
            <a:spLocks noChangeArrowheads="1"/>
          </p:cNvSpPr>
          <p:nvPr/>
        </p:nvSpPr>
        <p:spPr bwMode="auto">
          <a:xfrm>
            <a:off x="3571868" y="4786322"/>
            <a:ext cx="211801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1400" b="1" dirty="0" smtClean="0"/>
              <a:t>Женщина - в/с</a:t>
            </a:r>
            <a:r>
              <a:rPr lang="ru-RU" sz="1400" b="1" dirty="0"/>
              <a:t>  флота </a:t>
            </a:r>
          </a:p>
        </p:txBody>
      </p:sp>
      <p:sp>
        <p:nvSpPr>
          <p:cNvPr id="83983" name="Rectangle 15"/>
          <p:cNvSpPr>
            <a:spLocks noChangeArrowheads="1"/>
          </p:cNvSpPr>
          <p:nvPr/>
        </p:nvSpPr>
        <p:spPr bwMode="auto">
          <a:xfrm>
            <a:off x="6572264" y="4714884"/>
            <a:ext cx="23288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1400" b="1" dirty="0"/>
              <a:t>Сержант, матрос флота </a:t>
            </a:r>
          </a:p>
        </p:txBody>
      </p:sp>
      <p:sp>
        <p:nvSpPr>
          <p:cNvPr id="83984" name="Rectangle 16"/>
          <p:cNvSpPr>
            <a:spLocks noChangeArrowheads="1"/>
          </p:cNvSpPr>
          <p:nvPr/>
        </p:nvSpPr>
        <p:spPr bwMode="auto">
          <a:xfrm>
            <a:off x="214282" y="5392737"/>
            <a:ext cx="86106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dirty="0">
                <a:solidFill>
                  <a:schemeClr val="hlink"/>
                </a:solidFill>
              </a:rPr>
              <a:t>Существующие военная форма и </a:t>
            </a:r>
            <a:r>
              <a:rPr lang="ru-RU" u="sng" dirty="0">
                <a:solidFill>
                  <a:schemeClr val="hlink"/>
                </a:solidFill>
                <a:hlinkClick r:id="rId16"/>
              </a:rPr>
              <a:t>знаки различия</a:t>
            </a:r>
            <a:r>
              <a:rPr lang="ru-RU" dirty="0">
                <a:solidFill>
                  <a:schemeClr val="hlink"/>
                </a:solidFill>
              </a:rPr>
              <a:t> утверждены Указом Президента РФ "О военной форме одежды и знаках различия по воинским званиям" от 23 мая 1994 г. N 1010. Правила ношения военной формы одежды военнослужащими Вооруженных Сил утверждены приказом министра обороны РФ от 28 марта 1997 г. N 210.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500042"/>
            <a:ext cx="8229600" cy="72464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Эмблемы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ru-RU" b="1" dirty="0">
                <a:solidFill>
                  <a:srgbClr val="FF0000"/>
                </a:solidFill>
              </a:rPr>
              <a:t>нарукавные</a:t>
            </a:r>
          </a:p>
        </p:txBody>
      </p:sp>
      <p:sp>
        <p:nvSpPr>
          <p:cNvPr id="86022" name="Rectangle 6"/>
          <p:cNvSpPr>
            <a:spLocks noChangeArrowheads="1"/>
          </p:cNvSpPr>
          <p:nvPr/>
        </p:nvSpPr>
        <p:spPr bwMode="auto">
          <a:xfrm>
            <a:off x="428596" y="5429264"/>
            <a:ext cx="8001000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000" b="1" dirty="0">
                <a:solidFill>
                  <a:srgbClr val="0000CC"/>
                </a:solidFill>
              </a:rPr>
              <a:t>Нарукавная эмблема Вооруженных Сил</a:t>
            </a:r>
            <a:r>
              <a:rPr lang="ru-RU" sz="2000" dirty="0">
                <a:solidFill>
                  <a:srgbClr val="0000CC"/>
                </a:solidFill>
              </a:rPr>
              <a:t/>
            </a:r>
            <a:br>
              <a:rPr lang="ru-RU" sz="2000" dirty="0">
                <a:solidFill>
                  <a:srgbClr val="0000CC"/>
                </a:solidFill>
              </a:rPr>
            </a:br>
            <a:r>
              <a:rPr lang="ru-RU" sz="1600" b="1" dirty="0">
                <a:solidFill>
                  <a:schemeClr val="hlink"/>
                </a:solidFill>
              </a:rPr>
              <a:t>Эмблема указывает на принадлежность к Вооруженным Силам и носится на левом рукаве у плеча все военнослужащих на всех видах одежды (кроме рубашек). </a:t>
            </a:r>
          </a:p>
        </p:txBody>
      </p:sp>
      <p:pic>
        <p:nvPicPr>
          <p:cNvPr id="1026" name="Picture 2" descr="D:\С моих доков\Загрузки\bc7ef08f0102f1f76055fa4b385b192e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714612" y="1357298"/>
            <a:ext cx="3143272" cy="402983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Нарукавная эмблема рода войск</a:t>
            </a:r>
            <a:r>
              <a:rPr lang="ru-RU" sz="2400" dirty="0">
                <a:solidFill>
                  <a:srgbClr val="FF0000"/>
                </a:solidFill>
              </a:rPr>
              <a:t/>
            </a:r>
            <a:br>
              <a:rPr lang="ru-RU" sz="2400" dirty="0">
                <a:solidFill>
                  <a:srgbClr val="FF0000"/>
                </a:solidFill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88068" name="Picture 4" descr="znak-v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33400" y="1828800"/>
            <a:ext cx="2876550" cy="3829050"/>
          </a:xfrm>
          <a:noFill/>
          <a:ln/>
        </p:spPr>
      </p:pic>
      <p:sp>
        <p:nvSpPr>
          <p:cNvPr id="88069" name="Rectangle 5"/>
          <p:cNvSpPr>
            <a:spLocks noChangeArrowheads="1"/>
          </p:cNvSpPr>
          <p:nvPr/>
        </p:nvSpPr>
        <p:spPr bwMode="auto">
          <a:xfrm>
            <a:off x="3505200" y="1935163"/>
            <a:ext cx="5105400" cy="434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1400" b="1">
                <a:solidFill>
                  <a:schemeClr val="hlink"/>
                </a:solidFill>
              </a:rPr>
              <a:t>Эмблема крепятся на правый рукав всех видов одежды (кроме рубашек) всех военнослужащих. Вместо нарукавных знаков по родам войск может использоваться эмблема конкретного военного округа, соединения, части, эмблема принадлежности к элитным частям и подразделениям (Спецназ, Осназ, Спецназ ГРУ, Войсковая разведка и тд. и т.п.). </a:t>
            </a:r>
            <a:br>
              <a:rPr lang="ru-RU" sz="1400" b="1">
                <a:solidFill>
                  <a:schemeClr val="hlink"/>
                </a:solidFill>
              </a:rPr>
            </a:br>
            <a:r>
              <a:rPr lang="ru-RU" sz="1400" b="1">
                <a:solidFill>
                  <a:schemeClr val="hlink"/>
                </a:solidFill>
              </a:rPr>
              <a:t/>
            </a:r>
            <a:br>
              <a:rPr lang="ru-RU" sz="1400" b="1">
                <a:solidFill>
                  <a:schemeClr val="hlink"/>
                </a:solidFill>
              </a:rPr>
            </a:br>
            <a:r>
              <a:rPr lang="ru-RU" sz="1400" b="1">
                <a:solidFill>
                  <a:schemeClr val="hlink"/>
                </a:solidFill>
              </a:rPr>
              <a:t>На рисунке приведены  эмблемы видов Вооруженных сил и родов войск.</a:t>
            </a:r>
            <a:br>
              <a:rPr lang="ru-RU" sz="1400" b="1">
                <a:solidFill>
                  <a:schemeClr val="hlink"/>
                </a:solidFill>
              </a:rPr>
            </a:br>
            <a:r>
              <a:rPr lang="ru-RU" sz="1400" b="1">
                <a:solidFill>
                  <a:schemeClr val="hlink"/>
                </a:solidFill>
              </a:rPr>
              <a:t>1.Центральный аппарат Министерства обороны. </a:t>
            </a:r>
            <a:br>
              <a:rPr lang="ru-RU" sz="1400" b="1">
                <a:solidFill>
                  <a:schemeClr val="hlink"/>
                </a:solidFill>
              </a:rPr>
            </a:br>
            <a:r>
              <a:rPr lang="ru-RU" sz="1400" b="1">
                <a:solidFill>
                  <a:schemeClr val="hlink"/>
                </a:solidFill>
              </a:rPr>
              <a:t>2.Ракетные войска стратегического назначения. </a:t>
            </a:r>
            <a:br>
              <a:rPr lang="ru-RU" sz="1400" b="1">
                <a:solidFill>
                  <a:schemeClr val="hlink"/>
                </a:solidFill>
              </a:rPr>
            </a:br>
            <a:r>
              <a:rPr lang="ru-RU" sz="1400" b="1">
                <a:solidFill>
                  <a:schemeClr val="hlink"/>
                </a:solidFill>
              </a:rPr>
              <a:t>3.Сухопутные войска. </a:t>
            </a:r>
            <a:br>
              <a:rPr lang="ru-RU" sz="1400" b="1">
                <a:solidFill>
                  <a:schemeClr val="hlink"/>
                </a:solidFill>
              </a:rPr>
            </a:br>
            <a:r>
              <a:rPr lang="ru-RU" sz="1400" b="1">
                <a:solidFill>
                  <a:schemeClr val="hlink"/>
                </a:solidFill>
              </a:rPr>
              <a:t>4.Войска противовоздушной обороны страны. </a:t>
            </a:r>
            <a:br>
              <a:rPr lang="ru-RU" sz="1400" b="1">
                <a:solidFill>
                  <a:schemeClr val="hlink"/>
                </a:solidFill>
              </a:rPr>
            </a:br>
            <a:r>
              <a:rPr lang="ru-RU" sz="1400" b="1">
                <a:solidFill>
                  <a:schemeClr val="hlink"/>
                </a:solidFill>
              </a:rPr>
              <a:t>5.Военно-воздушные силы. </a:t>
            </a:r>
            <a:br>
              <a:rPr lang="ru-RU" sz="1400" b="1">
                <a:solidFill>
                  <a:schemeClr val="hlink"/>
                </a:solidFill>
              </a:rPr>
            </a:br>
            <a:r>
              <a:rPr lang="ru-RU" sz="1400" b="1">
                <a:solidFill>
                  <a:schemeClr val="hlink"/>
                </a:solidFill>
              </a:rPr>
              <a:t>6.Военно-морской флот.</a:t>
            </a:r>
            <a:br>
              <a:rPr lang="ru-RU" sz="1400" b="1">
                <a:solidFill>
                  <a:schemeClr val="hlink"/>
                </a:solidFill>
              </a:rPr>
            </a:br>
            <a:r>
              <a:rPr lang="ru-RU" sz="1400" b="1">
                <a:solidFill>
                  <a:schemeClr val="hlink"/>
                </a:solidFill>
              </a:rPr>
              <a:t>7.Военно-космические силы. </a:t>
            </a:r>
            <a:br>
              <a:rPr lang="ru-RU" sz="1400" b="1">
                <a:solidFill>
                  <a:schemeClr val="hlink"/>
                </a:solidFill>
              </a:rPr>
            </a:br>
            <a:r>
              <a:rPr lang="ru-RU" sz="1400" b="1">
                <a:solidFill>
                  <a:schemeClr val="hlink"/>
                </a:solidFill>
              </a:rPr>
              <a:t>8.Авиация сухопутных войск. </a:t>
            </a:r>
            <a:br>
              <a:rPr lang="ru-RU" sz="1400" b="1">
                <a:solidFill>
                  <a:schemeClr val="hlink"/>
                </a:solidFill>
              </a:rPr>
            </a:br>
            <a:r>
              <a:rPr lang="ru-RU" sz="1400" b="1">
                <a:solidFill>
                  <a:schemeClr val="hlink"/>
                </a:solidFill>
              </a:rPr>
              <a:t>9.Воздушно-десантные войска. </a:t>
            </a:r>
            <a:br>
              <a:rPr lang="ru-RU" sz="1400" b="1">
                <a:solidFill>
                  <a:schemeClr val="hlink"/>
                </a:solidFill>
              </a:rPr>
            </a:br>
            <a:r>
              <a:rPr lang="ru-RU" sz="1400" b="1">
                <a:solidFill>
                  <a:schemeClr val="hlink"/>
                </a:solidFill>
              </a:rPr>
              <a:t>10.Авиация войск противовоздушной обороны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ВОИНСКИЕ ЗВАНИЯ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1600" dirty="0">
                <a:solidFill>
                  <a:srgbClr val="0000CC"/>
                </a:solidFill>
                <a:latin typeface="Times New Roman" pitchFamily="18" charset="0"/>
              </a:rPr>
              <a:t>Каждому   военнослужащему   присваивается  воинское  звание</a:t>
            </a:r>
            <a:r>
              <a:rPr lang="tt-RU" sz="1600" dirty="0">
                <a:solidFill>
                  <a:srgbClr val="0000CC"/>
                </a:solidFill>
                <a:latin typeface="Times New Roman" pitchFamily="18" charset="0"/>
              </a:rPr>
              <a:t>  в  порядке,  установленном   соответствую</a:t>
            </a:r>
            <a:r>
              <a:rPr lang="ru-RU" sz="1600" dirty="0" err="1">
                <a:solidFill>
                  <a:srgbClr val="0000CC"/>
                </a:solidFill>
                <a:latin typeface="Times New Roman" pitchFamily="18" charset="0"/>
              </a:rPr>
              <a:t>щ</a:t>
            </a:r>
            <a:r>
              <a:rPr lang="tt-RU" sz="1600" dirty="0">
                <a:solidFill>
                  <a:srgbClr val="0000CC"/>
                </a:solidFill>
                <a:latin typeface="Times New Roman" pitchFamily="18" charset="0"/>
              </a:rPr>
              <a:t>им   положением  о  прохождении  службы</a:t>
            </a:r>
          </a:p>
          <a:p>
            <a:pPr>
              <a:lnSpc>
                <a:spcPct val="90000"/>
              </a:lnSpc>
            </a:pPr>
            <a:r>
              <a:rPr lang="ru-RU" sz="1600" b="1" dirty="0">
                <a:solidFill>
                  <a:srgbClr val="0000CC"/>
                </a:solidFill>
                <a:latin typeface="Times New Roman" pitchFamily="18" charset="0"/>
              </a:rPr>
              <a:t>Воинское  звание  военнослужащим  присваивают:</a:t>
            </a:r>
            <a:endParaRPr lang="ru-RU" sz="1600" dirty="0">
              <a:solidFill>
                <a:srgbClr val="0000CC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600" dirty="0">
                <a:solidFill>
                  <a:srgbClr val="0000CC"/>
                </a:solidFill>
                <a:latin typeface="Times New Roman" pitchFamily="18" charset="0"/>
              </a:rPr>
              <a:t>высшие  воинские  звания – Президент  РФ ;</a:t>
            </a:r>
          </a:p>
          <a:p>
            <a:pPr>
              <a:lnSpc>
                <a:spcPct val="90000"/>
              </a:lnSpc>
            </a:pPr>
            <a:r>
              <a:rPr lang="ru-RU" sz="1600" dirty="0">
                <a:solidFill>
                  <a:srgbClr val="0000CC"/>
                </a:solidFill>
                <a:latin typeface="Times New Roman" pitchFamily="18" charset="0"/>
              </a:rPr>
              <a:t>до полковника (капитан 1го ранга) и  первое  офицерское  воинское звание – Министр   обороны  РФ;</a:t>
            </a:r>
          </a:p>
          <a:p>
            <a:pPr>
              <a:lnSpc>
                <a:spcPct val="90000"/>
              </a:lnSpc>
            </a:pPr>
            <a:r>
              <a:rPr lang="ru-RU" sz="1600" dirty="0">
                <a:solidFill>
                  <a:srgbClr val="0000CC"/>
                </a:solidFill>
                <a:latin typeface="Times New Roman" pitchFamily="18" charset="0"/>
              </a:rPr>
              <a:t>до  подполковника (капитан 2го ранга) – заместители министра   обороны  РФ, главнокомандующие   видами  ВС  РФ;</a:t>
            </a:r>
          </a:p>
          <a:p>
            <a:pPr>
              <a:lnSpc>
                <a:spcPct val="90000"/>
              </a:lnSpc>
            </a:pPr>
            <a:r>
              <a:rPr lang="ru-RU" sz="1600" dirty="0">
                <a:solidFill>
                  <a:srgbClr val="0000CC"/>
                </a:solidFill>
                <a:latin typeface="Times New Roman" pitchFamily="18" charset="0"/>
              </a:rPr>
              <a:t>до майора (капитан 3го ранга) – командующие войсками  военных округов;</a:t>
            </a:r>
            <a:endParaRPr lang="tt-RU" sz="1600" dirty="0">
              <a:solidFill>
                <a:srgbClr val="0000CC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tt-RU" sz="1600" dirty="0">
                <a:solidFill>
                  <a:srgbClr val="0000CC"/>
                </a:solidFill>
                <a:latin typeface="Times New Roman" pitchFamily="18" charset="0"/>
              </a:rPr>
              <a:t>до  старшего  прапорщика (старшего мичмана)</a:t>
            </a:r>
            <a:r>
              <a:rPr lang="ru-RU" sz="1600" dirty="0">
                <a:solidFill>
                  <a:srgbClr val="0000CC"/>
                </a:solidFill>
                <a:latin typeface="Times New Roman" pitchFamily="18" charset="0"/>
              </a:rPr>
              <a:t> – командующими  объединениями;</a:t>
            </a:r>
          </a:p>
          <a:p>
            <a:pPr>
              <a:lnSpc>
                <a:spcPct val="90000"/>
              </a:lnSpc>
            </a:pPr>
            <a:r>
              <a:rPr lang="ru-RU" sz="1600" dirty="0">
                <a:solidFill>
                  <a:srgbClr val="0000CC"/>
                </a:solidFill>
                <a:latin typeface="Times New Roman" pitchFamily="18" charset="0"/>
              </a:rPr>
              <a:t>до  старшины (главного  корабельного  старшины) – командирами соединений;</a:t>
            </a:r>
          </a:p>
          <a:p>
            <a:pPr>
              <a:lnSpc>
                <a:spcPct val="90000"/>
              </a:lnSpc>
            </a:pPr>
            <a:r>
              <a:rPr lang="ru-RU" sz="1600" dirty="0">
                <a:solidFill>
                  <a:srgbClr val="0000CC"/>
                </a:solidFill>
                <a:latin typeface="Times New Roman" pitchFamily="18" charset="0"/>
              </a:rPr>
              <a:t>до  старшего  сержанта (главного  старшины) – командирами  воинских  частей (полков, кораблей 1 го  ранга  им равным);</a:t>
            </a:r>
          </a:p>
          <a:p>
            <a:pPr>
              <a:lnSpc>
                <a:spcPct val="90000"/>
              </a:lnSpc>
            </a:pPr>
            <a:r>
              <a:rPr lang="ru-RU" sz="1600" dirty="0">
                <a:solidFill>
                  <a:srgbClr val="0000CC"/>
                </a:solidFill>
                <a:latin typeface="Times New Roman" pitchFamily="18" charset="0"/>
              </a:rPr>
              <a:t>до ефрейтора  (старшего  матроса)  или  курсанта– командиры  воинских  частей.</a:t>
            </a:r>
            <a:r>
              <a:rPr lang="tt-RU" sz="1600" dirty="0">
                <a:solidFill>
                  <a:srgbClr val="0000CC"/>
                </a:solidFill>
                <a:latin typeface="Times New Roman" pitchFamily="18" charset="0"/>
              </a:rPr>
              <a:t> </a:t>
            </a:r>
          </a:p>
          <a:p>
            <a:pPr>
              <a:lnSpc>
                <a:spcPct val="90000"/>
              </a:lnSpc>
            </a:pPr>
            <a:endParaRPr lang="tt-RU" sz="1600" dirty="0">
              <a:solidFill>
                <a:srgbClr val="0000CC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/>
              <a:t/>
            </a:r>
            <a:br>
              <a:rPr lang="ru-RU" sz="4000" b="1" dirty="0"/>
            </a:br>
            <a:r>
              <a:rPr lang="ru-RU" sz="2800" b="1" dirty="0">
                <a:solidFill>
                  <a:srgbClr val="FF0000"/>
                </a:solidFill>
              </a:rPr>
              <a:t>Погоны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>
                <a:solidFill>
                  <a:srgbClr val="FF0000"/>
                </a:solidFill>
              </a:rPr>
              <a:t>солдат, </a:t>
            </a:r>
            <a:r>
              <a:rPr lang="ru-RU" sz="2800" b="1" dirty="0" smtClean="0">
                <a:solidFill>
                  <a:srgbClr val="FF0000"/>
                </a:solidFill>
              </a:rPr>
              <a:t>сержантов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92164" name="Picture 4" descr="pag-s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564041" y="1643050"/>
            <a:ext cx="7759645" cy="3000396"/>
          </a:xfrm>
          <a:noFill/>
          <a:ln/>
        </p:spPr>
      </p:pic>
      <p:sp>
        <p:nvSpPr>
          <p:cNvPr id="92165" name="Rectangle 5"/>
          <p:cNvSpPr>
            <a:spLocks noChangeArrowheads="1"/>
          </p:cNvSpPr>
          <p:nvPr/>
        </p:nvSpPr>
        <p:spPr bwMode="auto">
          <a:xfrm>
            <a:off x="642910" y="4643446"/>
            <a:ext cx="8243888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b="1" dirty="0">
                <a:solidFill>
                  <a:schemeClr val="hlink"/>
                </a:solidFill>
              </a:rPr>
              <a:t>Слева направо: </a:t>
            </a:r>
            <a:br>
              <a:rPr lang="ru-RU" b="1" dirty="0">
                <a:solidFill>
                  <a:schemeClr val="hlink"/>
                </a:solidFill>
              </a:rPr>
            </a:br>
            <a:r>
              <a:rPr lang="ru-RU" b="1" dirty="0">
                <a:solidFill>
                  <a:schemeClr val="hlink"/>
                </a:solidFill>
              </a:rPr>
              <a:t>1. Старшина (парадный мундир или шинель сухопутных  войск). </a:t>
            </a:r>
            <a:br>
              <a:rPr lang="ru-RU" b="1" dirty="0">
                <a:solidFill>
                  <a:schemeClr val="hlink"/>
                </a:solidFill>
              </a:rPr>
            </a:br>
            <a:r>
              <a:rPr lang="ru-RU" b="1" dirty="0">
                <a:solidFill>
                  <a:schemeClr val="hlink"/>
                </a:solidFill>
              </a:rPr>
              <a:t>2.Старший сержант (парадный мундир или шинель ВДВ или авиация).</a:t>
            </a:r>
            <a:br>
              <a:rPr lang="ru-RU" b="1" dirty="0">
                <a:solidFill>
                  <a:schemeClr val="hlink"/>
                </a:solidFill>
              </a:rPr>
            </a:br>
            <a:r>
              <a:rPr lang="ru-RU" b="1" dirty="0">
                <a:solidFill>
                  <a:schemeClr val="hlink"/>
                </a:solidFill>
              </a:rPr>
              <a:t>3.Сержант (парадный мундир или шинель сухопутных войск). </a:t>
            </a:r>
            <a:br>
              <a:rPr lang="ru-RU" b="1" dirty="0">
                <a:solidFill>
                  <a:schemeClr val="hlink"/>
                </a:solidFill>
              </a:rPr>
            </a:br>
            <a:r>
              <a:rPr lang="ru-RU" b="1" dirty="0">
                <a:solidFill>
                  <a:schemeClr val="hlink"/>
                </a:solidFill>
              </a:rPr>
              <a:t>4.Младший сержант (белая блузка женщины-военнослужащей).</a:t>
            </a:r>
            <a:br>
              <a:rPr lang="ru-RU" b="1" dirty="0">
                <a:solidFill>
                  <a:schemeClr val="hlink"/>
                </a:solidFill>
              </a:rPr>
            </a:br>
            <a:r>
              <a:rPr lang="ru-RU" b="1" dirty="0">
                <a:solidFill>
                  <a:schemeClr val="hlink"/>
                </a:solidFill>
              </a:rPr>
              <a:t>5. Ефрейтор (бежевое платье </a:t>
            </a:r>
            <a:r>
              <a:rPr lang="ru-RU" b="1" dirty="0" err="1">
                <a:solidFill>
                  <a:schemeClr val="hlink"/>
                </a:solidFill>
              </a:rPr>
              <a:t>женищины-военнослужащей</a:t>
            </a:r>
            <a:r>
              <a:rPr lang="ru-RU" b="1" dirty="0">
                <a:solidFill>
                  <a:schemeClr val="hlink"/>
                </a:solidFill>
              </a:rPr>
              <a:t>). </a:t>
            </a:r>
            <a:br>
              <a:rPr lang="ru-RU" b="1" dirty="0">
                <a:solidFill>
                  <a:schemeClr val="hlink"/>
                </a:solidFill>
              </a:rPr>
            </a:br>
            <a:r>
              <a:rPr lang="ru-RU" b="1" dirty="0">
                <a:solidFill>
                  <a:schemeClr val="hlink"/>
                </a:solidFill>
              </a:rPr>
              <a:t>6.Рядовой (зеленая рубашка).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Погоны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>
                <a:solidFill>
                  <a:srgbClr val="FF0000"/>
                </a:solidFill>
              </a:rPr>
              <a:t>курсантов</a:t>
            </a:r>
            <a:r>
              <a:rPr lang="ru-RU" dirty="0"/>
              <a:t> </a:t>
            </a:r>
          </a:p>
        </p:txBody>
      </p:sp>
      <p:pic>
        <p:nvPicPr>
          <p:cNvPr id="94212" name="Picture 4" descr="pag-k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143000" y="1447800"/>
            <a:ext cx="6858000" cy="2286000"/>
          </a:xfrm>
          <a:noFill/>
          <a:ln/>
        </p:spPr>
      </p:pic>
      <p:sp>
        <p:nvSpPr>
          <p:cNvPr id="94213" name="Rectangle 5"/>
          <p:cNvSpPr>
            <a:spLocks noChangeArrowheads="1"/>
          </p:cNvSpPr>
          <p:nvPr/>
        </p:nvSpPr>
        <p:spPr bwMode="auto">
          <a:xfrm>
            <a:off x="1219200" y="4038600"/>
            <a:ext cx="7135813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b="1">
                <a:solidFill>
                  <a:schemeClr val="hlink"/>
                </a:solidFill>
              </a:rPr>
              <a:t>Слева направо: </a:t>
            </a:r>
            <a:br>
              <a:rPr lang="ru-RU" b="1">
                <a:solidFill>
                  <a:schemeClr val="hlink"/>
                </a:solidFill>
              </a:rPr>
            </a:br>
            <a:r>
              <a:rPr lang="ru-RU" b="1">
                <a:solidFill>
                  <a:schemeClr val="hlink"/>
                </a:solidFill>
              </a:rPr>
              <a:t>1.Курсант в звании старшина. </a:t>
            </a:r>
            <a:br>
              <a:rPr lang="ru-RU" b="1">
                <a:solidFill>
                  <a:schemeClr val="hlink"/>
                </a:solidFill>
              </a:rPr>
            </a:br>
            <a:r>
              <a:rPr lang="ru-RU" b="1">
                <a:solidFill>
                  <a:schemeClr val="hlink"/>
                </a:solidFill>
              </a:rPr>
              <a:t>2.Курсант в звании старший сержант. </a:t>
            </a:r>
            <a:br>
              <a:rPr lang="ru-RU" b="1">
                <a:solidFill>
                  <a:schemeClr val="hlink"/>
                </a:solidFill>
              </a:rPr>
            </a:br>
            <a:r>
              <a:rPr lang="ru-RU" b="1">
                <a:solidFill>
                  <a:schemeClr val="hlink"/>
                </a:solidFill>
              </a:rPr>
              <a:t>3. Курсант училища ВВС в звании сержант. </a:t>
            </a:r>
            <a:br>
              <a:rPr lang="ru-RU" b="1">
                <a:solidFill>
                  <a:schemeClr val="hlink"/>
                </a:solidFill>
              </a:rPr>
            </a:br>
            <a:r>
              <a:rPr lang="ru-RU" b="1">
                <a:solidFill>
                  <a:schemeClr val="hlink"/>
                </a:solidFill>
              </a:rPr>
              <a:t>4.Курсант в звании младший сержант. </a:t>
            </a:r>
            <a:br>
              <a:rPr lang="ru-RU" b="1">
                <a:solidFill>
                  <a:schemeClr val="hlink"/>
                </a:solidFill>
              </a:rPr>
            </a:br>
            <a:r>
              <a:rPr lang="ru-RU" b="1">
                <a:solidFill>
                  <a:schemeClr val="hlink"/>
                </a:solidFill>
              </a:rPr>
              <a:t>5.Курсант училища ВВС в звании ефрейтор. </a:t>
            </a:r>
            <a:br>
              <a:rPr lang="ru-RU" b="1">
                <a:solidFill>
                  <a:schemeClr val="hlink"/>
                </a:solidFill>
              </a:rPr>
            </a:br>
            <a:r>
              <a:rPr lang="ru-RU" b="1">
                <a:solidFill>
                  <a:schemeClr val="hlink"/>
                </a:solidFill>
              </a:rPr>
              <a:t>6.Курсант. </a:t>
            </a:r>
            <a:br>
              <a:rPr lang="ru-RU" b="1">
                <a:solidFill>
                  <a:schemeClr val="hlink"/>
                </a:solidFill>
              </a:rPr>
            </a:br>
            <a:r>
              <a:rPr lang="ru-RU" b="1">
                <a:solidFill>
                  <a:schemeClr val="hlink"/>
                </a:solidFill>
              </a:rPr>
              <a:t>7.Муфточка на погон к "афганке"курсанта в звании старшин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>
                <a:solidFill>
                  <a:srgbClr val="FF0000"/>
                </a:solidFill>
              </a:rPr>
              <a:t>Погоны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>
                <a:solidFill>
                  <a:srgbClr val="FF0000"/>
                </a:solidFill>
              </a:rPr>
              <a:t>прапорщиков</a:t>
            </a:r>
            <a:r>
              <a:rPr lang="ru-RU" sz="4000" b="1" dirty="0"/>
              <a:t/>
            </a:r>
            <a:br>
              <a:rPr lang="ru-RU" sz="4000" b="1" dirty="0"/>
            </a:br>
            <a:r>
              <a:rPr lang="ru-RU" sz="4000" b="1" dirty="0"/>
              <a:t/>
            </a:r>
            <a:br>
              <a:rPr lang="ru-RU" sz="4000" b="1" dirty="0"/>
            </a:br>
            <a:endParaRPr lang="ru-RU" sz="4000" b="1" dirty="0"/>
          </a:p>
        </p:txBody>
      </p:sp>
      <p:pic>
        <p:nvPicPr>
          <p:cNvPr id="96260" name="Picture 4" descr="pag-p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524000" y="1143000"/>
            <a:ext cx="6629400" cy="2667000"/>
          </a:xfrm>
          <a:noFill/>
          <a:ln/>
        </p:spPr>
      </p:pic>
      <p:sp>
        <p:nvSpPr>
          <p:cNvPr id="96261" name="Rectangle 5"/>
          <p:cNvSpPr>
            <a:spLocks noChangeArrowheads="1"/>
          </p:cNvSpPr>
          <p:nvPr/>
        </p:nvSpPr>
        <p:spPr bwMode="auto">
          <a:xfrm>
            <a:off x="381000" y="4191000"/>
            <a:ext cx="82296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b="1">
                <a:solidFill>
                  <a:schemeClr val="hlink"/>
                </a:solidFill>
              </a:rPr>
              <a:t>Слева направо: </a:t>
            </a:r>
            <a:br>
              <a:rPr lang="ru-RU" b="1">
                <a:solidFill>
                  <a:schemeClr val="hlink"/>
                </a:solidFill>
              </a:rPr>
            </a:br>
            <a:r>
              <a:rPr lang="ru-RU" b="1">
                <a:solidFill>
                  <a:schemeClr val="hlink"/>
                </a:solidFill>
              </a:rPr>
              <a:t>1.Старший прапорщик сухопутных войск.</a:t>
            </a:r>
            <a:br>
              <a:rPr lang="ru-RU" b="1">
                <a:solidFill>
                  <a:schemeClr val="hlink"/>
                </a:solidFill>
              </a:rPr>
            </a:br>
            <a:r>
              <a:rPr lang="ru-RU" b="1">
                <a:solidFill>
                  <a:schemeClr val="hlink"/>
                </a:solidFill>
              </a:rPr>
              <a:t>2.Прапорщик военно-воздушных сил. </a:t>
            </a:r>
            <a:br>
              <a:rPr lang="ru-RU" b="1">
                <a:solidFill>
                  <a:schemeClr val="hlink"/>
                </a:solidFill>
              </a:rPr>
            </a:br>
            <a:r>
              <a:rPr lang="ru-RU" b="1">
                <a:solidFill>
                  <a:schemeClr val="hlink"/>
                </a:solidFill>
              </a:rPr>
              <a:t>3.Прапорщик воздушно-десантных или военно-космических войск. </a:t>
            </a:r>
            <a:br>
              <a:rPr lang="ru-RU" b="1">
                <a:solidFill>
                  <a:schemeClr val="hlink"/>
                </a:solidFill>
              </a:rPr>
            </a:br>
            <a:r>
              <a:rPr lang="ru-RU" b="1">
                <a:solidFill>
                  <a:schemeClr val="hlink"/>
                </a:solidFill>
              </a:rPr>
              <a:t>4.Погон к зеленой рубашке прапорщика с эмблемой военно-космических войск. </a:t>
            </a:r>
            <a:br>
              <a:rPr lang="ru-RU" b="1">
                <a:solidFill>
                  <a:schemeClr val="hlink"/>
                </a:solidFill>
              </a:rPr>
            </a:br>
            <a:r>
              <a:rPr lang="ru-RU" b="1">
                <a:solidFill>
                  <a:schemeClr val="hlink"/>
                </a:solidFill>
              </a:rPr>
              <a:t>5.Погон к белой рубашке старшего прапорщика с эмблемой</a:t>
            </a:r>
            <a:r>
              <a:rPr lang="ru-RU">
                <a:solidFill>
                  <a:schemeClr val="hlink"/>
                </a:solidFill>
              </a:rPr>
              <a:t> мотострелковых войск.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Погоны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>
                <a:solidFill>
                  <a:srgbClr val="FF0000"/>
                </a:solidFill>
              </a:rPr>
              <a:t>офицеров</a:t>
            </a:r>
            <a:r>
              <a:rPr lang="ru-RU" sz="4000" b="1" dirty="0"/>
              <a:t/>
            </a:r>
            <a:br>
              <a:rPr lang="ru-RU" sz="4000" b="1" dirty="0"/>
            </a:br>
            <a:r>
              <a:rPr lang="ru-RU" sz="4000" b="1" dirty="0"/>
              <a:t/>
            </a:r>
            <a:br>
              <a:rPr lang="ru-RU" sz="4000" b="1" dirty="0"/>
            </a:br>
            <a:endParaRPr lang="ru-RU" sz="4000" b="1" dirty="0"/>
          </a:p>
        </p:txBody>
      </p:sp>
      <p:pic>
        <p:nvPicPr>
          <p:cNvPr id="98308" name="Picture 4" descr="pag-o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4071934" y="857232"/>
            <a:ext cx="4929222" cy="3186114"/>
          </a:xfrm>
          <a:noFill/>
          <a:ln/>
        </p:spPr>
      </p:pic>
      <p:sp>
        <p:nvSpPr>
          <p:cNvPr id="98309" name="Rectangle 5"/>
          <p:cNvSpPr>
            <a:spLocks noChangeArrowheads="1"/>
          </p:cNvSpPr>
          <p:nvPr/>
        </p:nvSpPr>
        <p:spPr bwMode="auto">
          <a:xfrm>
            <a:off x="1071538" y="3832225"/>
            <a:ext cx="7281863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1600" b="1" dirty="0">
                <a:solidFill>
                  <a:schemeClr val="hlink"/>
                </a:solidFill>
              </a:rPr>
              <a:t>Слева направо сверху вниз: </a:t>
            </a:r>
            <a:br>
              <a:rPr lang="ru-RU" sz="1600" b="1" dirty="0">
                <a:solidFill>
                  <a:schemeClr val="hlink"/>
                </a:solidFill>
              </a:rPr>
            </a:br>
            <a:r>
              <a:rPr lang="ru-RU" sz="1600" b="1" dirty="0">
                <a:solidFill>
                  <a:schemeClr val="hlink"/>
                </a:solidFill>
              </a:rPr>
              <a:t>1.Парадный погон капитана сухопутных войск</a:t>
            </a:r>
            <a:br>
              <a:rPr lang="ru-RU" sz="1600" b="1" dirty="0">
                <a:solidFill>
                  <a:schemeClr val="hlink"/>
                </a:solidFill>
              </a:rPr>
            </a:br>
            <a:r>
              <a:rPr lang="ru-RU" sz="1600" b="1" dirty="0">
                <a:solidFill>
                  <a:schemeClr val="hlink"/>
                </a:solidFill>
              </a:rPr>
              <a:t>2.Парадный погон майора ВВС,ВКС,ВДВ. </a:t>
            </a:r>
            <a:br>
              <a:rPr lang="ru-RU" sz="1600" b="1" dirty="0">
                <a:solidFill>
                  <a:schemeClr val="hlink"/>
                </a:solidFill>
              </a:rPr>
            </a:br>
            <a:r>
              <a:rPr lang="ru-RU" sz="1600" b="1" dirty="0">
                <a:solidFill>
                  <a:schemeClr val="hlink"/>
                </a:solidFill>
              </a:rPr>
              <a:t>3.Парадный погон полковника сухопутных вой</a:t>
            </a:r>
            <a:br>
              <a:rPr lang="ru-RU" sz="1600" b="1" dirty="0">
                <a:solidFill>
                  <a:schemeClr val="hlink"/>
                </a:solidFill>
              </a:rPr>
            </a:br>
            <a:r>
              <a:rPr lang="ru-RU" sz="1600" b="1" dirty="0">
                <a:solidFill>
                  <a:schemeClr val="hlink"/>
                </a:solidFill>
              </a:rPr>
              <a:t>4.Повседневный погон полковника сухопутных войск. </a:t>
            </a:r>
            <a:br>
              <a:rPr lang="ru-RU" sz="1600" b="1" dirty="0">
                <a:solidFill>
                  <a:schemeClr val="hlink"/>
                </a:solidFill>
              </a:rPr>
            </a:br>
            <a:r>
              <a:rPr lang="ru-RU" sz="1600" b="1" dirty="0">
                <a:solidFill>
                  <a:schemeClr val="hlink"/>
                </a:solidFill>
              </a:rPr>
              <a:t>5.Повседневный погон майора ВВС. </a:t>
            </a:r>
            <a:br>
              <a:rPr lang="ru-RU" sz="1600" b="1" dirty="0">
                <a:solidFill>
                  <a:schemeClr val="hlink"/>
                </a:solidFill>
              </a:rPr>
            </a:br>
            <a:r>
              <a:rPr lang="ru-RU" sz="1600" b="1" dirty="0">
                <a:solidFill>
                  <a:schemeClr val="hlink"/>
                </a:solidFill>
              </a:rPr>
              <a:t>6.Повседневный погон ст.лейтенанта ВДВ, ВКС. </a:t>
            </a:r>
            <a:br>
              <a:rPr lang="ru-RU" sz="1600" b="1" dirty="0">
                <a:solidFill>
                  <a:schemeClr val="hlink"/>
                </a:solidFill>
              </a:rPr>
            </a:br>
            <a:r>
              <a:rPr lang="ru-RU" sz="1600" b="1" dirty="0">
                <a:solidFill>
                  <a:schemeClr val="hlink"/>
                </a:solidFill>
              </a:rPr>
              <a:t>7.Погон лейтенанта к белой рубашке с общевойсковой эмблемой. </a:t>
            </a:r>
            <a:br>
              <a:rPr lang="ru-RU" sz="1600" b="1" dirty="0">
                <a:solidFill>
                  <a:schemeClr val="hlink"/>
                </a:solidFill>
              </a:rPr>
            </a:br>
            <a:r>
              <a:rPr lang="ru-RU" sz="1600" b="1" dirty="0">
                <a:solidFill>
                  <a:schemeClr val="hlink"/>
                </a:solidFill>
              </a:rPr>
              <a:t>8.Полевой погон подполковника. </a:t>
            </a:r>
            <a:br>
              <a:rPr lang="ru-RU" sz="1600" b="1" dirty="0">
                <a:solidFill>
                  <a:schemeClr val="hlink"/>
                </a:solidFill>
              </a:rPr>
            </a:br>
            <a:r>
              <a:rPr lang="ru-RU" sz="1600" b="1" dirty="0">
                <a:solidFill>
                  <a:schemeClr val="hlink"/>
                </a:solidFill>
              </a:rPr>
              <a:t>9.Полевой погон лейтенанта. </a:t>
            </a:r>
            <a:br>
              <a:rPr lang="ru-RU" sz="1600" b="1" dirty="0">
                <a:solidFill>
                  <a:schemeClr val="hlink"/>
                </a:solidFill>
              </a:rPr>
            </a:br>
            <a:r>
              <a:rPr lang="ru-RU" sz="1600" b="1" dirty="0">
                <a:solidFill>
                  <a:schemeClr val="hlink"/>
                </a:solidFill>
              </a:rPr>
              <a:t>10.Полевой погон капитана. </a:t>
            </a:r>
            <a:br>
              <a:rPr lang="ru-RU" sz="1600" b="1" dirty="0">
                <a:solidFill>
                  <a:schemeClr val="hlink"/>
                </a:solidFill>
              </a:rPr>
            </a:br>
            <a:r>
              <a:rPr lang="ru-RU" sz="1600" b="1" dirty="0">
                <a:solidFill>
                  <a:schemeClr val="hlink"/>
                </a:solidFill>
              </a:rPr>
              <a:t>11.Погон лейтенанта к зеленой рубашке с общевойсковой эмблемой.</a:t>
            </a:r>
            <a:r>
              <a:rPr lang="ru-RU" sz="1600" b="1" dirty="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088"/>
            <a:ext cx="4329114" cy="510334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Погоны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ru-RU" sz="3200" b="1" dirty="0">
                <a:solidFill>
                  <a:srgbClr val="FF0000"/>
                </a:solidFill>
              </a:rPr>
              <a:t>генералов</a:t>
            </a:r>
            <a:r>
              <a:rPr lang="ru-RU" sz="3200" dirty="0"/>
              <a:t> </a:t>
            </a:r>
          </a:p>
        </p:txBody>
      </p:sp>
      <p:pic>
        <p:nvPicPr>
          <p:cNvPr id="100356" name="Picture 4" descr="pag-g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4000496" y="1305220"/>
            <a:ext cx="4900626" cy="3290582"/>
          </a:xfrm>
          <a:noFill/>
          <a:ln/>
        </p:spPr>
      </p:pic>
      <p:sp>
        <p:nvSpPr>
          <p:cNvPr id="100357" name="Rectangle 5"/>
          <p:cNvSpPr>
            <a:spLocks noChangeArrowheads="1"/>
          </p:cNvSpPr>
          <p:nvPr/>
        </p:nvSpPr>
        <p:spPr bwMode="auto">
          <a:xfrm>
            <a:off x="642910" y="4071942"/>
            <a:ext cx="6459538" cy="264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1400" b="1" dirty="0">
                <a:solidFill>
                  <a:schemeClr val="hlink"/>
                </a:solidFill>
              </a:rPr>
              <a:t>Слева направо сверху вниз: </a:t>
            </a:r>
            <a:br>
              <a:rPr lang="ru-RU" sz="1400" b="1" dirty="0">
                <a:solidFill>
                  <a:schemeClr val="hlink"/>
                </a:solidFill>
              </a:rPr>
            </a:br>
            <a:r>
              <a:rPr lang="ru-RU" sz="1400" b="1" dirty="0">
                <a:solidFill>
                  <a:schemeClr val="hlink"/>
                </a:solidFill>
              </a:rPr>
              <a:t>1-Парадный погон маршала РФ. </a:t>
            </a:r>
            <a:br>
              <a:rPr lang="ru-RU" sz="1400" b="1" dirty="0">
                <a:solidFill>
                  <a:schemeClr val="hlink"/>
                </a:solidFill>
              </a:rPr>
            </a:br>
            <a:r>
              <a:rPr lang="ru-RU" sz="1400" b="1" dirty="0">
                <a:solidFill>
                  <a:schemeClr val="hlink"/>
                </a:solidFill>
              </a:rPr>
              <a:t>2.Парадный погон генерала армии.</a:t>
            </a:r>
            <a:br>
              <a:rPr lang="ru-RU" sz="1400" b="1" dirty="0">
                <a:solidFill>
                  <a:schemeClr val="hlink"/>
                </a:solidFill>
              </a:rPr>
            </a:br>
            <a:r>
              <a:rPr lang="ru-RU" sz="1400" b="1" dirty="0">
                <a:solidFill>
                  <a:schemeClr val="hlink"/>
                </a:solidFill>
              </a:rPr>
              <a:t>3.Парадный погон генерал-полковника авиации, ВДВ, ВКС. </a:t>
            </a:r>
            <a:br>
              <a:rPr lang="ru-RU" sz="1400" b="1" dirty="0">
                <a:solidFill>
                  <a:schemeClr val="hlink"/>
                </a:solidFill>
              </a:rPr>
            </a:br>
            <a:r>
              <a:rPr lang="ru-RU" sz="1400" b="1" dirty="0">
                <a:solidFill>
                  <a:schemeClr val="hlink"/>
                </a:solidFill>
              </a:rPr>
              <a:t>4.Парадный погон генерал-лейтенанта сухопутных войск</a:t>
            </a:r>
            <a:br>
              <a:rPr lang="ru-RU" sz="1400" b="1" dirty="0">
                <a:solidFill>
                  <a:schemeClr val="hlink"/>
                </a:solidFill>
              </a:rPr>
            </a:br>
            <a:r>
              <a:rPr lang="ru-RU" sz="1400" b="1" dirty="0">
                <a:solidFill>
                  <a:schemeClr val="hlink"/>
                </a:solidFill>
              </a:rPr>
              <a:t>5.Повседневный погон маршала РФ. </a:t>
            </a:r>
            <a:br>
              <a:rPr lang="ru-RU" sz="1400" b="1" dirty="0">
                <a:solidFill>
                  <a:schemeClr val="hlink"/>
                </a:solidFill>
              </a:rPr>
            </a:br>
            <a:r>
              <a:rPr lang="ru-RU" sz="1400" b="1" dirty="0">
                <a:solidFill>
                  <a:schemeClr val="hlink"/>
                </a:solidFill>
              </a:rPr>
              <a:t>6.Повседневный погон генерала армии. </a:t>
            </a:r>
            <a:br>
              <a:rPr lang="ru-RU" sz="1400" b="1" dirty="0">
                <a:solidFill>
                  <a:schemeClr val="hlink"/>
                </a:solidFill>
              </a:rPr>
            </a:br>
            <a:r>
              <a:rPr lang="ru-RU" sz="1400" b="1" dirty="0">
                <a:solidFill>
                  <a:schemeClr val="hlink"/>
                </a:solidFill>
              </a:rPr>
              <a:t>7.Повседневный погон генерал-полковника. </a:t>
            </a:r>
            <a:br>
              <a:rPr lang="ru-RU" sz="1400" b="1" dirty="0">
                <a:solidFill>
                  <a:schemeClr val="hlink"/>
                </a:solidFill>
              </a:rPr>
            </a:br>
            <a:r>
              <a:rPr lang="ru-RU" sz="1400" b="1" dirty="0">
                <a:solidFill>
                  <a:schemeClr val="hlink"/>
                </a:solidFill>
              </a:rPr>
              <a:t>8.Повседневный погон генерал-майора авиации.</a:t>
            </a:r>
            <a:br>
              <a:rPr lang="ru-RU" sz="1400" b="1" dirty="0">
                <a:solidFill>
                  <a:schemeClr val="hlink"/>
                </a:solidFill>
              </a:rPr>
            </a:br>
            <a:r>
              <a:rPr lang="ru-RU" sz="1400" b="1" dirty="0">
                <a:solidFill>
                  <a:schemeClr val="hlink"/>
                </a:solidFill>
              </a:rPr>
              <a:t>9.Погон к зеленой рубашке генерал-лейтенанта медицинской службы. </a:t>
            </a:r>
            <a:br>
              <a:rPr lang="ru-RU" sz="1400" b="1" dirty="0">
                <a:solidFill>
                  <a:schemeClr val="hlink"/>
                </a:solidFill>
              </a:rPr>
            </a:br>
            <a:r>
              <a:rPr lang="ru-RU" sz="1400" b="1" dirty="0">
                <a:solidFill>
                  <a:schemeClr val="hlink"/>
                </a:solidFill>
              </a:rPr>
              <a:t>10.Погон к белой рубашке генерал-лейтенанта юстиции.</a:t>
            </a:r>
            <a:br>
              <a:rPr lang="ru-RU" sz="1400" b="1" dirty="0">
                <a:solidFill>
                  <a:schemeClr val="hlink"/>
                </a:solidFill>
              </a:rPr>
            </a:br>
            <a:r>
              <a:rPr lang="ru-RU" sz="1400" b="1" dirty="0">
                <a:solidFill>
                  <a:schemeClr val="hlink"/>
                </a:solidFill>
              </a:rPr>
              <a:t>11.Полевой погон генерала армии.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r>
              <a:rPr lang="ru-RU" sz="2400" b="1" dirty="0">
                <a:solidFill>
                  <a:srgbClr val="FF0000"/>
                </a:solidFill>
              </a:rPr>
              <a:t>Эмблемы родов войск на воротники и погоны</a:t>
            </a:r>
          </a:p>
        </p:txBody>
      </p:sp>
      <p:pic>
        <p:nvPicPr>
          <p:cNvPr id="102404" name="Picture 4" descr="emlbem22s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5072066" y="1000108"/>
            <a:ext cx="3876684" cy="3514732"/>
          </a:xfrm>
          <a:noFill/>
          <a:ln/>
        </p:spPr>
      </p:pic>
      <p:sp>
        <p:nvSpPr>
          <p:cNvPr id="102405" name="Rectangle 5"/>
          <p:cNvSpPr>
            <a:spLocks noChangeArrowheads="1"/>
          </p:cNvSpPr>
          <p:nvPr/>
        </p:nvSpPr>
        <p:spPr bwMode="auto">
          <a:xfrm>
            <a:off x="0" y="3844925"/>
            <a:ext cx="815340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200" b="1" dirty="0">
                <a:solidFill>
                  <a:schemeClr val="hlink"/>
                </a:solidFill>
              </a:rPr>
              <a:t>1.Ракетные войска стратегического назначения. </a:t>
            </a:r>
            <a:br>
              <a:rPr lang="ru-RU" sz="1200" b="1" dirty="0">
                <a:solidFill>
                  <a:schemeClr val="hlink"/>
                </a:solidFill>
              </a:rPr>
            </a:br>
            <a:r>
              <a:rPr lang="ru-RU" sz="1200" b="1" dirty="0">
                <a:solidFill>
                  <a:schemeClr val="hlink"/>
                </a:solidFill>
              </a:rPr>
              <a:t>2.Общевойсковая эмблема. Предназначена для военнослужащих, </a:t>
            </a:r>
          </a:p>
          <a:p>
            <a:r>
              <a:rPr lang="ru-RU" sz="1200" b="1" dirty="0">
                <a:solidFill>
                  <a:schemeClr val="hlink"/>
                </a:solidFill>
              </a:rPr>
              <a:t>для которых не определены эмблемы рода войск, службы</a:t>
            </a:r>
            <a:br>
              <a:rPr lang="ru-RU" sz="1200" b="1" dirty="0">
                <a:solidFill>
                  <a:schemeClr val="hlink"/>
                </a:solidFill>
              </a:rPr>
            </a:br>
            <a:r>
              <a:rPr lang="ru-RU" sz="1200" b="1" dirty="0">
                <a:solidFill>
                  <a:schemeClr val="hlink"/>
                </a:solidFill>
              </a:rPr>
              <a:t>(тыловые службы, финансисты, административные органы, </a:t>
            </a:r>
            <a:br>
              <a:rPr lang="ru-RU" sz="1200" b="1" dirty="0">
                <a:solidFill>
                  <a:schemeClr val="hlink"/>
                </a:solidFill>
              </a:rPr>
            </a:br>
            <a:r>
              <a:rPr lang="ru-RU" sz="1200" b="1" dirty="0">
                <a:solidFill>
                  <a:schemeClr val="hlink"/>
                </a:solidFill>
              </a:rPr>
              <a:t>военные комиссариаты, военные представительства и т.п.)</a:t>
            </a:r>
            <a:br>
              <a:rPr lang="ru-RU" sz="1200" b="1" dirty="0">
                <a:solidFill>
                  <a:schemeClr val="hlink"/>
                </a:solidFill>
              </a:rPr>
            </a:br>
            <a:r>
              <a:rPr lang="ru-RU" sz="1200" b="1" dirty="0">
                <a:solidFill>
                  <a:schemeClr val="hlink"/>
                </a:solidFill>
              </a:rPr>
              <a:t>3.Войска противовоздушной обороны. 4.Военно-воздушные силы. 5.Воздушно-десантные войска. </a:t>
            </a:r>
            <a:br>
              <a:rPr lang="ru-RU" sz="1200" b="1" dirty="0">
                <a:solidFill>
                  <a:schemeClr val="hlink"/>
                </a:solidFill>
              </a:rPr>
            </a:br>
            <a:r>
              <a:rPr lang="ru-RU" sz="1200" b="1" dirty="0">
                <a:solidFill>
                  <a:schemeClr val="hlink"/>
                </a:solidFill>
              </a:rPr>
              <a:t>6.Военно-космические силы. 7.Мотострелковые войска. 8.Танковые войска. 9.Ракетные войска и артиллерия. 10.Инженерные войска. 11.Войска радиационной, биологической и химической защиты. </a:t>
            </a:r>
            <a:br>
              <a:rPr lang="ru-RU" sz="1200" b="1" dirty="0">
                <a:solidFill>
                  <a:schemeClr val="hlink"/>
                </a:solidFill>
              </a:rPr>
            </a:br>
            <a:r>
              <a:rPr lang="ru-RU" sz="1200" b="1" dirty="0">
                <a:solidFill>
                  <a:schemeClr val="hlink"/>
                </a:solidFill>
              </a:rPr>
              <a:t>12.Войска связи. 13.Автомобильные войска. 14.Дорожные войска. 15.Топографическая служба. </a:t>
            </a:r>
            <a:br>
              <a:rPr lang="ru-RU" sz="1200" b="1" dirty="0">
                <a:solidFill>
                  <a:schemeClr val="hlink"/>
                </a:solidFill>
              </a:rPr>
            </a:br>
            <a:r>
              <a:rPr lang="ru-RU" sz="1200" b="1" dirty="0">
                <a:solidFill>
                  <a:schemeClr val="hlink"/>
                </a:solidFill>
              </a:rPr>
              <a:t>16.Юридическая служба. 17.Служба военных сообщений (эмблема также</a:t>
            </a:r>
            <a:br>
              <a:rPr lang="ru-RU" sz="1200" b="1" dirty="0">
                <a:solidFill>
                  <a:schemeClr val="hlink"/>
                </a:solidFill>
              </a:rPr>
            </a:br>
            <a:r>
              <a:rPr lang="ru-RU" sz="1200" b="1" dirty="0">
                <a:solidFill>
                  <a:schemeClr val="hlink"/>
                </a:solidFill>
              </a:rPr>
              <a:t> применяется  в железнодорожных войсках) </a:t>
            </a:r>
            <a:br>
              <a:rPr lang="ru-RU" sz="1200" b="1" dirty="0">
                <a:solidFill>
                  <a:schemeClr val="hlink"/>
                </a:solidFill>
              </a:rPr>
            </a:br>
            <a:r>
              <a:rPr lang="ru-RU" sz="1200" b="1" dirty="0">
                <a:solidFill>
                  <a:schemeClr val="hlink"/>
                </a:solidFill>
              </a:rPr>
              <a:t>18.Служба горючего и смазочных материалов.  19.Медицинская служба. 20.Ветеринарно-санитарная служба. 21.Военно-оркестровая служба </a:t>
            </a:r>
            <a:br>
              <a:rPr lang="ru-RU" sz="1200" b="1" dirty="0">
                <a:solidFill>
                  <a:schemeClr val="hlink"/>
                </a:solidFill>
              </a:rPr>
            </a:br>
            <a:r>
              <a:rPr lang="ru-RU" sz="1200" b="1" dirty="0">
                <a:solidFill>
                  <a:schemeClr val="hlink"/>
                </a:solidFill>
              </a:rPr>
              <a:t>Эмблемы родов войск располагаются в углах воротников, а на ряде предметов военной одежды на погонах (рубашки, шинели, пальто и куртки демисезонные с меховым воротником, летний плащ, шерстяная куртка).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/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800" b="1" dirty="0">
                <a:solidFill>
                  <a:srgbClr val="FF0000"/>
                </a:solidFill>
              </a:rPr>
              <a:t>Знамя Сухопутных войск</a:t>
            </a:r>
            <a:br>
              <a:rPr lang="ru-RU" sz="2800" b="1" dirty="0">
                <a:solidFill>
                  <a:srgbClr val="FF0000"/>
                </a:solidFill>
              </a:rPr>
            </a:br>
            <a:r>
              <a:rPr lang="ru-RU" sz="2000" b="1" dirty="0">
                <a:solidFill>
                  <a:srgbClr val="FF0000"/>
                </a:solidFill>
              </a:rPr>
              <a:t/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dirty="0">
                <a:solidFill>
                  <a:srgbClr val="0000CC"/>
                </a:solidFill>
              </a:rPr>
              <a:t>Учреждено Указом Президента Российской Федерации от 4 февраля 2002 г. № 141 «О знаменах видов Вооруженных Сил Российской Федерации»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0"/>
            <a:ext cx="8229600" cy="3840163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400" b="1" dirty="0">
                <a:solidFill>
                  <a:srgbClr val="FF0000"/>
                </a:solidFill>
              </a:rPr>
              <a:t>Флаги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ru-RU" sz="2400" b="1" dirty="0">
              <a:solidFill>
                <a:srgbClr val="FF0000"/>
              </a:solidFill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000" b="1" dirty="0">
                <a:solidFill>
                  <a:srgbClr val="0000CC"/>
                </a:solidFill>
              </a:rPr>
              <a:t>Флаги Вооруженных Сил Российской Федерации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dirty="0">
                <a:solidFill>
                  <a:srgbClr val="0000CC"/>
                </a:solidFill>
              </a:rPr>
              <a:t> </a:t>
            </a:r>
            <a:endParaRPr lang="ru-RU" sz="2000" b="1" dirty="0">
              <a:solidFill>
                <a:srgbClr val="0000CC"/>
              </a:solidFill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000" b="1" dirty="0">
                <a:solidFill>
                  <a:srgbClr val="0000CC"/>
                </a:solidFill>
              </a:rPr>
              <a:t>Флаг Министерства обороны Российской Федерации</a:t>
            </a:r>
            <a:endParaRPr lang="ru-RU" sz="2000" dirty="0">
              <a:solidFill>
                <a:srgbClr val="0000CC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dirty="0">
                <a:solidFill>
                  <a:srgbClr val="0000CC"/>
                </a:solidFill>
              </a:rPr>
              <a:t> </a:t>
            </a:r>
            <a:endParaRPr lang="ru-RU" sz="2000" b="1" dirty="0">
              <a:solidFill>
                <a:srgbClr val="0000CC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000" b="1" dirty="0">
                <a:solidFill>
                  <a:srgbClr val="0000CC"/>
                </a:solidFill>
              </a:rPr>
              <a:t>Учрежден Указом Президента Российской Федерации от 21 июля 2003 г. № 821 «О военном геральдическом знаке – эмблеме и флаге Министерства обороны Российской Федерации»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4286256"/>
            <a:ext cx="8229600" cy="2239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800" b="1" dirty="0">
                <a:solidFill>
                  <a:schemeClr val="hlink"/>
                </a:solidFill>
              </a:rPr>
              <a:t>Флаг представляет собой прямоугольное двухстороннее полотнище. Рисунок лицевой и оборотной сторон полотнища одинаков и представляет собой четырехконечный крест белого цвета с расширяющимися концами и с равноразделенными красно-синими углами (между концами креста). Красные половины углов примыкают к вертикальным концам креста.</a:t>
            </a:r>
          </a:p>
          <a:p>
            <a:pPr>
              <a:lnSpc>
                <a:spcPct val="80000"/>
              </a:lnSpc>
            </a:pPr>
            <a:r>
              <a:rPr lang="ru-RU" sz="1800" b="1" dirty="0">
                <a:solidFill>
                  <a:schemeClr val="hlink"/>
                </a:solidFill>
              </a:rPr>
              <a:t>В центре полотнища изображен военный геральдический знак – эмблема Министерства обороны Российской Федерации</a:t>
            </a:r>
          </a:p>
        </p:txBody>
      </p:sp>
      <p:pic>
        <p:nvPicPr>
          <p:cNvPr id="57348" name="img13379" descr="Флаг Министерства обороны Российской Федерации"/>
          <p:cNvPicPr>
            <a:picLocks noGrp="1" noChangeAspect="1" noChangeArrowheads="1"/>
          </p:cNvPicPr>
          <p:nvPr>
            <p:ph type="title"/>
          </p:nvPr>
        </p:nvPicPr>
        <p:blipFill>
          <a:blip r:embed="rId3" r:link="rId4"/>
          <a:srcRect/>
          <a:stretch>
            <a:fillRect/>
          </a:stretch>
        </p:blipFill>
        <p:spPr>
          <a:xfrm>
            <a:off x="1946456" y="1143000"/>
            <a:ext cx="4768684" cy="3059156"/>
          </a:xfrm>
          <a:noFill/>
          <a:ln/>
        </p:spPr>
      </p:pic>
      <p:sp>
        <p:nvSpPr>
          <p:cNvPr id="57349" name="Rectangle 5"/>
          <p:cNvSpPr>
            <a:spLocks noChangeArrowheads="1"/>
          </p:cNvSpPr>
          <p:nvPr/>
        </p:nvSpPr>
        <p:spPr bwMode="auto">
          <a:xfrm>
            <a:off x="1000100" y="500042"/>
            <a:ext cx="7515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Флаг Вооруженных Сил Российской Федерации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500042"/>
            <a:ext cx="8229600" cy="100013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Флаг Сухопутных войск</a:t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1800" b="1" dirty="0">
                <a:solidFill>
                  <a:srgbClr val="0000CC"/>
                </a:solidFill>
              </a:rPr>
              <a:t>Учрежден приказом Министра обороны Российской Федерации от 27 мая 2004 г. № 150 «О флаге Сухопутных войск</a:t>
            </a:r>
            <a:r>
              <a:rPr lang="ru-RU" sz="1800" b="1" dirty="0" smtClean="0">
                <a:solidFill>
                  <a:srgbClr val="0000CC"/>
                </a:solidFill>
              </a:rPr>
              <a:t>»</a:t>
            </a:r>
            <a:endParaRPr lang="ru-RU" sz="4000" dirty="0"/>
          </a:p>
        </p:txBody>
      </p:sp>
      <p:pic>
        <p:nvPicPr>
          <p:cNvPr id="47108" name="img13380" descr="Флаг Сухопутных войск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724685" y="1893064"/>
            <a:ext cx="5490521" cy="3202804"/>
          </a:xfrm>
          <a:noFill/>
          <a:ln/>
        </p:spPr>
      </p:pic>
      <p:sp>
        <p:nvSpPr>
          <p:cNvPr id="47110" name="Rectangle 6"/>
          <p:cNvSpPr>
            <a:spLocks noChangeArrowheads="1"/>
          </p:cNvSpPr>
          <p:nvPr/>
        </p:nvSpPr>
        <p:spPr bwMode="auto">
          <a:xfrm>
            <a:off x="500034" y="5143512"/>
            <a:ext cx="77724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ru-RU" sz="1600" dirty="0">
                <a:solidFill>
                  <a:srgbClr val="FFFF00"/>
                </a:solidFill>
              </a:rPr>
              <a:t>Флаг Сухопутных войск представляет собой двухстороннее полотнище красного цвета. В центре полотнища – изображение малой эмблемы Сухопутных войск (золотая пылающая </a:t>
            </a:r>
            <a:r>
              <a:rPr lang="ru-RU" sz="1600" dirty="0" err="1">
                <a:solidFill>
                  <a:srgbClr val="FFFF00"/>
                </a:solidFill>
              </a:rPr>
              <a:t>гренада</a:t>
            </a:r>
            <a:r>
              <a:rPr lang="ru-RU" sz="1600" dirty="0">
                <a:solidFill>
                  <a:srgbClr val="FFFF00"/>
                </a:solidFill>
              </a:rPr>
              <a:t> на фоне двух перекрещенных мечей).</a:t>
            </a:r>
          </a:p>
          <a:p>
            <a:pPr algn="ctr"/>
            <a:r>
              <a:rPr lang="ru-RU" sz="1600" dirty="0">
                <a:solidFill>
                  <a:srgbClr val="FFFF00"/>
                </a:solidFill>
              </a:rPr>
              <a:t>Отношение ширины флага к его длине 2:3. Отношение ширины эмблемы Сухопутных войск к длине флага 4:5</a:t>
            </a:r>
            <a:r>
              <a:rPr lang="ru-RU" sz="1600" dirty="0" smtClean="0">
                <a:solidFill>
                  <a:srgbClr val="FFFF00"/>
                </a:solidFill>
              </a:rPr>
              <a:t>.</a:t>
            </a:r>
            <a:endParaRPr lang="ru-RU" sz="1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/>
          <a:lstStyle/>
          <a:p>
            <a:pPr algn="ctr"/>
            <a:r>
              <a:rPr lang="ru-RU" sz="2400" dirty="0">
                <a:solidFill>
                  <a:srgbClr val="FF0000"/>
                </a:solidFill>
              </a:rPr>
              <a:t>Флаг Военно-воздушных сил</a:t>
            </a:r>
            <a:r>
              <a:rPr lang="ru-RU" sz="2400" b="1" dirty="0">
                <a:solidFill>
                  <a:srgbClr val="FF0000"/>
                </a:solidFill>
              </a:rPr>
              <a:t/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1800" b="1" dirty="0">
                <a:solidFill>
                  <a:srgbClr val="0000CC"/>
                </a:solidFill>
              </a:rPr>
              <a:t>Учрежден приказом Министра обороны Российской Федерации от 26 мая 2004 г. № 160 «О флаге Военно-воздушных сил»</a:t>
            </a:r>
          </a:p>
        </p:txBody>
      </p:sp>
      <p:pic>
        <p:nvPicPr>
          <p:cNvPr id="49156" name="img13381" descr="Флаг Военно-воздушных сил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071670" y="1722959"/>
            <a:ext cx="4786346" cy="3201463"/>
          </a:xfrm>
          <a:noFill/>
          <a:ln/>
        </p:spPr>
      </p:pic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357158" y="5143512"/>
            <a:ext cx="8458200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b="1" dirty="0">
                <a:solidFill>
                  <a:schemeClr val="hlink"/>
                </a:solidFill>
              </a:rPr>
              <a:t>Флаг Военно-воздушных сил представляет собой прямоугольное двухстороннее полотнище </a:t>
            </a:r>
            <a:r>
              <a:rPr lang="ru-RU" b="1" dirty="0" err="1">
                <a:solidFill>
                  <a:schemeClr val="hlink"/>
                </a:solidFill>
              </a:rPr>
              <a:t>голубого</a:t>
            </a:r>
            <a:r>
              <a:rPr lang="ru-RU" b="1" dirty="0">
                <a:solidFill>
                  <a:schemeClr val="hlink"/>
                </a:solidFill>
              </a:rPr>
              <a:t> цвета. В центре полотнища – изображение перекрещенных серебряных пропеллера и зенитной пушки на серебряных парящих крыльях.</a:t>
            </a:r>
          </a:p>
          <a:p>
            <a:pPr algn="ctr"/>
            <a:endParaRPr lang="ru-RU" sz="1400" b="1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500042"/>
            <a:ext cx="8229600" cy="10572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/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2400" b="1" dirty="0">
                <a:solidFill>
                  <a:srgbClr val="FF0000"/>
                </a:solidFill>
              </a:rPr>
              <a:t>Военно-морской (Андреевский) флаг Российской Федерации</a:t>
            </a:r>
            <a:r>
              <a:rPr lang="ru-RU" sz="2400" b="1" dirty="0">
                <a:solidFill>
                  <a:schemeClr val="tx1"/>
                </a:solidFill>
              </a:rPr>
              <a:t/>
            </a:r>
            <a:br>
              <a:rPr lang="ru-RU" sz="2400" b="1" dirty="0">
                <a:solidFill>
                  <a:schemeClr val="tx1"/>
                </a:solidFill>
              </a:rPr>
            </a:br>
            <a:r>
              <a:rPr lang="ru-RU" sz="1600" b="1" dirty="0">
                <a:solidFill>
                  <a:srgbClr val="0000CC"/>
                </a:solidFill>
              </a:rPr>
              <a:t>Учрежден Указом Президента Российской Федерации от 21 июля 1992 г. № 798 «О военно-морских флагах и вымпелах Российской </a:t>
            </a:r>
            <a:br>
              <a:rPr lang="ru-RU" sz="1600" b="1" dirty="0">
                <a:solidFill>
                  <a:srgbClr val="0000CC"/>
                </a:solidFill>
              </a:rPr>
            </a:br>
            <a:r>
              <a:rPr lang="ru-RU" sz="1600" b="1" dirty="0">
                <a:solidFill>
                  <a:srgbClr val="0000CC"/>
                </a:solidFill>
              </a:rPr>
              <a:t>Федерации</a:t>
            </a:r>
            <a:r>
              <a:rPr lang="ru-RU" sz="1600" b="1" dirty="0" smtClean="0">
                <a:solidFill>
                  <a:srgbClr val="0000CC"/>
                </a:solidFill>
              </a:rPr>
              <a:t>»</a:t>
            </a:r>
            <a:endParaRPr lang="ru-RU" sz="1600" b="1" dirty="0">
              <a:solidFill>
                <a:srgbClr val="0000CC"/>
              </a:solidFill>
            </a:endParaRPr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285720" y="5429264"/>
            <a:ext cx="8382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b="1" dirty="0">
                <a:solidFill>
                  <a:schemeClr val="hlink"/>
                </a:solidFill>
              </a:rPr>
              <a:t>Военно-морской флаг представляет собой белое полотнище с двумя диагональными полосами </a:t>
            </a:r>
            <a:r>
              <a:rPr lang="ru-RU" b="1" dirty="0" err="1">
                <a:solidFill>
                  <a:schemeClr val="hlink"/>
                </a:solidFill>
              </a:rPr>
              <a:t>голубого</a:t>
            </a:r>
            <a:r>
              <a:rPr lang="ru-RU" b="1" dirty="0">
                <a:solidFill>
                  <a:schemeClr val="hlink"/>
                </a:solidFill>
              </a:rPr>
              <a:t> цвета.</a:t>
            </a:r>
          </a:p>
          <a:p>
            <a:pPr algn="ctr"/>
            <a:r>
              <a:rPr lang="ru-RU" b="1" dirty="0">
                <a:solidFill>
                  <a:schemeClr val="hlink"/>
                </a:solidFill>
              </a:rPr>
              <a:t>Размеры флага: отношение ширины флага к его длине 1:1,5; ширина синей полосы равна 1/10 длины флага.</a:t>
            </a:r>
          </a:p>
        </p:txBody>
      </p:sp>
      <p:pic>
        <p:nvPicPr>
          <p:cNvPr id="51208" name="Picture 8" descr="Знамя Военно-Морского Флота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071670" y="2071678"/>
            <a:ext cx="4429156" cy="3347585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28670"/>
            <a:ext cx="8229600" cy="9184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</a:rPr>
              <a:t>Флаг Ракетных войск стратегического назначения</a:t>
            </a:r>
            <a:r>
              <a:rPr lang="ru-RU" sz="2400" b="1" dirty="0">
                <a:solidFill>
                  <a:srgbClr val="FF0000"/>
                </a:solidFill>
              </a:rPr>
              <a:t/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1800" b="1" dirty="0">
                <a:solidFill>
                  <a:srgbClr val="0000CC"/>
                </a:solidFill>
              </a:rPr>
              <a:t>Учрежден приказом Министра обороны Российской Федерации от 14 июня 2004 г. № 170 «О флаге Ракетных войск стратегического назначения»</a:t>
            </a:r>
          </a:p>
        </p:txBody>
      </p:sp>
      <p:pic>
        <p:nvPicPr>
          <p:cNvPr id="53252" name="img13384" descr="Флаг Ракетных войск стратегического назначения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143108" y="2225863"/>
            <a:ext cx="4500594" cy="3010331"/>
          </a:xfrm>
          <a:noFill/>
          <a:ln/>
        </p:spPr>
      </p:pic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357158" y="5357826"/>
            <a:ext cx="83058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b="1" dirty="0">
                <a:solidFill>
                  <a:schemeClr val="hlink"/>
                </a:solidFill>
              </a:rPr>
              <a:t>Флаг Ракетных войск стратегического назначения представляет собой двухстороннее полотнище темно-синего цвета с красной полосой в нижней части. В центре полотнища – изображение золотых круглого щита и меча на золотых перекрещенных стрелах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088"/>
            <a:ext cx="8229600" cy="9389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Флаг Воздушно-десантных войск</a:t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1800" b="1" dirty="0">
                <a:solidFill>
                  <a:srgbClr val="0000CC"/>
                </a:solidFill>
              </a:rPr>
              <a:t>Учрежден приказом Министра обороны Российской Федерации от 14 июня 2004 г. № 180 «О флаге Воздушно-десантных войск»</a:t>
            </a:r>
          </a:p>
        </p:txBody>
      </p:sp>
      <p:pic>
        <p:nvPicPr>
          <p:cNvPr id="59396" name="img13385" descr="Флаг Воздушно-десантных войск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928794" y="1937746"/>
            <a:ext cx="4572032" cy="3058114"/>
          </a:xfrm>
          <a:noFill/>
          <a:ln/>
        </p:spPr>
      </p:pic>
      <p:sp>
        <p:nvSpPr>
          <p:cNvPr id="59397" name="Rectangle 5"/>
          <p:cNvSpPr>
            <a:spLocks noChangeArrowheads="1"/>
          </p:cNvSpPr>
          <p:nvPr/>
        </p:nvSpPr>
        <p:spPr bwMode="auto">
          <a:xfrm>
            <a:off x="214282" y="5000636"/>
            <a:ext cx="8686800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b="1" dirty="0">
                <a:solidFill>
                  <a:schemeClr val="hlink"/>
                </a:solidFill>
              </a:rPr>
              <a:t>Флаг Воздушно-десантных войск представляет собой прямоугольное двухстороннее полотнище </a:t>
            </a:r>
            <a:r>
              <a:rPr lang="ru-RU" b="1" dirty="0" err="1">
                <a:solidFill>
                  <a:schemeClr val="hlink"/>
                </a:solidFill>
              </a:rPr>
              <a:t>голубого</a:t>
            </a:r>
            <a:r>
              <a:rPr lang="ru-RU" b="1" dirty="0">
                <a:solidFill>
                  <a:schemeClr val="hlink"/>
                </a:solidFill>
              </a:rPr>
              <a:t> цвета с зеленой полосой в нижней части. В центре полотнища – изображение золотого раскрытого парашюта с фигурой парашютиста и двух самолетов с обеих сторон парашюта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50</TotalTime>
  <Words>1017</Words>
  <Application>Microsoft Office PowerPoint</Application>
  <PresentationFormat>Экран (4:3)</PresentationFormat>
  <Paragraphs>130</Paragraphs>
  <Slides>29</Slides>
  <Notes>28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Поток</vt:lpstr>
      <vt:lpstr>Символы Вооружённых Сил Российской Федерации</vt:lpstr>
      <vt:lpstr>Знамена Учреждено Федеральным законом Российской Федерации от 29 декабря 2000 г. № 162-Ф3 «О знамени Вооруженных Сил Российской Федерации, знамени Военно-Морского Флота, знаменах иных видов Вооруженных Сил Российской Федерации и знаменах других войск»</vt:lpstr>
      <vt:lpstr> Знамя Сухопутных войск  Учреждено Указом Президента Российской Федерации от 4 февраля 2002 г. № 141 «О знаменах видов Вооруженных Сил Российской Федерации»</vt:lpstr>
      <vt:lpstr>Презентация PowerPoint</vt:lpstr>
      <vt:lpstr>Флаг Сухопутных войск Учрежден приказом Министра обороны Российской Федерации от 27 мая 2004 г. № 150 «О флаге Сухопутных войск»</vt:lpstr>
      <vt:lpstr>Флаг Военно-воздушных сил Учрежден приказом Министра обороны Российской Федерации от 26 мая 2004 г. № 160 «О флаге Военно-воздушных сил»</vt:lpstr>
      <vt:lpstr> Военно-морской (Андреевский) флаг Российской Федерации Учрежден Указом Президента Российской Федерации от 21 июля 1992 г. № 798 «О военно-морских флагах и вымпелах Российской  Федерации»</vt:lpstr>
      <vt:lpstr>Флаг Ракетных войск стратегического назначения Учрежден приказом Министра обороны Российской Федерации от 14 июня 2004 г. № 170 «О флаге Ракетных войск стратегического назначения»</vt:lpstr>
      <vt:lpstr>Флаг Воздушно-десантных войск Учрежден приказом Министра обороны Российской Федерации от 14 июня 2004 г. № 180 «О флаге Воздушно-десантных войск»</vt:lpstr>
      <vt:lpstr>Флаг Космических войск Учрежден приказом Министра обороны Российской Федерации от 30 мая 2004 г. № 125 «О флаге Космических войск»</vt:lpstr>
      <vt:lpstr>Флаг Тыла Вооруженных Сил Российской Федерации Учрежден приказом Министра обороны Российской Федерации от 14 июня 2004 г. № 175 «О флаге Тыла Вооруженных Сил Российской Федерации»</vt:lpstr>
      <vt:lpstr>Флаг войск радиационной, химической и биологической защиты Учрежден приказом Министра обороны Российской Федерации от 21 апреля 2005 г. № 130 «О флаге войск радиационной, химической и биологической защиты </vt:lpstr>
      <vt:lpstr>Флаг инженерных войск Учрежден приказом Министра обороны Российской Федерации от 30 апреля 2005 г. № 145 «О флаге инженерных войск»</vt:lpstr>
      <vt:lpstr>Знаки различия Нарукавные знаки различия </vt:lpstr>
      <vt:lpstr>Эмблема Вооруженных Сил Российской Федерации Учреждена Указом Президента Российской Федерации от 27 января 1997 с. № 46 «Од учреждении военного геральдического знака эмблемы Вооруженных Сил Российской Федерации»</vt:lpstr>
      <vt:lpstr>Эмблема Министерства обороны Российской Федерации</vt:lpstr>
      <vt:lpstr>Эмблема Министерства обороны Российской Федерации</vt:lpstr>
      <vt:lpstr>Военная форма одежды</vt:lpstr>
      <vt:lpstr>УНИФОРМА</vt:lpstr>
      <vt:lpstr>УНИФОРМА</vt:lpstr>
      <vt:lpstr>Эмблемы нарукавные</vt:lpstr>
      <vt:lpstr>Нарукавная эмблема рода войск </vt:lpstr>
      <vt:lpstr>ВОИНСКИЕ ЗВАНИЯ</vt:lpstr>
      <vt:lpstr> Погоны солдат, сержантов</vt:lpstr>
      <vt:lpstr>Погоны курсантов </vt:lpstr>
      <vt:lpstr> Погоны прапорщиков  </vt:lpstr>
      <vt:lpstr>Погоны офицеров  </vt:lpstr>
      <vt:lpstr>Погоны генералов </vt:lpstr>
      <vt:lpstr>Эмблемы родов войск на воротники и погоны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79231364443</cp:lastModifiedBy>
  <cp:revision>7</cp:revision>
  <dcterms:modified xsi:type="dcterms:W3CDTF">2020-11-11T17:40:45Z</dcterms:modified>
</cp:coreProperties>
</file>