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6" r:id="rId2"/>
  </p:sldMasterIdLst>
  <p:notesMasterIdLst>
    <p:notesMasterId r:id="rId32"/>
  </p:notesMasterIdLst>
  <p:sldIdLst>
    <p:sldId id="460" r:id="rId3"/>
    <p:sldId id="402" r:id="rId4"/>
    <p:sldId id="488" r:id="rId5"/>
    <p:sldId id="497" r:id="rId6"/>
    <p:sldId id="498" r:id="rId7"/>
    <p:sldId id="499" r:id="rId8"/>
    <p:sldId id="500" r:id="rId9"/>
    <p:sldId id="501" r:id="rId10"/>
    <p:sldId id="502" r:id="rId11"/>
    <p:sldId id="461" r:id="rId12"/>
    <p:sldId id="512" r:id="rId13"/>
    <p:sldId id="513" r:id="rId14"/>
    <p:sldId id="514" r:id="rId15"/>
    <p:sldId id="515" r:id="rId16"/>
    <p:sldId id="517" r:id="rId17"/>
    <p:sldId id="516" r:id="rId18"/>
    <p:sldId id="518" r:id="rId19"/>
    <p:sldId id="473" r:id="rId20"/>
    <p:sldId id="519" r:id="rId21"/>
    <p:sldId id="462" r:id="rId22"/>
    <p:sldId id="503" r:id="rId23"/>
    <p:sldId id="504" r:id="rId24"/>
    <p:sldId id="507" r:id="rId25"/>
    <p:sldId id="506" r:id="rId26"/>
    <p:sldId id="508" r:id="rId27"/>
    <p:sldId id="463" r:id="rId28"/>
    <p:sldId id="510" r:id="rId29"/>
    <p:sldId id="511" r:id="rId30"/>
    <p:sldId id="42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FF99"/>
    <a:srgbClr val="CC3300"/>
    <a:srgbClr val="57DFFF"/>
    <a:srgbClr val="CCFFFF"/>
    <a:srgbClr val="CCCCFF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922" autoAdjust="0"/>
    <p:restoredTop sz="94622" autoAdjust="0"/>
  </p:normalViewPr>
  <p:slideViewPr>
    <p:cSldViewPr>
      <p:cViewPr>
        <p:scale>
          <a:sx n="70" d="100"/>
          <a:sy n="70" d="100"/>
        </p:scale>
        <p:origin x="-720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6B0BF-2C19-4DE1-AA56-70E11F787143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F5980-9B2B-412F-8B23-C8CDFDF9E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159" y="685800"/>
            <a:ext cx="600075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3159" y="3843868"/>
            <a:ext cx="48006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171009" y="8467"/>
            <a:ext cx="28575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4581128" y="91546"/>
            <a:ext cx="4560491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426869" y="228600"/>
            <a:ext cx="371475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5501878" y="32279"/>
            <a:ext cx="3639742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5884070" y="609602"/>
            <a:ext cx="325754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438037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93648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2006600"/>
            <a:ext cx="64008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495800"/>
            <a:ext cx="64008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23493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159" y="685801"/>
            <a:ext cx="3703241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6100" y="685801"/>
            <a:ext cx="370085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9145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061" y="685800"/>
            <a:ext cx="348734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159" y="1270529"/>
            <a:ext cx="3703241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9299" y="685800"/>
            <a:ext cx="349885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4909" y="1262062"/>
            <a:ext cx="3696891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726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53551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80858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3759" y="685800"/>
            <a:ext cx="27432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159" y="685800"/>
            <a:ext cx="44577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13759" y="2209800"/>
            <a:ext cx="27432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4939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2109" y="1447800"/>
            <a:ext cx="451485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1759" y="914400"/>
            <a:ext cx="2460731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2109" y="2777067"/>
            <a:ext cx="4516041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29399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14350" y="533400"/>
            <a:ext cx="8114109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85801" y="3843867"/>
            <a:ext cx="6228158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23497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114800"/>
            <a:ext cx="6401991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01263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9" y="685800"/>
            <a:ext cx="6858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84659" y="3429000"/>
            <a:ext cx="64008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60" y="4301068"/>
            <a:ext cx="64008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1804674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59" y="3429000"/>
            <a:ext cx="64008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8" y="5132981"/>
            <a:ext cx="6401993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3711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0" y="685800"/>
            <a:ext cx="6858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3928534"/>
            <a:ext cx="64008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978400"/>
            <a:ext cx="64008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98859" y="81222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14059" y="2768601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3001257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160" y="685800"/>
            <a:ext cx="75438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13159" y="3928534"/>
            <a:ext cx="64008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4766733"/>
            <a:ext cx="64008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6523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6664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3909" y="685800"/>
            <a:ext cx="154305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685800"/>
            <a:ext cx="58674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79974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ransition spd="med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905227" y="2963334"/>
            <a:ext cx="2236394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3159" y="4487333"/>
            <a:ext cx="64008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3159" y="685801"/>
            <a:ext cx="64008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8309" y="6172201"/>
            <a:ext cx="12001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E9FDA4B-D277-4C0D-9C88-84A0EA3A3B31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3159" y="6172201"/>
            <a:ext cx="565785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5578476"/>
            <a:ext cx="856684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3C1D2F-F3B0-4362-B31B-2173BE2049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8778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14300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Синяков </a:t>
            </a:r>
            <a:endParaRPr lang="en-US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Вячеслав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Михайлович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357158" y="2428868"/>
            <a:ext cx="850112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Монтаж  и эксплуатация систем водоотведения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Ручная дуговая сварка простых изделий и несложных узлов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Шипорезные станки, сверлильные и долбежные станки</a:t>
            </a:r>
            <a:endParaRPr lang="ru-RU" sz="2400" b="1" kern="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kern="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Электрические аппараты и реле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285860"/>
            <a:ext cx="8686800" cy="189920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II</a:t>
            </a:r>
            <a:r>
              <a:rPr lang="ru-RU" dirty="0" smtClean="0">
                <a:latin typeface="Times New Roman"/>
                <a:ea typeface="Times New Roman"/>
              </a:rPr>
              <a:t>.	</a:t>
            </a:r>
            <a:r>
              <a:rPr lang="ru-RU" b="1" dirty="0" smtClean="0">
                <a:latin typeface="Times New Roman"/>
                <a:ea typeface="Times New Roman"/>
              </a:rPr>
              <a:t>Ручная дуговая сварка простых изделий и несложных узлов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143380"/>
            <a:ext cx="9144000" cy="2508245"/>
          </a:xfrm>
        </p:spPr>
        <p:txBody>
          <a:bodyPr>
            <a:normAutofit fontScale="70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Ручная дуговая сварка металлическим электродом с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покрытием</a:t>
            </a:r>
            <a:endParaRPr lang="en-US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Дуга горит между стержнем электрода 1 и основным металлом 7. Под действием теплоты дуги электрод и основной металл плавятся, образуя металлическую сварочную ванну 4. Капли жидкого металла 8 с расплавляемого электродного стержня переносятся в ванну через дуговой промежуток. Вместе со стержнем плавится покрытие электрода 2, образуя газовую защиту 3, вокруг дуги и жидкую шлаковую ванну на поверхности расплавленного 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металла</a:t>
            </a:r>
            <a:endParaRPr lang="en-US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Металлическая и шлаковая ванны вместе образуют сварочную ванну. По мере движения дуги металл сварочной ванны затвердевает и образует сварной шов 6. Жидкий шлак по мере остывания образует на поверхности шва твёрдую шлаковую корку 5, которая удаляется после остывания шва</a:t>
            </a:r>
          </a:p>
        </p:txBody>
      </p:sp>
      <p:pic>
        <p:nvPicPr>
          <p:cNvPr id="15362" name="Рисунок 6" descr="Untitled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4030" y="0"/>
            <a:ext cx="6932064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Электродержатели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для ручной дуговой сварки</a:t>
            </a:r>
          </a:p>
        </p:txBody>
      </p:sp>
      <p:pic>
        <p:nvPicPr>
          <p:cNvPr id="14338" name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5740273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500066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Траектория движения конца электрода при ручной дуговой сварке</a:t>
            </a:r>
          </a:p>
        </p:txBody>
      </p:sp>
      <p:pic>
        <p:nvPicPr>
          <p:cNvPr id="16386" name="Рисунок 4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500042"/>
            <a:ext cx="4643438" cy="175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2"/>
          <p:cNvSpPr txBox="1">
            <a:spLocks/>
          </p:cNvSpPr>
          <p:nvPr/>
        </p:nvSpPr>
        <p:spPr>
          <a:xfrm>
            <a:off x="0" y="6064250"/>
            <a:ext cx="9144000" cy="7937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r>
              <a:rPr lang="ru-RU" sz="2400" b="1" dirty="0" smtClean="0">
                <a:latin typeface="Times New Roman"/>
                <a:ea typeface="Times New Roman"/>
              </a:rPr>
              <a:t>Схемы сварки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pic>
        <p:nvPicPr>
          <p:cNvPr id="16387" name="Рисунок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6430" y="2500306"/>
            <a:ext cx="730565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 fontScale="70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Положение электрода и изделия при выполнении угловых швов: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а) – сварка в симметричную «лодочку», б) – в несимметричную «лодочку», в) – 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угол» наклонным электродом, г) - с оплавлением кромок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85728"/>
            <a:ext cx="7199676" cy="54292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215082"/>
            <a:ext cx="8858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Типы сварных соединений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" descr="C:\Documents and Settings\Гость\Рабочий стол\готово КАРАГУЗОВ НИКОЛАЙ ВАЛЕРЬЕВИЧ\4.jpg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 l="13492" r="12698"/>
          <a:stretch>
            <a:fillRect/>
          </a:stretch>
        </p:blipFill>
        <p:spPr bwMode="auto">
          <a:xfrm>
            <a:off x="250270" y="214290"/>
            <a:ext cx="8551423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Гость\Рабочий стол\готово КАРАГУЗОВ НИКОЛАЙ ВАЛЕРЬЕВИЧ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8930030" cy="521497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Гость\Рабочий стол\готово КАРАГУЗОВ НИКОЛАЙ ВАЛЕРЬЕВИЧ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714356"/>
            <a:ext cx="9144001" cy="500541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>
              <a:buNone/>
            </a:pPr>
            <a:endParaRPr lang="ru-RU" sz="4000" dirty="0"/>
          </a:p>
        </p:txBody>
      </p:sp>
      <p:pic>
        <p:nvPicPr>
          <p:cNvPr id="1026" name="Picture 2" descr="F:\свар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962590" cy="49292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57864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2843" y="5715016"/>
            <a:ext cx="885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Ручная дуговая сварка — это процесс дуговой сварки, при котором используется дуга, горящая  между покрытым электродом и сварочной ванной.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215082"/>
            <a:ext cx="8858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" descr="C:\Documents and Settings\Гость\Рабочий стол\готово КАРАГУЗОВ НИКОЛАЙ ВАЛЕРЬЕВИЧ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328764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571612"/>
            <a:ext cx="8686800" cy="161345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</a:t>
            </a:r>
            <a:r>
              <a:rPr lang="ru-RU" dirty="0" smtClean="0">
                <a:latin typeface="Times New Roman"/>
                <a:ea typeface="Times New Roman"/>
              </a:rPr>
              <a:t>.	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 Монтаж  и эксплуатация систем водоотведения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000108"/>
            <a:ext cx="8686800" cy="2184957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III. </a:t>
            </a:r>
            <a:r>
              <a:rPr lang="ru-RU" b="1" dirty="0" smtClean="0">
                <a:latin typeface="Times New Roman"/>
                <a:ea typeface="Times New Roman"/>
              </a:rPr>
              <a:t>Шипорезные станки, сверлильные и долбежные станки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 fontScale="55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Односторонний рамный шипорезный станок: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гидроприжимы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; 2 — стол; 3 — пила; 4 — шипорезные фрезы; 5 — винты настройки; 6 — дисковая фреза; 7 — направляющая каретка; 8 — роликовтулочная цепь; 9 — станина; 10 — упор; 11 — заготовка; 12 — подпорный брусок; 13 — каретка; 14 — направляющая линейка</a:t>
            </a:r>
          </a:p>
        </p:txBody>
      </p:sp>
      <p:pic>
        <p:nvPicPr>
          <p:cNvPr id="7170" name="Рисунок 20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463599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 fontScale="55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Двусторонний рамный шипорезный станок: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клиновой ремень; 2 — ролик; 3 — вал; 4 — упор; 5 — карданная передача; 6 — зубчатая передача; 7 — цепная передача; 8 — червячный редуктор; 9 — электродвигатель; 10 — пила; 11 ~ дисковая фреза; 12 — шипорезные фрезы;13— цепь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8194" name="Рисунок 17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367614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 fontScale="55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Вертикальный сверлильно-пазовальный станок: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а — общий вид станка с ручной подачей; б — пневмогидравлическая схема станка с механической подачей; 1,9 — рукоятки; 2 — шпиндель; 3 — патрон; 4 — прижим; 5 — стол; 6 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маховичок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продольной подачи стола; 7 — педаль; 8 — кронштейн; 10 — колонка; 11 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маховичок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подъема стола; 12 — электродвигатель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9218" name="Рисунок 21" descr="https://sinref.ru/000_uchebniki/04410_leso_proizvodstvo/011_derevoobrabativaushie_stanki_5_izdanie_korotkov_2007/000/15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84828"/>
            <a:ext cx="8358247" cy="5458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 fontScale="550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Цепнодолбежный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станок: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 — рукоятка; 2 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маховичок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 продольной подачи; 3 — ограничитель хода стола; 4 — педаль; 5 — упор; 6 — станина; 7— вертикальная плита; 8 — горизонтальная плита; 9 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гидроприжим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; 10 — суппорт; 11 — режущая головка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10242" name="Рисунок 23" descr="https://sinref.ru/000_uchebniki/04410_leso_proizvodstvo/011_derevoobrabativaushie_stanki_5_izdanie_korotkov_2007/000/1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128398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 fontScale="775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Долбежная головка:</a:t>
            </a:r>
            <a:b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1,2—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маховички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; 3 — электродвигатель; 4 — муфта; 5 — вал; 6 — ось; 7 — тяга; 8 — эксцентрик; 9 — коромысло; 10 — долбежная фреза; II — станина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11266" name="Рисунок 24" descr="https://sinref.ru/000_uchebniki/04410_leso_proizvodstvo/011_derevoobrabativaushie_stanki_5_izdanie_korotkov_2007/000/1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0"/>
            <a:ext cx="4786346" cy="569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214422"/>
            <a:ext cx="8686800" cy="197064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/>
                <a:ea typeface="Times New Roman"/>
              </a:rPr>
              <a:t>I</a:t>
            </a:r>
            <a:r>
              <a:rPr lang="en-US" b="1" dirty="0" smtClean="0">
                <a:latin typeface="Times New Roman"/>
                <a:ea typeface="Times New Roman"/>
              </a:rPr>
              <a:t>V</a:t>
            </a:r>
            <a:r>
              <a:rPr lang="ru-RU" b="1" dirty="0" smtClean="0">
                <a:latin typeface="Times New Roman"/>
                <a:ea typeface="Times New Roman"/>
              </a:rPr>
              <a:t>. </a:t>
            </a:r>
            <a:r>
              <a:rPr lang="ru-RU" b="1" dirty="0" smtClean="0">
                <a:latin typeface="Times New Roman"/>
                <a:ea typeface="Times New Roman"/>
              </a:rPr>
              <a:t>Электрические </a:t>
            </a:r>
            <a:r>
              <a:rPr lang="en-US" b="1" dirty="0" smtClean="0">
                <a:latin typeface="Times New Roman"/>
                <a:ea typeface="Times New Roman"/>
              </a:rPr>
              <a:t/>
            </a:r>
            <a:br>
              <a:rPr lang="en-US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latin typeface="Times New Roman"/>
                <a:ea typeface="Times New Roman"/>
              </a:rPr>
              <a:t>аппараты </a:t>
            </a:r>
            <a:r>
              <a:rPr lang="ru-RU" b="1" dirty="0" smtClean="0">
                <a:latin typeface="Times New Roman"/>
                <a:ea typeface="Times New Roman"/>
              </a:rPr>
              <a:t>и реле</a:t>
            </a:r>
            <a:endParaRPr lang="ru-RU" sz="20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Устройство реле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12290" name="Рисунок 16" descr="C:\Users\User\Desktop\Снимо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14290"/>
            <a:ext cx="3357586" cy="5393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572008"/>
            <a:ext cx="9144000" cy="2079617"/>
          </a:xfrm>
        </p:spPr>
        <p:txBody>
          <a:bodyPr>
            <a:normAutofit fontScale="77500" lnSpcReduction="2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Условное обозначение реле на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/>
                <a:ea typeface="Times New Roman"/>
              </a:rPr>
              <a:t>эл.схемах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.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1 — обмотка реле (управляющая цепь), 2 — контакт замыкающий, 3 — контакт размыкающий, 4 — контакт замыкающий с замедлителем при срабатывании, 5 — контакт замыкающий с замедлителем при возврате, 6 — контакт импульсный замыкающий, 7 — контакт замыкающий без самовозврата, 8 — контакт размыкающий без самовозврата, 9 — контакт размыкающий с замедлителем при срабатывании, 10 — контакт размыкающий с замедлителем при возврате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13314" name="Рисунок 19" descr="Oboznachenie kontaktov rel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4745499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428628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Уважаемые члены Государственной экзаменационной комиссии!</a:t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Спасибо за внимание</a:t>
            </a:r>
            <a:r>
              <a:rPr lang="en-US" sz="4800" dirty="0" smtClean="0">
                <a:solidFill>
                  <a:schemeClr val="tx1"/>
                </a:solidFill>
              </a:rPr>
              <a:t>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89918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4062" t="21972" r="34961" b="18701"/>
          <a:stretch>
            <a:fillRect/>
          </a:stretch>
        </p:blipFill>
        <p:spPr bwMode="auto">
          <a:xfrm>
            <a:off x="1071538" y="0"/>
            <a:ext cx="736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214950"/>
            <a:ext cx="8686800" cy="16430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Классификация внутренней 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канализации</a:t>
            </a:r>
            <a:endParaRPr lang="en-US" sz="18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К1 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- бытовая канализация (по-старому: "хозяйственно-фекальная канализация");</a:t>
            </a:r>
          </a:p>
          <a:p>
            <a:pPr algn="ctr">
              <a:spcAft>
                <a:spcPts val="0"/>
              </a:spcAft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К2 - дождевая канализация (или "внутренние водостоки</a:t>
            </a: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");</a:t>
            </a:r>
            <a:endParaRPr lang="en-US" sz="18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К3 - производственная канализация (общее обозначение)</a:t>
            </a:r>
            <a:endParaRPr lang="ru-RU" sz="18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2" name="Рисунок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6606992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5357826"/>
            <a:ext cx="2786050" cy="793750"/>
          </a:xfrm>
        </p:spPr>
        <p:txBody>
          <a:bodyPr>
            <a:normAutofit lnSpcReduction="10000"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Раструбный трубопровод</a:t>
            </a:r>
            <a:endParaRPr lang="ru-RU" sz="24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5072098" cy="171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00042"/>
            <a:ext cx="1428760" cy="4311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5857884" y="5429264"/>
            <a:ext cx="2786050" cy="7937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lvl="0" indent="-342900"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r>
              <a:rPr lang="ru-RU" sz="2400" b="1" dirty="0" smtClean="0">
                <a:latin typeface="Times New Roman"/>
                <a:ea typeface="Times New Roman"/>
              </a:rPr>
              <a:t>Ревизия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5857875"/>
            <a:ext cx="9144000" cy="79375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Схема бытовой канализации К1</a:t>
            </a:r>
            <a:endParaRPr lang="ru-RU" sz="2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2" name="Рисунок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6958207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072205"/>
            <a:ext cx="9144000" cy="579419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Схема дождевой канализации К2</a:t>
            </a:r>
            <a:endParaRPr lang="ru-RU" sz="2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2" name="Рисунок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0"/>
            <a:ext cx="4714876" cy="414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6072205"/>
            <a:ext cx="9144000" cy="579419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Классификация производственной канализации К3</a:t>
            </a:r>
            <a:endParaRPr lang="ru-RU" sz="2000" b="1" dirty="0" smtClean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pic>
        <p:nvPicPr>
          <p:cNvPr id="2" name="Рисунок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721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5643578"/>
            <a:ext cx="3000364" cy="579419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buNone/>
            </a:pPr>
            <a:r>
              <a:rPr lang="ru-RU" sz="14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Монтажное положение писсуаров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5643578"/>
            <a:ext cx="4643438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/>
                <a:ea typeface="Times New Roman"/>
              </a:rPr>
              <a:t>Установка </a:t>
            </a:r>
            <a:r>
              <a:rPr lang="ru-RU" sz="1400" b="1" dirty="0" err="1" smtClean="0">
                <a:latin typeface="Times New Roman"/>
                <a:ea typeface="Times New Roman"/>
              </a:rPr>
              <a:t>уриналов</a:t>
            </a:r>
            <a:r>
              <a:rPr lang="ru-RU" sz="1400" b="1" dirty="0" smtClean="0">
                <a:latin typeface="Times New Roman"/>
                <a:ea typeface="Times New Roman"/>
              </a:rPr>
              <a:t>:</a:t>
            </a:r>
            <a:endParaRPr lang="en-US" sz="1400" b="1" dirty="0" smtClean="0">
              <a:latin typeface="Times New Roman"/>
              <a:ea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/>
                <a:ea typeface="Times New Roman"/>
              </a:rPr>
              <a:t>1 — </a:t>
            </a:r>
            <a:r>
              <a:rPr lang="ru-RU" sz="1400" b="1" dirty="0" err="1" smtClean="0">
                <a:latin typeface="Times New Roman"/>
                <a:ea typeface="Times New Roman"/>
              </a:rPr>
              <a:t>гидрозатвор</a:t>
            </a:r>
            <a:r>
              <a:rPr lang="ru-RU" sz="1400" b="1" dirty="0" smtClean="0">
                <a:latin typeface="Times New Roman"/>
                <a:ea typeface="Times New Roman"/>
              </a:rPr>
              <a:t>; 2 — чаша; 3 — автоматический смывной бачок;</a:t>
            </a:r>
            <a:r>
              <a:rPr lang="en-US" sz="1400" b="1" dirty="0" smtClean="0">
                <a:latin typeface="Times New Roman"/>
                <a:ea typeface="Times New Roman"/>
              </a:rPr>
              <a:t> </a:t>
            </a:r>
            <a:r>
              <a:rPr lang="ru-RU" sz="1400" b="1" dirty="0" smtClean="0">
                <a:latin typeface="Times New Roman"/>
                <a:ea typeface="Times New Roman"/>
              </a:rPr>
              <a:t>4 — трубы</a:t>
            </a:r>
          </a:p>
        </p:txBody>
      </p:sp>
    </p:spTree>
  </p:cSld>
  <p:clrMapOvr>
    <a:masterClrMapping/>
  </p:clrMapOvr>
  <p:transition spd="med">
    <p:wipe dir="r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екто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3113</TotalTime>
  <Words>352</Words>
  <Application>Microsoft Office PowerPoint</Application>
  <PresentationFormat>Экран (4:3)</PresentationFormat>
  <Paragraphs>50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Трек</vt:lpstr>
      <vt:lpstr>Сектор</vt:lpstr>
      <vt:lpstr>ВЫПУСКНАЯ  КВАЛИФИКАЦИОННАЯ РАБОТА</vt:lpstr>
      <vt:lpstr>I.  Монтаж  и эксплуатация систем водоотведения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II. Ручная дуговая сварка простых изделий и несложных узлов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III. Шипорезные станки, сверлильные и долбежные станки</vt:lpstr>
      <vt:lpstr>Слайд 21</vt:lpstr>
      <vt:lpstr>Слайд 22</vt:lpstr>
      <vt:lpstr>Слайд 23</vt:lpstr>
      <vt:lpstr>Слайд 24</vt:lpstr>
      <vt:lpstr>Слайд 25</vt:lpstr>
      <vt:lpstr>IV. Электрические  аппараты и реле</vt:lpstr>
      <vt:lpstr>Слайд 27</vt:lpstr>
      <vt:lpstr>Слайд 28</vt:lpstr>
      <vt:lpstr>Уважаемые члены Государственной экзаменационной комиссии!  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trpunkt_ord1</cp:lastModifiedBy>
  <cp:revision>227</cp:revision>
  <dcterms:created xsi:type="dcterms:W3CDTF">2005-03-25T06:22:59Z</dcterms:created>
  <dcterms:modified xsi:type="dcterms:W3CDTF">2019-06-09T21:35:15Z</dcterms:modified>
</cp:coreProperties>
</file>