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9"/>
  </p:notesMasterIdLst>
  <p:sldIdLst>
    <p:sldId id="256" r:id="rId2"/>
    <p:sldId id="259" r:id="rId3"/>
    <p:sldId id="257" r:id="rId4"/>
    <p:sldId id="258" r:id="rId5"/>
    <p:sldId id="260" r:id="rId6"/>
    <p:sldId id="261" r:id="rId7"/>
    <p:sldId id="277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69" r:id="rId17"/>
    <p:sldId id="270" r:id="rId18"/>
    <p:sldId id="272" r:id="rId19"/>
    <p:sldId id="273" r:id="rId20"/>
    <p:sldId id="276" r:id="rId21"/>
    <p:sldId id="274" r:id="rId22"/>
    <p:sldId id="275" r:id="rId23"/>
    <p:sldId id="278" r:id="rId24"/>
    <p:sldId id="279" r:id="rId25"/>
    <p:sldId id="280" r:id="rId26"/>
    <p:sldId id="281" r:id="rId27"/>
    <p:sldId id="330" r:id="rId28"/>
    <p:sldId id="282" r:id="rId29"/>
    <p:sldId id="283" r:id="rId30"/>
    <p:sldId id="284" r:id="rId31"/>
    <p:sldId id="331" r:id="rId32"/>
    <p:sldId id="285" r:id="rId33"/>
    <p:sldId id="286" r:id="rId34"/>
    <p:sldId id="287" r:id="rId35"/>
    <p:sldId id="288" r:id="rId36"/>
    <p:sldId id="289" r:id="rId37"/>
    <p:sldId id="295" r:id="rId38"/>
    <p:sldId id="290" r:id="rId39"/>
    <p:sldId id="291" r:id="rId40"/>
    <p:sldId id="292" r:id="rId41"/>
    <p:sldId id="293" r:id="rId42"/>
    <p:sldId id="294" r:id="rId43"/>
    <p:sldId id="296" r:id="rId44"/>
    <p:sldId id="297" r:id="rId45"/>
    <p:sldId id="298" r:id="rId46"/>
    <p:sldId id="299" r:id="rId47"/>
    <p:sldId id="300" r:id="rId48"/>
    <p:sldId id="301" r:id="rId49"/>
    <p:sldId id="307" r:id="rId50"/>
    <p:sldId id="308" r:id="rId51"/>
    <p:sldId id="309" r:id="rId52"/>
    <p:sldId id="312" r:id="rId53"/>
    <p:sldId id="310" r:id="rId54"/>
    <p:sldId id="311" r:id="rId55"/>
    <p:sldId id="302" r:id="rId56"/>
    <p:sldId id="303" r:id="rId57"/>
    <p:sldId id="329" r:id="rId58"/>
    <p:sldId id="332" r:id="rId59"/>
    <p:sldId id="305" r:id="rId60"/>
    <p:sldId id="334" r:id="rId61"/>
    <p:sldId id="306" r:id="rId62"/>
    <p:sldId id="333" r:id="rId63"/>
    <p:sldId id="313" r:id="rId64"/>
    <p:sldId id="315" r:id="rId65"/>
    <p:sldId id="327" r:id="rId66"/>
    <p:sldId id="316" r:id="rId67"/>
    <p:sldId id="317" r:id="rId68"/>
    <p:sldId id="335" r:id="rId69"/>
    <p:sldId id="318" r:id="rId70"/>
    <p:sldId id="319" r:id="rId71"/>
    <p:sldId id="320" r:id="rId72"/>
    <p:sldId id="321" r:id="rId73"/>
    <p:sldId id="322" r:id="rId74"/>
    <p:sldId id="323" r:id="rId75"/>
    <p:sldId id="324" r:id="rId76"/>
    <p:sldId id="325" r:id="rId77"/>
    <p:sldId id="328" r:id="rId7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3421" autoAdjust="0"/>
  </p:normalViewPr>
  <p:slideViewPr>
    <p:cSldViewPr>
      <p:cViewPr varScale="1">
        <p:scale>
          <a:sx n="109" d="100"/>
          <a:sy n="109" d="100"/>
        </p:scale>
        <p:origin x="-16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49864-BD3C-49CC-AE6C-C4EDB5A1AB4D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051C96-3D6D-4A46-8F09-24F9073E9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buFont typeface="Wingdings" pitchFamily="2" charset="2"/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Показания к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применению:метеоризм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ru-RU" baseline="0" dirty="0" smtClean="0">
                <a:solidFill>
                  <a:schemeClr val="accent1">
                    <a:lumMod val="75000"/>
                  </a:schemeClr>
                </a:solidFill>
              </a:rPr>
              <a:t> о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травления,</a:t>
            </a:r>
            <a:r>
              <a:rPr lang="ru-RU" baseline="0" dirty="0" smtClean="0">
                <a:solidFill>
                  <a:schemeClr val="accent1">
                    <a:lumMod val="75000"/>
                  </a:schemeClr>
                </a:solidFill>
              </a:rPr>
              <a:t> п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онос, воспалительные заболевания ЖКТ,</a:t>
            </a:r>
            <a:r>
              <a:rPr lang="ru-RU" baseline="0" dirty="0" smtClean="0">
                <a:solidFill>
                  <a:schemeClr val="accent1">
                    <a:lumMod val="75000"/>
                  </a:schemeClr>
                </a:solidFill>
              </a:rPr>
              <a:t> 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аружно- при кожных заболеваниях.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51C96-3D6D-4A46-8F09-24F9073E9580}" type="slidenum">
              <a:rPr lang="ru-RU" smtClean="0"/>
              <a:pPr/>
              <a:t>44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51C96-3D6D-4A46-8F09-24F9073E9580}" type="slidenum">
              <a:rPr lang="ru-RU" smtClean="0"/>
              <a:pPr/>
              <a:t>59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FB542-5148-42FC-9A63-489868B458D8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9FABA8A-BF56-4E81-8749-B040381E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FB542-5148-42FC-9A63-489868B458D8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ABA8A-BF56-4E81-8749-B040381E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FB542-5148-42FC-9A63-489868B458D8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ABA8A-BF56-4E81-8749-B040381E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FB542-5148-42FC-9A63-489868B458D8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9FABA8A-BF56-4E81-8749-B040381E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FB542-5148-42FC-9A63-489868B458D8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ABA8A-BF56-4E81-8749-B040381ED1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FB542-5148-42FC-9A63-489868B458D8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ABA8A-BF56-4E81-8749-B040381E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FB542-5148-42FC-9A63-489868B458D8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9FABA8A-BF56-4E81-8749-B040381ED1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FB542-5148-42FC-9A63-489868B458D8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ABA8A-BF56-4E81-8749-B040381E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FB542-5148-42FC-9A63-489868B458D8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ABA8A-BF56-4E81-8749-B040381E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FB542-5148-42FC-9A63-489868B458D8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ABA8A-BF56-4E81-8749-B040381E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FB542-5148-42FC-9A63-489868B458D8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ABA8A-BF56-4E81-8749-B040381ED1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49FB542-5148-42FC-9A63-489868B458D8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9FABA8A-BF56-4E81-8749-B040381ED1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815290" cy="1357321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Средства, влияющие на афферентную нервную систему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714752"/>
            <a:ext cx="2071702" cy="27860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Ольга\Desktop\45b3cb6537d306e0adbfffaaa327ad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857364"/>
            <a:ext cx="6429420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Инфильтрационная анестезия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3578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Раствором анестетика в </a:t>
            </a:r>
          </a:p>
          <a:p>
            <a:pPr>
              <a:buNone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    небольших концентрациях </a:t>
            </a:r>
          </a:p>
          <a:p>
            <a:pPr>
              <a:buNone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    (0,25-0,5%), но в больших </a:t>
            </a:r>
          </a:p>
          <a:p>
            <a:pPr>
              <a:buNone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    количествах (200-500 мл) под </a:t>
            </a:r>
          </a:p>
          <a:p>
            <a:pPr algn="just">
              <a:buNone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    давлением послойно пропитывают ткани (кожа, подкожная клетчатка, мышцы, ткани внутренних органов)  через которые пройдет  хирургический  разрез</a:t>
            </a:r>
          </a:p>
          <a:p>
            <a:pPr algn="just">
              <a:buFont typeface="Wingdings" pitchFamily="2" charset="2"/>
              <a:buChar char="q"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При этом блокируются чувствительные нервные окончания и чувствительные нервные волокна, которые находятся в зоне действия анестетика</a:t>
            </a:r>
          </a:p>
          <a:p>
            <a:pPr algn="just">
              <a:buFont typeface="Wingdings" pitchFamily="2" charset="2"/>
              <a:buChar char="q"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Применяется для небольших хирургических вмешательств и стоматологических манипуляций</a:t>
            </a:r>
            <a:endParaRPr lang="ru-RU" sz="2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218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142984"/>
            <a:ext cx="3857652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152548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Проводниковая (регионарная) анестезия</a:t>
            </a:r>
            <a:endParaRPr lang="ru-RU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35785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Раствор анестетика вводят около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    нервного ствола или сплетения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    нервов наиболее близко к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    операционной  области, которую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    они иннервируют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При этом блокируется проведение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    болевой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импульсации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от операционной раны в центральную нервную систему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Используется для блокады болевой и другой чувствительности при операциях на конечностях, в стоматологии при лечении, имплантации зубов, хирургических манипуляциях, в практике неврологов при лечении самых разных невралгий, ишиаса, болевого синдрома при грыжах межпозвонковых дисков.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42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142984"/>
            <a:ext cx="3500462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Спинномозговая анестезия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Анестетик в процессе </a:t>
            </a:r>
          </a:p>
          <a:p>
            <a:pPr>
              <a:lnSpc>
                <a:spcPct val="120000"/>
              </a:lnSpc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люмбальной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пункции </a:t>
            </a:r>
          </a:p>
          <a:p>
            <a:pPr>
              <a:lnSpc>
                <a:spcPct val="120000"/>
              </a:lnSpc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вводится в </a:t>
            </a:r>
          </a:p>
          <a:p>
            <a:pPr>
              <a:lnSpc>
                <a:spcPct val="120000"/>
              </a:lnSpc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субарахноидальное </a:t>
            </a:r>
          </a:p>
          <a:p>
            <a:pPr>
              <a:lnSpc>
                <a:spcPct val="120000"/>
              </a:lnSpc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пространство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Блокирование передачи импульса происходит на уровне корешков спинномозговых нервов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Применяется при акушерских и хирургических операции нижнего отдела туловища и нижних конечностей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170" name="Picture 2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1142984"/>
            <a:ext cx="4786346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Эпидуральная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перидуральная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) анестезия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Анестетик вводится в   </a:t>
            </a:r>
          </a:p>
          <a:p>
            <a:pPr>
              <a:lnSpc>
                <a:spcPct val="120000"/>
              </a:lnSpc>
              <a:buNone/>
            </a:pPr>
            <a:r>
              <a:rPr lang="ru-RU" sz="2300" b="1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2300" b="1" dirty="0" err="1" smtClean="0">
                <a:solidFill>
                  <a:schemeClr val="accent1">
                    <a:lumMod val="75000"/>
                  </a:schemeClr>
                </a:solidFill>
              </a:rPr>
              <a:t>эпидуральное</a:t>
            </a: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  пространство </a:t>
            </a:r>
          </a:p>
          <a:p>
            <a:pPr>
              <a:lnSpc>
                <a:spcPct val="120000"/>
              </a:lnSpc>
              <a:buNone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    позвоночника через  катетер. 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Приводит к потере болевой </a:t>
            </a:r>
          </a:p>
          <a:p>
            <a:pPr>
              <a:lnSpc>
                <a:spcPct val="120000"/>
              </a:lnSpc>
              <a:buNone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    чувствительности (анальгезия), </a:t>
            </a:r>
          </a:p>
          <a:p>
            <a:pPr>
              <a:lnSpc>
                <a:spcPct val="120000"/>
              </a:lnSpc>
              <a:buNone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    потере общей чувствительности </a:t>
            </a:r>
          </a:p>
          <a:p>
            <a:pPr>
              <a:lnSpc>
                <a:spcPct val="120000"/>
              </a:lnSpc>
              <a:buNone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    (</a:t>
            </a:r>
            <a:r>
              <a:rPr lang="ru-RU" sz="2300" b="1" dirty="0" smtClean="0">
                <a:solidFill>
                  <a:schemeClr val="accent1">
                    <a:lumMod val="75000"/>
                  </a:schemeClr>
                </a:solidFill>
              </a:rPr>
              <a:t>анестезия</a:t>
            </a: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) или к расслаблению мышц (</a:t>
            </a:r>
            <a:r>
              <a:rPr lang="ru-RU" sz="2300" b="1" dirty="0" err="1" smtClean="0">
                <a:solidFill>
                  <a:schemeClr val="accent1">
                    <a:lumMod val="75000"/>
                  </a:schemeClr>
                </a:solidFill>
              </a:rPr>
              <a:t>миорелаксация</a:t>
            </a: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).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Применяется для местного обезболивания при родах, как дополнение к общей анестезии, в качестве полной анестезии при некоторых операциях (например, кесарево сечение), для послеоперационного обезболивания, для лечения боли в спине</a:t>
            </a:r>
            <a:endParaRPr lang="ru-RU" sz="23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266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142984"/>
            <a:ext cx="4116422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Внутрикостная анестезия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472518" cy="4668839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Анестетик вводится в губчатое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вещество кости, находящейся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под жгутом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Препарат распределяется в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тканях конечности и наступает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полная анестезия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Применяют в травматологии и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ортопедии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1428736"/>
            <a:ext cx="2428892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Местноанестезирующие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средства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686800" cy="5097467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По практическому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применениюделятся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на группы: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Средства, применяемые для поверхностной анестезии (кокаин, дикаин, анестезин,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пиромекаин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Средства, применяемые преимущественно для инфильтрационной и проводниковой анестезии (новокаин,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тримекаин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бупивакаин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Средства, применяемые для всех видов анестезии (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лидокаин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Местноанестезирующие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средства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 длительности действия разделяют на 3 группы: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1. Короткого действия - до 30-50 мин (новокаин).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2. Средней продолжительности действия - до 45-90 мин (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лидокаин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 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тримекаин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 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мепивакаин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 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ультракаин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3. Длительного действия - до 90 мин и более (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бупивакаин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Требования к анестетикам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507209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обладать высокой анестезирующей активностью</a:t>
            </a:r>
          </a:p>
          <a:p>
            <a:pPr>
              <a:buFont typeface="Wingdings" pitchFamily="2" charset="2"/>
              <a:buChar char="q"/>
            </a:pP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действовать продолжительно;</a:t>
            </a:r>
          </a:p>
          <a:p>
            <a:pPr>
              <a:buFont typeface="Wingdings" pitchFamily="2" charset="2"/>
              <a:buChar char="q"/>
            </a:pP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не раздражать ткани, на которые действуют;</a:t>
            </a:r>
          </a:p>
          <a:p>
            <a:pPr>
              <a:buFont typeface="Wingdings" pitchFamily="2" charset="2"/>
              <a:buChar char="q"/>
            </a:pP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быть пригодными для всех видов анестезии (хорошо растворяться в воде);</a:t>
            </a:r>
          </a:p>
          <a:p>
            <a:pPr>
              <a:buFont typeface="Wingdings" pitchFamily="2" charset="2"/>
              <a:buChar char="q"/>
            </a:pP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обладать, возможно низкой токсичностью и минимальными побочными действиями </a:t>
            </a:r>
          </a:p>
          <a:p>
            <a:pPr>
              <a:buFont typeface="Wingdings" pitchFamily="2" charset="2"/>
              <a:buChar char="q"/>
            </a:pP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суживать кровеносные сосуды или быть совместимыми с сосудосуживающими средствами</a:t>
            </a:r>
            <a:endParaRPr lang="ru-RU" sz="29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28736"/>
            <a:ext cx="8686800" cy="4651389"/>
          </a:xfrm>
        </p:spPr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Для предупреждения боли возникающей при небольших оперативных вмешательствах (в стоматологии, оториноларингологии, наложения швов на рану, удаление некротических тканей, некрупных новообразований)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Для обезболивания болезненных диагностических процедур, родов, в дерматологии для облегчения зуда кожи, слизистых оболочек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Побочные действия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28736"/>
            <a:ext cx="8686800" cy="5000660"/>
          </a:xfrm>
        </p:spPr>
        <p:txBody>
          <a:bodyPr>
            <a:normAutofit fontScale="25000" lnSpcReduction="20000"/>
          </a:bodyPr>
          <a:lstStyle/>
          <a:p>
            <a:pPr lvl="0">
              <a:buFont typeface="Wingdings" pitchFamily="2" charset="2"/>
              <a:buChar char="q"/>
            </a:pPr>
            <a:r>
              <a:rPr lang="ru-RU" sz="7600" b="1" dirty="0" smtClean="0">
                <a:solidFill>
                  <a:schemeClr val="accent1">
                    <a:lumMod val="75000"/>
                  </a:schemeClr>
                </a:solidFill>
              </a:rPr>
              <a:t>Со стороны ЦНС </a:t>
            </a:r>
            <a:r>
              <a:rPr lang="ru-RU" sz="7600" dirty="0" smtClean="0">
                <a:solidFill>
                  <a:schemeClr val="accent1">
                    <a:lumMod val="75000"/>
                  </a:schemeClr>
                </a:solidFill>
              </a:rPr>
              <a:t>- зависят от концентрации </a:t>
            </a:r>
          </a:p>
          <a:p>
            <a:pPr lvl="0">
              <a:buNone/>
            </a:pPr>
            <a:r>
              <a:rPr lang="ru-RU" sz="7600" dirty="0" smtClean="0">
                <a:solidFill>
                  <a:schemeClr val="accent1">
                    <a:lumMod val="75000"/>
                  </a:schemeClr>
                </a:solidFill>
              </a:rPr>
              <a:t>      местных анестетиков в крови и условно </a:t>
            </a:r>
          </a:p>
          <a:p>
            <a:pPr lvl="0">
              <a:buNone/>
            </a:pPr>
            <a:r>
              <a:rPr lang="ru-RU" sz="7600" dirty="0" smtClean="0">
                <a:solidFill>
                  <a:schemeClr val="accent1">
                    <a:lumMod val="75000"/>
                  </a:schemeClr>
                </a:solidFill>
              </a:rPr>
              <a:t>      делятся на три стадии.</a:t>
            </a:r>
          </a:p>
          <a:p>
            <a:pPr lvl="0">
              <a:buNone/>
            </a:pPr>
            <a:r>
              <a:rPr lang="ru-RU" sz="7600" dirty="0" smtClean="0">
                <a:solidFill>
                  <a:schemeClr val="accent1">
                    <a:lumMod val="75000"/>
                  </a:schemeClr>
                </a:solidFill>
              </a:rPr>
              <a:t>      1. Для первой стадии (начальной  </a:t>
            </a:r>
          </a:p>
          <a:p>
            <a:pPr lvl="0">
              <a:buNone/>
            </a:pPr>
            <a:r>
              <a:rPr lang="ru-RU" sz="7600" dirty="0" smtClean="0">
                <a:solidFill>
                  <a:schemeClr val="accent1">
                    <a:lumMod val="75000"/>
                  </a:schemeClr>
                </a:solidFill>
              </a:rPr>
              <a:t>      стимуляции) характерны беспокойство, </a:t>
            </a:r>
          </a:p>
          <a:p>
            <a:pPr lvl="0">
              <a:buNone/>
            </a:pPr>
            <a:r>
              <a:rPr lang="ru-RU" sz="7600" dirty="0" smtClean="0">
                <a:solidFill>
                  <a:schemeClr val="accent1">
                    <a:lumMod val="75000"/>
                  </a:schemeClr>
                </a:solidFill>
              </a:rPr>
              <a:t>      звон в ушах, головокружение, нарушение </a:t>
            </a:r>
          </a:p>
          <a:p>
            <a:pPr lvl="0">
              <a:buNone/>
            </a:pPr>
            <a:r>
              <a:rPr lang="ru-RU" sz="7600" dirty="0" smtClean="0">
                <a:solidFill>
                  <a:schemeClr val="accent1">
                    <a:lumMod val="75000"/>
                  </a:schemeClr>
                </a:solidFill>
              </a:rPr>
              <a:t>      зрения, тошнота, рвота, тремор</a:t>
            </a:r>
          </a:p>
          <a:p>
            <a:pPr lvl="0">
              <a:buNone/>
            </a:pPr>
            <a:r>
              <a:rPr lang="ru-RU" sz="7600" dirty="0" smtClean="0">
                <a:solidFill>
                  <a:schemeClr val="accent1">
                    <a:lumMod val="75000"/>
                  </a:schemeClr>
                </a:solidFill>
              </a:rPr>
              <a:t>      2. Во второй стадии (выраженной стимуляции)</a:t>
            </a:r>
          </a:p>
          <a:p>
            <a:pPr lvl="0">
              <a:buNone/>
            </a:pPr>
            <a:r>
              <a:rPr lang="ru-RU" sz="7600" dirty="0" smtClean="0">
                <a:solidFill>
                  <a:schemeClr val="accent1">
                    <a:lumMod val="75000"/>
                  </a:schemeClr>
                </a:solidFill>
              </a:rPr>
              <a:t>      наблюдаются </a:t>
            </a:r>
            <a:r>
              <a:rPr lang="ru-RU" sz="7600" dirty="0" err="1" smtClean="0">
                <a:solidFill>
                  <a:schemeClr val="accent1">
                    <a:lumMod val="75000"/>
                  </a:schemeClr>
                </a:solidFill>
              </a:rPr>
              <a:t>клонико</a:t>
            </a:r>
            <a:r>
              <a:rPr lang="ru-RU" sz="7600" dirty="0" smtClean="0">
                <a:solidFill>
                  <a:schemeClr val="accent1">
                    <a:lumMod val="75000"/>
                  </a:schemeClr>
                </a:solidFill>
              </a:rPr>
              <a:t>- тонические судороги.</a:t>
            </a:r>
          </a:p>
          <a:p>
            <a:pPr lvl="0">
              <a:buNone/>
            </a:pPr>
            <a:r>
              <a:rPr lang="ru-RU" sz="7600" dirty="0" smtClean="0">
                <a:solidFill>
                  <a:schemeClr val="accent1">
                    <a:lumMod val="75000"/>
                  </a:schemeClr>
                </a:solidFill>
              </a:rPr>
              <a:t>      3. Третья стадия ( </a:t>
            </a:r>
            <a:r>
              <a:rPr lang="ru-RU" sz="7600" dirty="0" err="1" smtClean="0">
                <a:solidFill>
                  <a:schemeClr val="accent1">
                    <a:lumMod val="75000"/>
                  </a:schemeClr>
                </a:solidFill>
              </a:rPr>
              <a:t>стадия</a:t>
            </a:r>
            <a:r>
              <a:rPr lang="ru-RU" sz="7600" dirty="0" smtClean="0">
                <a:solidFill>
                  <a:schemeClr val="accent1">
                    <a:lumMod val="75000"/>
                  </a:schemeClr>
                </a:solidFill>
              </a:rPr>
              <a:t> угнетения ) проявляется параличом скелетной мускулатуры и угнетением всех рефлексов. В конце этой стадии развивается кома и наступает смерть.</a:t>
            </a:r>
          </a:p>
          <a:p>
            <a:pPr lvl="0">
              <a:buFont typeface="Wingdings" pitchFamily="2" charset="2"/>
              <a:buChar char="q"/>
            </a:pPr>
            <a:r>
              <a:rPr lang="ru-RU" sz="7600" b="1" dirty="0" smtClean="0">
                <a:solidFill>
                  <a:schemeClr val="accent1">
                    <a:lumMod val="75000"/>
                  </a:schemeClr>
                </a:solidFill>
              </a:rPr>
              <a:t>Сердечно- сосудистой системы </a:t>
            </a:r>
            <a:r>
              <a:rPr lang="ru-RU" sz="7600" dirty="0" smtClean="0">
                <a:solidFill>
                  <a:schemeClr val="accent1">
                    <a:lumMod val="75000"/>
                  </a:schemeClr>
                </a:solidFill>
              </a:rPr>
              <a:t>- связаны с угнетением всех функций сердца (автоматизм , возбудимость , проводимость и сократимость ). В результате снижается АД ( вплоть до коллапса и угрозы смерти ) исключение составляет кокаин ( повышает АД и вызывает аритмии сердца)</a:t>
            </a:r>
          </a:p>
          <a:p>
            <a:pPr lvl="0">
              <a:buFont typeface="Wingdings" pitchFamily="2" charset="2"/>
              <a:buChar char="q"/>
            </a:pPr>
            <a:r>
              <a:rPr lang="ru-RU" sz="7600" dirty="0" smtClean="0">
                <a:solidFill>
                  <a:schemeClr val="accent1">
                    <a:lumMod val="75000"/>
                  </a:schemeClr>
                </a:solidFill>
              </a:rPr>
              <a:t>В виде </a:t>
            </a:r>
            <a:r>
              <a:rPr lang="ru-RU" sz="7600" b="1" dirty="0" smtClean="0">
                <a:solidFill>
                  <a:schemeClr val="accent1">
                    <a:lumMod val="75000"/>
                  </a:schemeClr>
                </a:solidFill>
              </a:rPr>
              <a:t>аллергических реакций</a:t>
            </a:r>
          </a:p>
          <a:p>
            <a:endParaRPr lang="ru-RU" dirty="0"/>
          </a:p>
        </p:txBody>
      </p:sp>
      <p:pic>
        <p:nvPicPr>
          <p:cNvPr id="12290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142984"/>
            <a:ext cx="3119441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28604"/>
            <a:ext cx="8686800" cy="8572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Периферическая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нервная система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5259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Афферентные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системы перерабатывают информацию, поступающую в мозг от рецепторов, 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эфферентные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системы-информацию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идущую от мозга к эффекторам (мышцы, железы)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Иннервация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-взаимосвязь, сообщение тканей и всех органов живого организма с центральной нервной системой посредством нервов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90009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 Для снижения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686800" cy="5232424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резорбтивных токсических 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эффектов и удлинения действия в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раствор местного анестетика 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добавляют 0,1% раствор 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адреналина 1:1000 (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max 0,5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мл)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7" name="Picture 5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143380"/>
            <a:ext cx="3929090" cy="2428892"/>
          </a:xfrm>
          <a:prstGeom prst="rect">
            <a:avLst/>
          </a:prstGeom>
          <a:noFill/>
        </p:spPr>
      </p:pic>
      <p:pic>
        <p:nvPicPr>
          <p:cNvPr id="13314" name="Picture 2" descr="C:\Users\Ольга\Desktop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428736"/>
            <a:ext cx="2428877" cy="2571768"/>
          </a:xfrm>
          <a:prstGeom prst="rect">
            <a:avLst/>
          </a:prstGeom>
          <a:noFill/>
        </p:spPr>
      </p:pic>
      <p:pic>
        <p:nvPicPr>
          <p:cNvPr id="13315" name="Picture 3" descr="C:\Users\Ольга\Desktop\image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4643446"/>
            <a:ext cx="2762250" cy="142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Противопоказания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794265"/>
          </a:xfrm>
        </p:spPr>
        <p:txBody>
          <a:bodyPr/>
          <a:lstStyle/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Аллергические реакции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Острая сердечная недостаточность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Блокады сердца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Заболевания печени почек</a:t>
            </a:r>
          </a:p>
          <a:p>
            <a:endParaRPr lang="ru-RU" dirty="0"/>
          </a:p>
        </p:txBody>
      </p:sp>
      <p:pic>
        <p:nvPicPr>
          <p:cNvPr id="2052" name="Picture 4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857628"/>
            <a:ext cx="4357718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Новокаин (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прокаин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79426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300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</a:t>
            </a:r>
            <a:endParaRPr lang="ru-RU" sz="23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Инфильтрационная анестезия (0,25-0,5% </a:t>
            </a:r>
            <a:r>
              <a:rPr lang="ru-RU" sz="2300" dirty="0" err="1" smtClean="0">
                <a:solidFill>
                  <a:schemeClr val="accent1">
                    <a:lumMod val="75000"/>
                  </a:schemeClr>
                </a:solidFill>
              </a:rPr>
              <a:t>р-ры</a:t>
            </a: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</a:p>
          <a:p>
            <a:pPr>
              <a:buFont typeface="Wingdings" pitchFamily="2" charset="2"/>
              <a:buChar char="q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Проводниковая анестезия  (1-2% </a:t>
            </a:r>
            <a:r>
              <a:rPr lang="ru-RU" sz="2300" dirty="0" err="1" smtClean="0">
                <a:solidFill>
                  <a:schemeClr val="accent1">
                    <a:lumMod val="75000"/>
                  </a:schemeClr>
                </a:solidFill>
              </a:rPr>
              <a:t>р-ры</a:t>
            </a: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</a:p>
          <a:p>
            <a:pPr>
              <a:buFont typeface="Wingdings" pitchFamily="2" charset="2"/>
              <a:buChar char="q"/>
            </a:pPr>
            <a:r>
              <a:rPr lang="ru-RU" sz="2300" dirty="0" err="1" smtClean="0">
                <a:solidFill>
                  <a:schemeClr val="accent1">
                    <a:lumMod val="75000"/>
                  </a:schemeClr>
                </a:solidFill>
              </a:rPr>
              <a:t>Перидуральная</a:t>
            </a: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 (1-2% </a:t>
            </a:r>
            <a:r>
              <a:rPr lang="ru-RU" sz="2300" dirty="0" err="1" smtClean="0">
                <a:solidFill>
                  <a:schemeClr val="accent1">
                    <a:lumMod val="75000"/>
                  </a:schemeClr>
                </a:solidFill>
              </a:rPr>
              <a:t>р-ры</a:t>
            </a: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</a:p>
          <a:p>
            <a:pPr>
              <a:buFont typeface="Wingdings" pitchFamily="2" charset="2"/>
              <a:buChar char="q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Спинномозговая анестезия (5% </a:t>
            </a:r>
            <a:r>
              <a:rPr lang="ru-RU" sz="2300" dirty="0" err="1" smtClean="0">
                <a:solidFill>
                  <a:schemeClr val="accent1">
                    <a:lumMod val="75000"/>
                  </a:schemeClr>
                </a:solidFill>
              </a:rPr>
              <a:t>р-р</a:t>
            </a: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</a:p>
          <a:p>
            <a:pPr>
              <a:buFont typeface="Wingdings" pitchFamily="2" charset="2"/>
              <a:buChar char="q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Анестезия слизистых (10-20% </a:t>
            </a:r>
            <a:r>
              <a:rPr lang="ru-RU" sz="2300" dirty="0" err="1" smtClean="0">
                <a:solidFill>
                  <a:schemeClr val="accent1">
                    <a:lumMod val="75000"/>
                  </a:schemeClr>
                </a:solidFill>
              </a:rPr>
              <a:t>р-ры</a:t>
            </a: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</a:p>
          <a:p>
            <a:pPr>
              <a:buFont typeface="Wingdings" pitchFamily="2" charset="2"/>
              <a:buChar char="q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Блокады </a:t>
            </a:r>
          </a:p>
          <a:p>
            <a:pPr>
              <a:buFont typeface="Wingdings" pitchFamily="2" charset="2"/>
              <a:buChar char="q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Язвенная болезнь желудка и кишечника </a:t>
            </a:r>
          </a:p>
          <a:p>
            <a:pPr>
              <a:buFont typeface="Wingdings" pitchFamily="2" charset="2"/>
              <a:buChar char="q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Диспепсия</a:t>
            </a:r>
          </a:p>
          <a:p>
            <a:pPr>
              <a:buFont typeface="Wingdings" pitchFamily="2" charset="2"/>
              <a:buChar char="q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Спастические колиты, колики, травматический перитонит, геморрой</a:t>
            </a:r>
          </a:p>
          <a:p>
            <a:pPr>
              <a:buFont typeface="Wingdings" pitchFamily="2" charset="2"/>
              <a:buChar char="q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Спазм кровеносных сосудов </a:t>
            </a:r>
          </a:p>
          <a:p>
            <a:pPr>
              <a:buFont typeface="Wingdings" pitchFamily="2" charset="2"/>
              <a:buChar char="q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Заболевания суставов ревматического и инфекционного происхождения</a:t>
            </a:r>
          </a:p>
          <a:p>
            <a:pPr>
              <a:buFont typeface="Wingdings" pitchFamily="2" charset="2"/>
              <a:buChar char="q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Поздние токсикозы беременных</a:t>
            </a:r>
          </a:p>
          <a:p>
            <a:pPr>
              <a:buFont typeface="Wingdings" pitchFamily="2" charset="2"/>
              <a:buChar char="q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Нейродермит, экзема, кожные зуд</a:t>
            </a:r>
          </a:p>
          <a:p>
            <a:pPr>
              <a:buFont typeface="Wingdings" pitchFamily="2" charset="2"/>
              <a:buChar char="q"/>
            </a:pP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</a:rPr>
              <a:t>Для растворения антибиотиков</a:t>
            </a:r>
          </a:p>
        </p:txBody>
      </p:sp>
      <p:pic>
        <p:nvPicPr>
          <p:cNvPr id="7170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1071546"/>
            <a:ext cx="2976566" cy="2786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Новокаин (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прокаин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                       Форма выпуска: 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порошок; 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ампулы по 2 мл 0,5, 1– и 2 %-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ного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раствора № 10,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ампулы по 5 мл 0,5– и 2 %-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ного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раствора № 10;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ампулы по 10 мл 0,5, 1 и 2 %-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ного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раствора № 10,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ампулы по 1 мл 2 %-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ного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раствора № 10,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флаконы по 200 и 400 мл 0,25 и 0,5 %-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ного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раствора, 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суппозитории ректальные, содержащие 0,1 г новокаина, № 10. 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195" name="Picture 3" descr="C:\Users\Ольга\Desktop\9d304aa509d6d66162e815f29ed38a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4071942"/>
            <a:ext cx="4643470" cy="2571744"/>
          </a:xfrm>
          <a:prstGeom prst="rect">
            <a:avLst/>
          </a:prstGeom>
          <a:noFill/>
        </p:spPr>
      </p:pic>
      <p:pic>
        <p:nvPicPr>
          <p:cNvPr id="8196" name="Picture 4" descr="C:\Users\Ольг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071546"/>
            <a:ext cx="2671764" cy="2000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Лидокаин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ксикаин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686800" cy="528641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700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</a:t>
            </a:r>
          </a:p>
          <a:p>
            <a:pPr>
              <a:buFont typeface="Wingdings" pitchFamily="2" charset="2"/>
              <a:buChar char="q"/>
            </a:pPr>
            <a:r>
              <a:rPr lang="ru-RU" sz="3700" dirty="0" smtClean="0">
                <a:solidFill>
                  <a:schemeClr val="accent1">
                    <a:lumMod val="75000"/>
                  </a:schemeClr>
                </a:solidFill>
              </a:rPr>
              <a:t>Инфильтрационная анестезия (0,25-0,5% </a:t>
            </a:r>
            <a:r>
              <a:rPr lang="ru-RU" sz="3700" dirty="0" err="1" smtClean="0">
                <a:solidFill>
                  <a:schemeClr val="accent1">
                    <a:lumMod val="75000"/>
                  </a:schemeClr>
                </a:solidFill>
              </a:rPr>
              <a:t>р-ры</a:t>
            </a:r>
            <a:r>
              <a:rPr lang="ru-RU" sz="3700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</a:p>
          <a:p>
            <a:pPr>
              <a:buFont typeface="Wingdings" pitchFamily="2" charset="2"/>
              <a:buChar char="q"/>
            </a:pPr>
            <a:r>
              <a:rPr lang="ru-RU" sz="3700" dirty="0" smtClean="0">
                <a:solidFill>
                  <a:schemeClr val="accent1">
                    <a:lumMod val="75000"/>
                  </a:schemeClr>
                </a:solidFill>
              </a:rPr>
              <a:t>Проводниковая анестезия (1-2% </a:t>
            </a:r>
            <a:r>
              <a:rPr lang="ru-RU" sz="3700" dirty="0" err="1" smtClean="0">
                <a:solidFill>
                  <a:schemeClr val="accent1">
                    <a:lumMod val="75000"/>
                  </a:schemeClr>
                </a:solidFill>
              </a:rPr>
              <a:t>р-ры</a:t>
            </a:r>
            <a:r>
              <a:rPr lang="ru-RU" sz="3700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</a:p>
          <a:p>
            <a:pPr>
              <a:buFont typeface="Wingdings" pitchFamily="2" charset="2"/>
              <a:buChar char="q"/>
            </a:pPr>
            <a:r>
              <a:rPr lang="ru-RU" sz="3700" dirty="0" err="1" smtClean="0">
                <a:solidFill>
                  <a:schemeClr val="accent1">
                    <a:lumMod val="75000"/>
                  </a:schemeClr>
                </a:solidFill>
              </a:rPr>
              <a:t>Эпидуральная</a:t>
            </a:r>
            <a:r>
              <a:rPr lang="ru-RU" sz="3700" dirty="0" smtClean="0">
                <a:solidFill>
                  <a:schemeClr val="accent1">
                    <a:lumMod val="75000"/>
                  </a:schemeClr>
                </a:solidFill>
              </a:rPr>
              <a:t> (1-2% </a:t>
            </a:r>
            <a:r>
              <a:rPr lang="ru-RU" sz="3700" dirty="0" err="1" smtClean="0">
                <a:solidFill>
                  <a:schemeClr val="accent1">
                    <a:lumMod val="75000"/>
                  </a:schemeClr>
                </a:solidFill>
              </a:rPr>
              <a:t>р-ры</a:t>
            </a:r>
            <a:r>
              <a:rPr lang="ru-RU" sz="3700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</a:p>
          <a:p>
            <a:pPr>
              <a:buFont typeface="Wingdings" pitchFamily="2" charset="2"/>
              <a:buChar char="q"/>
            </a:pPr>
            <a:r>
              <a:rPr lang="ru-RU" sz="3700" dirty="0" smtClean="0">
                <a:solidFill>
                  <a:schemeClr val="accent1">
                    <a:lumMod val="75000"/>
                  </a:schemeClr>
                </a:solidFill>
              </a:rPr>
              <a:t>Спинномозговая анестезия (5% </a:t>
            </a:r>
            <a:r>
              <a:rPr lang="ru-RU" sz="3700" dirty="0" err="1" smtClean="0">
                <a:solidFill>
                  <a:schemeClr val="accent1">
                    <a:lumMod val="75000"/>
                  </a:schemeClr>
                </a:solidFill>
              </a:rPr>
              <a:t>р-р</a:t>
            </a:r>
            <a:r>
              <a:rPr lang="ru-RU" sz="3700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</a:p>
          <a:p>
            <a:pPr>
              <a:buFont typeface="Wingdings" pitchFamily="2" charset="2"/>
              <a:buChar char="q"/>
            </a:pPr>
            <a:r>
              <a:rPr lang="ru-RU" sz="3700" dirty="0" smtClean="0">
                <a:solidFill>
                  <a:schemeClr val="accent1">
                    <a:lumMod val="75000"/>
                  </a:schemeClr>
                </a:solidFill>
              </a:rPr>
              <a:t>Анестезия слизистых (1-2-5% </a:t>
            </a:r>
            <a:r>
              <a:rPr lang="ru-RU" sz="3700" dirty="0" err="1" smtClean="0">
                <a:solidFill>
                  <a:schemeClr val="accent1">
                    <a:lumMod val="75000"/>
                  </a:schemeClr>
                </a:solidFill>
              </a:rPr>
              <a:t>р-ры</a:t>
            </a:r>
            <a:r>
              <a:rPr lang="ru-RU" sz="3700" dirty="0" smtClean="0">
                <a:solidFill>
                  <a:schemeClr val="accent1">
                    <a:lumMod val="75000"/>
                  </a:schemeClr>
                </a:solidFill>
              </a:rPr>
              <a:t>, 10% </a:t>
            </a:r>
            <a:r>
              <a:rPr lang="ru-RU" sz="3700" dirty="0" err="1" smtClean="0">
                <a:solidFill>
                  <a:schemeClr val="accent1">
                    <a:lumMod val="75000"/>
                  </a:schemeClr>
                </a:solidFill>
              </a:rPr>
              <a:t>спрей</a:t>
            </a:r>
            <a:r>
              <a:rPr lang="ru-RU" sz="3700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</a:p>
          <a:p>
            <a:pPr>
              <a:buFont typeface="Wingdings" pitchFamily="2" charset="2"/>
              <a:buChar char="q"/>
            </a:pPr>
            <a:r>
              <a:rPr lang="ru-RU" sz="3700" dirty="0" smtClean="0">
                <a:solidFill>
                  <a:schemeClr val="accent1">
                    <a:lumMod val="75000"/>
                  </a:schemeClr>
                </a:solidFill>
              </a:rPr>
              <a:t>Блокады </a:t>
            </a:r>
          </a:p>
          <a:p>
            <a:pPr>
              <a:buFont typeface="Wingdings" pitchFamily="2" charset="2"/>
              <a:buChar char="q"/>
            </a:pPr>
            <a:r>
              <a:rPr lang="ru-RU" sz="3700" dirty="0" smtClean="0">
                <a:solidFill>
                  <a:schemeClr val="accent1">
                    <a:lumMod val="75000"/>
                  </a:schemeClr>
                </a:solidFill>
              </a:rPr>
              <a:t>Сердечные аритмии  (желудочковая экстрасистолия и тахикардия различного генеза, особенно в острой фазе инфаркта миокарда, желудочковые аритмии, вызванные </a:t>
            </a:r>
            <a:r>
              <a:rPr lang="ru-RU" sz="3700" dirty="0" err="1" smtClean="0">
                <a:solidFill>
                  <a:schemeClr val="accent1">
                    <a:lumMod val="75000"/>
                  </a:schemeClr>
                </a:solidFill>
              </a:rPr>
              <a:t>гликозидной</a:t>
            </a:r>
            <a:r>
              <a:rPr lang="ru-RU" sz="3700" dirty="0" smtClean="0">
                <a:solidFill>
                  <a:schemeClr val="accent1">
                    <a:lumMod val="75000"/>
                  </a:schemeClr>
                </a:solidFill>
              </a:rPr>
              <a:t> интоксикацией, купирование и профилактика повторной фибрилляции желудочков при </a:t>
            </a:r>
          </a:p>
          <a:p>
            <a:pPr>
              <a:buNone/>
            </a:pPr>
            <a:r>
              <a:rPr lang="ru-RU" sz="3700" dirty="0" smtClean="0">
                <a:solidFill>
                  <a:schemeClr val="accent1">
                    <a:lumMod val="75000"/>
                  </a:schemeClr>
                </a:solidFill>
              </a:rPr>
              <a:t>     остром коронарном синдроме)</a:t>
            </a:r>
          </a:p>
          <a:p>
            <a:pPr>
              <a:buFont typeface="Wingdings" pitchFamily="2" charset="2"/>
              <a:buChar char="q"/>
            </a:pPr>
            <a:r>
              <a:rPr lang="ru-RU" sz="3700" dirty="0" smtClean="0">
                <a:solidFill>
                  <a:schemeClr val="accent1">
                    <a:lumMod val="75000"/>
                  </a:schemeClr>
                </a:solidFill>
              </a:rPr>
              <a:t> Для растворения антибиотиков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4929198"/>
            <a:ext cx="2619375" cy="1743075"/>
          </a:xfrm>
          <a:prstGeom prst="rect">
            <a:avLst/>
          </a:prstGeom>
          <a:noFill/>
        </p:spPr>
      </p:pic>
      <p:pic>
        <p:nvPicPr>
          <p:cNvPr id="1028" name="Picture 4" descr="C:\Users\Ольг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928670"/>
            <a:ext cx="1905000" cy="2400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Лидокаин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ксикаин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794265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5100" b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Форма выпуска:</a:t>
            </a:r>
          </a:p>
          <a:p>
            <a:pPr>
              <a:buFont typeface="Wingdings" pitchFamily="2" charset="2"/>
              <a:buChar char="q"/>
            </a:pPr>
            <a:r>
              <a:rPr lang="ru-RU" sz="5000" dirty="0" smtClean="0">
                <a:solidFill>
                  <a:schemeClr val="accent1">
                    <a:lumMod val="75000"/>
                  </a:schemeClr>
                </a:solidFill>
              </a:rPr>
              <a:t>ампулы по 2 мл 2- и 10%-ного раствора № 10,</a:t>
            </a:r>
          </a:p>
          <a:p>
            <a:pPr>
              <a:buFont typeface="Wingdings" pitchFamily="2" charset="2"/>
              <a:buChar char="q"/>
            </a:pPr>
            <a:r>
              <a:rPr lang="ru-RU" sz="5000" dirty="0" smtClean="0">
                <a:solidFill>
                  <a:schemeClr val="accent1">
                    <a:lumMod val="75000"/>
                  </a:schemeClr>
                </a:solidFill>
              </a:rPr>
              <a:t>ампулы по 5 мл 1–, 2- и 4 %-</a:t>
            </a:r>
            <a:r>
              <a:rPr lang="ru-RU" sz="5000" dirty="0" err="1" smtClean="0">
                <a:solidFill>
                  <a:schemeClr val="accent1">
                    <a:lumMod val="75000"/>
                  </a:schemeClr>
                </a:solidFill>
              </a:rPr>
              <a:t>ного</a:t>
            </a:r>
            <a:r>
              <a:rPr lang="ru-RU" sz="5000" dirty="0" smtClean="0">
                <a:solidFill>
                  <a:schemeClr val="accent1">
                    <a:lumMod val="75000"/>
                  </a:schemeClr>
                </a:solidFill>
              </a:rPr>
              <a:t> раствора № 10,</a:t>
            </a:r>
          </a:p>
          <a:p>
            <a:pPr>
              <a:buFont typeface="Wingdings" pitchFamily="2" charset="2"/>
              <a:buChar char="q"/>
            </a:pPr>
            <a:r>
              <a:rPr lang="ru-RU" sz="5000" dirty="0" smtClean="0">
                <a:solidFill>
                  <a:schemeClr val="accent1">
                    <a:lumMod val="75000"/>
                  </a:schemeClr>
                </a:solidFill>
              </a:rPr>
              <a:t>ампулы по 10 мл  1-, 2 и 4 %-</a:t>
            </a:r>
            <a:r>
              <a:rPr lang="ru-RU" sz="5000" dirty="0" err="1" smtClean="0">
                <a:solidFill>
                  <a:schemeClr val="accent1">
                    <a:lumMod val="75000"/>
                  </a:schemeClr>
                </a:solidFill>
              </a:rPr>
              <a:t>ного</a:t>
            </a:r>
            <a:r>
              <a:rPr lang="ru-RU" sz="5000" dirty="0" smtClean="0">
                <a:solidFill>
                  <a:schemeClr val="accent1">
                    <a:lumMod val="75000"/>
                  </a:schemeClr>
                </a:solidFill>
              </a:rPr>
              <a:t> раствора № 10,</a:t>
            </a:r>
          </a:p>
          <a:p>
            <a:pPr>
              <a:buFont typeface="Wingdings" pitchFamily="2" charset="2"/>
              <a:buChar char="q"/>
            </a:pPr>
            <a:r>
              <a:rPr lang="ru-RU" sz="5000" dirty="0" smtClean="0">
                <a:solidFill>
                  <a:schemeClr val="accent1">
                    <a:lumMod val="75000"/>
                  </a:schemeClr>
                </a:solidFill>
              </a:rPr>
              <a:t>ампулы по 1 мл 2 %-</a:t>
            </a:r>
            <a:r>
              <a:rPr lang="ru-RU" sz="5000" dirty="0" err="1" smtClean="0">
                <a:solidFill>
                  <a:schemeClr val="accent1">
                    <a:lumMod val="75000"/>
                  </a:schemeClr>
                </a:solidFill>
              </a:rPr>
              <a:t>ного</a:t>
            </a:r>
            <a:r>
              <a:rPr lang="ru-RU" sz="5000" dirty="0" smtClean="0">
                <a:solidFill>
                  <a:schemeClr val="accent1">
                    <a:lumMod val="75000"/>
                  </a:schemeClr>
                </a:solidFill>
              </a:rPr>
              <a:t> раствора № 10,</a:t>
            </a:r>
          </a:p>
          <a:p>
            <a:pPr>
              <a:buFont typeface="Wingdings" pitchFamily="2" charset="2"/>
              <a:buChar char="q"/>
            </a:pPr>
            <a:r>
              <a:rPr lang="ru-RU" sz="5000" dirty="0" smtClean="0">
                <a:solidFill>
                  <a:schemeClr val="accent1">
                    <a:lumMod val="75000"/>
                  </a:schemeClr>
                </a:solidFill>
              </a:rPr>
              <a:t>флаконы по 50 и 100 мл 1- и 2%-ного раствора, </a:t>
            </a:r>
          </a:p>
          <a:p>
            <a:pPr>
              <a:buFont typeface="Wingdings" pitchFamily="2" charset="2"/>
              <a:buChar char="q"/>
            </a:pPr>
            <a:r>
              <a:rPr lang="ru-RU" sz="5000" dirty="0" smtClean="0">
                <a:solidFill>
                  <a:schemeClr val="accent1">
                    <a:lumMod val="75000"/>
                  </a:schemeClr>
                </a:solidFill>
              </a:rPr>
              <a:t>флаконы по 5 мл и </a:t>
            </a:r>
            <a:r>
              <a:rPr lang="ru-RU" sz="5000" dirty="0" err="1" smtClean="0">
                <a:solidFill>
                  <a:schemeClr val="accent1">
                    <a:lumMod val="75000"/>
                  </a:schemeClr>
                </a:solidFill>
              </a:rPr>
              <a:t>тюбик-капельницы</a:t>
            </a:r>
            <a:r>
              <a:rPr lang="ru-RU" sz="5000" dirty="0" smtClean="0">
                <a:solidFill>
                  <a:schemeClr val="accent1">
                    <a:lumMod val="75000"/>
                  </a:schemeClr>
                </a:solidFill>
              </a:rPr>
              <a:t> по 1,5 мл 2-и 4%-ного раствора (глазные капли),</a:t>
            </a:r>
          </a:p>
          <a:p>
            <a:pPr>
              <a:buFont typeface="Wingdings" pitchFamily="2" charset="2"/>
              <a:buChar char="q"/>
            </a:pPr>
            <a:r>
              <a:rPr lang="ru-RU" sz="5000" dirty="0" smtClean="0">
                <a:solidFill>
                  <a:schemeClr val="accent1">
                    <a:lumMod val="75000"/>
                  </a:schemeClr>
                </a:solidFill>
              </a:rPr>
              <a:t>10% дозируемый </a:t>
            </a:r>
            <a:r>
              <a:rPr lang="ru-RU" sz="5000" dirty="0" err="1" smtClean="0">
                <a:solidFill>
                  <a:schemeClr val="accent1">
                    <a:lumMod val="75000"/>
                  </a:schemeClr>
                </a:solidFill>
              </a:rPr>
              <a:t>спрей</a:t>
            </a:r>
            <a:r>
              <a:rPr lang="ru-RU" sz="5000" dirty="0" smtClean="0">
                <a:solidFill>
                  <a:schemeClr val="accent1">
                    <a:lumMod val="75000"/>
                  </a:schemeClr>
                </a:solidFill>
              </a:rPr>
              <a:t> для местного применения в баллонах по 38 г. и флаконах по 50 г.,</a:t>
            </a:r>
          </a:p>
          <a:p>
            <a:pPr>
              <a:buFont typeface="Wingdings" pitchFamily="2" charset="2"/>
              <a:buChar char="q"/>
            </a:pPr>
            <a:r>
              <a:rPr lang="ru-RU" sz="5000" dirty="0" smtClean="0">
                <a:solidFill>
                  <a:schemeClr val="accent1">
                    <a:lumMod val="75000"/>
                  </a:schemeClr>
                </a:solidFill>
              </a:rPr>
              <a:t>1% гель для наружного применения в банках и тубах по 30 и 50 г. и 2,5%-ро 15 г.,</a:t>
            </a:r>
          </a:p>
          <a:p>
            <a:pPr>
              <a:buFont typeface="Wingdings" pitchFamily="2" charset="2"/>
              <a:buChar char="q"/>
            </a:pPr>
            <a:r>
              <a:rPr lang="ru-RU" sz="5000" dirty="0" smtClean="0">
                <a:solidFill>
                  <a:schemeClr val="accent1">
                    <a:lumMod val="75000"/>
                  </a:schemeClr>
                </a:solidFill>
              </a:rPr>
              <a:t>2- и 5% мазь в металлических тубах объемом 15 и 30 мг и в стеклянных флаконах по 25 г .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785794"/>
            <a:ext cx="2424109" cy="2214578"/>
          </a:xfrm>
          <a:prstGeom prst="rect">
            <a:avLst/>
          </a:prstGeom>
          <a:noFill/>
        </p:spPr>
      </p:pic>
      <p:pic>
        <p:nvPicPr>
          <p:cNvPr id="2051" name="Picture 3" descr="C:\Users\Ольг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5143512"/>
            <a:ext cx="3609975" cy="1266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Анестезин (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бензокаин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401080" cy="5072098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500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sz="4500" dirty="0" smtClean="0">
                <a:solidFill>
                  <a:schemeClr val="accent1">
                    <a:lumMod val="75000"/>
                  </a:schemeClr>
                </a:solidFill>
              </a:rPr>
              <a:t>Внутрь: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 smtClean="0">
                <a:solidFill>
                  <a:schemeClr val="accent1">
                    <a:lumMod val="75000"/>
                  </a:schemeClr>
                </a:solidFill>
              </a:rPr>
              <a:t>Эзофагит, </a:t>
            </a:r>
            <a:r>
              <a:rPr lang="ru-RU" sz="4500" dirty="0" err="1" smtClean="0">
                <a:solidFill>
                  <a:schemeClr val="accent1">
                    <a:lumMod val="75000"/>
                  </a:schemeClr>
                </a:solidFill>
              </a:rPr>
              <a:t>гастралгия</a:t>
            </a:r>
            <a:r>
              <a:rPr lang="ru-RU" sz="4500" dirty="0" smtClean="0">
                <a:solidFill>
                  <a:schemeClr val="accent1">
                    <a:lumMod val="75000"/>
                  </a:schemeClr>
                </a:solidFill>
              </a:rPr>
              <a:t>, язвенная болезнь желудка и </a:t>
            </a:r>
          </a:p>
          <a:p>
            <a:pPr>
              <a:buNone/>
            </a:pPr>
            <a:r>
              <a:rPr lang="ru-RU" sz="4500" dirty="0" smtClean="0">
                <a:solidFill>
                  <a:schemeClr val="accent1">
                    <a:lumMod val="75000"/>
                  </a:schemeClr>
                </a:solidFill>
              </a:rPr>
              <a:t>      двенадцатиперстной кишки</a:t>
            </a:r>
          </a:p>
          <a:p>
            <a:pPr>
              <a:buNone/>
            </a:pPr>
            <a:r>
              <a:rPr lang="ru-RU" sz="4500" dirty="0" smtClean="0">
                <a:solidFill>
                  <a:schemeClr val="accent1">
                    <a:lumMod val="75000"/>
                  </a:schemeClr>
                </a:solidFill>
              </a:rPr>
              <a:t>     Наружно: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 smtClean="0">
                <a:solidFill>
                  <a:schemeClr val="accent1">
                    <a:lumMod val="75000"/>
                  </a:schemeClr>
                </a:solidFill>
              </a:rPr>
              <a:t> Боль в деснах, зубная боль 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 smtClean="0">
                <a:solidFill>
                  <a:schemeClr val="accent1">
                    <a:lumMod val="75000"/>
                  </a:schemeClr>
                </a:solidFill>
              </a:rPr>
              <a:t>Острые воспаления среднего уха, боль в области наружного слухового прохода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 smtClean="0">
                <a:solidFill>
                  <a:schemeClr val="accent1">
                    <a:lumMod val="75000"/>
                  </a:schemeClr>
                </a:solidFill>
              </a:rPr>
              <a:t>Выпадение геморроидальных узлов, </a:t>
            </a:r>
            <a:r>
              <a:rPr lang="ru-RU" sz="4500" dirty="0" err="1" smtClean="0">
                <a:solidFill>
                  <a:schemeClr val="accent1">
                    <a:lumMod val="75000"/>
                  </a:schemeClr>
                </a:solidFill>
              </a:rPr>
              <a:t>перианальные</a:t>
            </a:r>
            <a:r>
              <a:rPr lang="ru-RU" sz="4500" dirty="0" smtClean="0">
                <a:solidFill>
                  <a:schemeClr val="accent1">
                    <a:lumMod val="75000"/>
                  </a:schemeClr>
                </a:solidFill>
              </a:rPr>
              <a:t> трещины, геморрой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 smtClean="0">
                <a:solidFill>
                  <a:schemeClr val="accent1">
                    <a:lumMod val="75000"/>
                  </a:schemeClr>
                </a:solidFill>
              </a:rPr>
              <a:t>Миозит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 smtClean="0">
                <a:solidFill>
                  <a:schemeClr val="accent1">
                    <a:lumMod val="75000"/>
                  </a:schemeClr>
                </a:solidFill>
              </a:rPr>
              <a:t>Крапивница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 smtClean="0">
                <a:solidFill>
                  <a:schemeClr val="accent1">
                    <a:lumMod val="75000"/>
                  </a:schemeClr>
                </a:solidFill>
              </a:rPr>
              <a:t>Патологии кожи, сопровождающиеся зудом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 smtClean="0">
                <a:solidFill>
                  <a:schemeClr val="accent1">
                    <a:lumMod val="75000"/>
                  </a:schemeClr>
                </a:solidFill>
              </a:rPr>
              <a:t>Заболевания поверхностных вен 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 smtClean="0">
                <a:solidFill>
                  <a:schemeClr val="accent1">
                    <a:lumMod val="75000"/>
                  </a:schemeClr>
                </a:solidFill>
              </a:rPr>
              <a:t>Диагностические процедуры на слизистых </a:t>
            </a:r>
          </a:p>
          <a:p>
            <a:pPr>
              <a:buNone/>
            </a:pPr>
            <a:r>
              <a:rPr lang="ru-RU" sz="4500" dirty="0" smtClean="0">
                <a:solidFill>
                  <a:schemeClr val="accent1">
                    <a:lumMod val="75000"/>
                  </a:schemeClr>
                </a:solidFill>
              </a:rPr>
              <a:t>     оболочках при отоскопии, гастроскопии, </a:t>
            </a:r>
          </a:p>
          <a:p>
            <a:pPr>
              <a:buNone/>
            </a:pPr>
            <a:r>
              <a:rPr lang="ru-RU" sz="4500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ru-RU" sz="4500" dirty="0" err="1" smtClean="0">
                <a:solidFill>
                  <a:schemeClr val="accent1">
                    <a:lumMod val="75000"/>
                  </a:schemeClr>
                </a:solidFill>
              </a:rPr>
              <a:t>ретроскопии</a:t>
            </a:r>
            <a:r>
              <a:rPr lang="ru-RU" sz="4500" dirty="0" smtClean="0">
                <a:solidFill>
                  <a:schemeClr val="accent1">
                    <a:lumMod val="75000"/>
                  </a:schemeClr>
                </a:solidFill>
              </a:rPr>
              <a:t>, ректоскопии, гинекологические </a:t>
            </a:r>
          </a:p>
          <a:p>
            <a:pPr>
              <a:buNone/>
            </a:pPr>
            <a:r>
              <a:rPr lang="ru-RU" sz="4500" dirty="0" smtClean="0">
                <a:solidFill>
                  <a:schemeClr val="accent1">
                    <a:lumMod val="75000"/>
                  </a:schemeClr>
                </a:solidFill>
              </a:rPr>
              <a:t>процедуры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 smtClean="0">
                <a:solidFill>
                  <a:schemeClr val="accent1">
                    <a:lumMod val="75000"/>
                  </a:schemeClr>
                </a:solidFill>
              </a:rPr>
              <a:t>В стоматологии- для поверхностной анестезии</a:t>
            </a: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642918"/>
            <a:ext cx="2714644" cy="2028827"/>
          </a:xfrm>
          <a:prstGeom prst="rect">
            <a:avLst/>
          </a:prstGeom>
          <a:noFill/>
        </p:spPr>
      </p:pic>
      <p:pic>
        <p:nvPicPr>
          <p:cNvPr id="1027" name="Picture 3" descr="C:\Users\Ольга\Desktop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643314"/>
            <a:ext cx="2857500" cy="2095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Анестезин (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бензокаин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  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Форма выпуска: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порошок,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таблетки по 0,3 г. № 10,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мазь для наружного применения 5% и10%.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Комбинированные препараты: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таблетки: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Белластезин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»,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Павестезин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»,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Беллалгин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»,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Гексорал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»,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суппозитории: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Анестезол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»,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Нигепан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»,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Релиф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адванс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»,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Ампровизоль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», «Меновазин».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286256"/>
            <a:ext cx="2476500" cy="1847850"/>
          </a:xfrm>
          <a:prstGeom prst="rect">
            <a:avLst/>
          </a:prstGeom>
          <a:noFill/>
        </p:spPr>
      </p:pic>
      <p:pic>
        <p:nvPicPr>
          <p:cNvPr id="2051" name="Picture 3" descr="C:\Users\Ольг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071546"/>
            <a:ext cx="2800350" cy="1638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Дикаин (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тетракаин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Терминальная анестезия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 некоторых ЛОР заболеваниях для удаления полипов, прокола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гайморовой полости, проведения операции на среднем ухе (0,25-3%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р-р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);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  проведении кратковременных операций на переднем отрезке глазного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яблока,  удаления из глаза инородного тела (0,25-2%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р-р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); для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обезболивания гортани при проведении интубации, бронхографии,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эзофаго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-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 бронхоскопии; </a:t>
            </a:r>
          </a:p>
          <a:p>
            <a:pPr>
              <a:buFont typeface="Wingdings" pitchFamily="2" charset="2"/>
              <a:buChar char="q"/>
            </a:pP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Перидуральная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анестезия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Для обезболивания мочевых путей перед проведением катетеризации.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Форма выпуска: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порошок,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флаконы по 5 и 10 мл 0,3% раствор (глазные капли),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пленки глазные № 30.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9" name="Picture 3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57166"/>
            <a:ext cx="2095500" cy="1695450"/>
          </a:xfrm>
          <a:prstGeom prst="rect">
            <a:avLst/>
          </a:prstGeom>
          <a:noFill/>
        </p:spPr>
      </p:pic>
      <p:pic>
        <p:nvPicPr>
          <p:cNvPr id="4100" name="Picture 4" descr="C:\Users\Ольга\Desktop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450057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Ультракаин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артикаин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Инфильтрационная анестезия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(1%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р-р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Проводниковая анестезия  (1-2%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р-ры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>
              <a:buFont typeface="Wingdings" pitchFamily="2" charset="2"/>
              <a:buChar char="q"/>
            </a:pP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Эпидуральная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(1-2%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р-ры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Спинномозговая анестезия (5%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р-р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Форма выпуска: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ампулы по 5 и 20 мл 1– и 2 %-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ного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раствора № 10,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картриджи по 1,8 мл 1– и 2 %-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ного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раствора № 10,</a:t>
            </a:r>
            <a:endParaRPr lang="ru-RU" dirty="0"/>
          </a:p>
        </p:txBody>
      </p:sp>
      <p:pic>
        <p:nvPicPr>
          <p:cNvPr id="5122" name="Picture 2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714752"/>
            <a:ext cx="2857505" cy="2143125"/>
          </a:xfrm>
          <a:prstGeom prst="rect">
            <a:avLst/>
          </a:prstGeom>
          <a:noFill/>
        </p:spPr>
      </p:pic>
      <p:pic>
        <p:nvPicPr>
          <p:cNvPr id="5124" name="Picture 4" descr="C:\Users\Ольг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500042"/>
            <a:ext cx="2009775" cy="2266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143008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Афферентная иннервация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686800" cy="514353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1. </a:t>
            </a:r>
            <a:r>
              <a:rPr lang="ru-RU" sz="1900" b="1" dirty="0" smtClean="0">
                <a:solidFill>
                  <a:schemeClr val="accent1">
                    <a:lumMod val="75000"/>
                  </a:schemeClr>
                </a:solidFill>
              </a:rPr>
              <a:t>Чувствительные нервные окончания </a:t>
            </a: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(рецепторы чувствительных нервных волокон)</a:t>
            </a:r>
          </a:p>
          <a:p>
            <a:pPr>
              <a:lnSpc>
                <a:spcPct val="150000"/>
              </a:lnSpc>
              <a:buNone/>
            </a:pP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-болевые (</a:t>
            </a:r>
            <a:r>
              <a:rPr lang="ru-RU" sz="1900" dirty="0" err="1" smtClean="0">
                <a:solidFill>
                  <a:schemeClr val="accent1">
                    <a:lumMod val="75000"/>
                  </a:schemeClr>
                </a:solidFill>
              </a:rPr>
              <a:t>механо</a:t>
            </a: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-, хемо-, </a:t>
            </a:r>
            <a:r>
              <a:rPr lang="ru-RU" sz="1900" dirty="0" err="1" smtClean="0">
                <a:solidFill>
                  <a:schemeClr val="accent1">
                    <a:lumMod val="75000"/>
                  </a:schemeClr>
                </a:solidFill>
              </a:rPr>
              <a:t>термо</a:t>
            </a: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-);</a:t>
            </a:r>
          </a:p>
          <a:p>
            <a:pPr>
              <a:lnSpc>
                <a:spcPct val="150000"/>
              </a:lnSpc>
              <a:buNone/>
            </a:pP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-тактильные (осязание);</a:t>
            </a:r>
          </a:p>
          <a:p>
            <a:pPr>
              <a:lnSpc>
                <a:spcPct val="150000"/>
              </a:lnSpc>
              <a:buNone/>
            </a:pP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-вестибулярные (положение тела);</a:t>
            </a:r>
          </a:p>
          <a:p>
            <a:pPr>
              <a:lnSpc>
                <a:spcPct val="150000"/>
              </a:lnSpc>
              <a:buNone/>
            </a:pP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-слуховые;</a:t>
            </a:r>
          </a:p>
          <a:p>
            <a:pPr>
              <a:lnSpc>
                <a:spcPct val="150000"/>
              </a:lnSpc>
              <a:buNone/>
            </a:pP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-зрительные;</a:t>
            </a:r>
          </a:p>
          <a:p>
            <a:pPr>
              <a:lnSpc>
                <a:spcPct val="150000"/>
              </a:lnSpc>
              <a:buNone/>
            </a:pP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-обонятельные;</a:t>
            </a:r>
          </a:p>
          <a:p>
            <a:pPr>
              <a:lnSpc>
                <a:spcPct val="150000"/>
              </a:lnSpc>
              <a:buNone/>
            </a:pP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-вкусовые (горько, сладко, кисло);</a:t>
            </a:r>
          </a:p>
          <a:p>
            <a:pPr>
              <a:lnSpc>
                <a:spcPct val="150000"/>
              </a:lnSpc>
              <a:buNone/>
            </a:pP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-температурные.</a:t>
            </a:r>
          </a:p>
          <a:p>
            <a:pPr>
              <a:lnSpc>
                <a:spcPct val="150000"/>
              </a:lnSpc>
              <a:buNone/>
            </a:pP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2. </a:t>
            </a:r>
            <a:r>
              <a:rPr lang="ru-RU" sz="1900" b="1" dirty="0" smtClean="0">
                <a:solidFill>
                  <a:schemeClr val="accent1">
                    <a:lumMod val="75000"/>
                  </a:schemeClr>
                </a:solidFill>
              </a:rPr>
              <a:t>Чувствительные нервные волокна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ru-RU" sz="1900" dirty="0" err="1" smtClean="0">
                <a:solidFill>
                  <a:schemeClr val="accent1">
                    <a:lumMod val="75000"/>
                  </a:schemeClr>
                </a:solidFill>
              </a:rPr>
              <a:t>миенилизированные</a:t>
            </a: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 (35-100 м/с)-от </a:t>
            </a:r>
            <a:r>
              <a:rPr lang="ru-RU" sz="1900" dirty="0" err="1" smtClean="0">
                <a:solidFill>
                  <a:schemeClr val="accent1">
                    <a:lumMod val="75000"/>
                  </a:schemeClr>
                </a:solidFill>
              </a:rPr>
              <a:t>механо</a:t>
            </a: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- и терморецепторов к </a:t>
            </a:r>
            <a:r>
              <a:rPr lang="ru-RU" sz="1900" dirty="0" err="1" smtClean="0">
                <a:solidFill>
                  <a:schemeClr val="accent1">
                    <a:lumMod val="75000"/>
                  </a:schemeClr>
                </a:solidFill>
              </a:rPr>
              <a:t>мотонейронам</a:t>
            </a: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 передних рогов спинного мозга и в ЦНС (</a:t>
            </a:r>
            <a:r>
              <a:rPr lang="ru-RU" sz="1900" b="1" dirty="0" smtClean="0">
                <a:solidFill>
                  <a:schemeClr val="accent1">
                    <a:lumMod val="75000"/>
                  </a:schemeClr>
                </a:solidFill>
              </a:rPr>
              <a:t>чувство острой локализованной боли</a:t>
            </a: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);</a:t>
            </a:r>
          </a:p>
          <a:p>
            <a:pPr>
              <a:lnSpc>
                <a:spcPct val="150000"/>
              </a:lnSpc>
              <a:buNone/>
            </a:pP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ru-RU" sz="1900" dirty="0" err="1" smtClean="0">
                <a:solidFill>
                  <a:schemeClr val="accent1">
                    <a:lumMod val="75000"/>
                  </a:schemeClr>
                </a:solidFill>
              </a:rPr>
              <a:t>немиенилизированные</a:t>
            </a: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</a:rPr>
              <a:t> (0,2-2 м/с) от хеморецепторов к вегетативным нейронам боковых рогов (симпатический отдел ВНС) и в ЦНС (</a:t>
            </a:r>
            <a:r>
              <a:rPr lang="ru-RU" sz="1900" b="1" dirty="0" smtClean="0">
                <a:solidFill>
                  <a:schemeClr val="accent1">
                    <a:lumMod val="75000"/>
                  </a:schemeClr>
                </a:solidFill>
              </a:rPr>
              <a:t>хроническая нелокализованная боль)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  <p:pic>
        <p:nvPicPr>
          <p:cNvPr id="2050" name="Picture 2" descr="C:\Users\Ольга\Desktop\0013-010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714488"/>
            <a:ext cx="4071966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Вяжущие средства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686800" cy="4429156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лекарственные вещества с 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местным действием,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вызывающие при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соприкосновении с тканями и жидкостями 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организма их уплотнение или образование 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плотной пленки из нерастворимых соединений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7170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214422"/>
            <a:ext cx="3000396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Механизм действия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Ольга\Desktop\91365745_115266707.pdf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85860"/>
            <a:ext cx="8715436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Механизм действия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4722827"/>
          </a:xfrm>
        </p:spPr>
        <p:txBody>
          <a:bodyPr>
            <a:normAutofit fontScale="85000" lnSpcReduction="20000"/>
          </a:bodyPr>
          <a:lstStyle/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Дегидратация , что приводит к уплотнению белков мембран клеток, слизи , экссудата.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Образовании пленки их альбуминов , которая покрывает раневую поверхность , предохраняя воспаленную ткань от действия внешних факторов и затрудняет размножение бактерий , всасывание их токсинов.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Пленка механически стягивает ( суживает) сосуды , снижает их проницаемость . Это ведет к уменьшению воспалительного отека и гиперемии , к уменьшению раздражения чувствительных нервных окончаний и снижению чувства боли. Создаются условия для снижения воспаления и заживлению ран.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классификация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>
              <a:buFont typeface="Wingdings" pitchFamily="2" charset="2"/>
              <a:buChar char="q"/>
            </a:pPr>
            <a:r>
              <a:rPr lang="ru-RU" i="1" u="sng" dirty="0" smtClean="0">
                <a:solidFill>
                  <a:schemeClr val="accent1">
                    <a:lumMod val="75000"/>
                  </a:schemeClr>
                </a:solidFill>
              </a:rPr>
              <a:t>Органические 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– это дубильные вещества очень многих растений . Они принимаются в виде настоев , отваров. 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Эти вещества ( как и обволакивающие , раздражающие ) не всасываются в кровь , не обладают токсическим действием .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Танин</a:t>
            </a:r>
          </a:p>
          <a:p>
            <a:pPr lvl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Танальбин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Отвар коры дуба</a:t>
            </a:r>
          </a:p>
          <a:p>
            <a:pPr lvl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Ромашка, череда, зверобой.</a:t>
            </a:r>
          </a:p>
          <a:p>
            <a:pPr lvl="0">
              <a:buFont typeface="Wingdings" pitchFamily="2" charset="2"/>
              <a:buChar char="q"/>
            </a:pPr>
            <a:r>
              <a:rPr lang="ru-RU" i="1" u="sng" dirty="0" smtClean="0">
                <a:solidFill>
                  <a:schemeClr val="accent1">
                    <a:lumMod val="75000"/>
                  </a:schemeClr>
                </a:solidFill>
              </a:rPr>
              <a:t>Неорганические – 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это соли металлов. В малых концентрациях ( до1%) соли металлов оказывают вяжущее действие , в средних ( 1-5%) – раздражающее, а концентрациях выше 5% - прижигающее.</a:t>
            </a:r>
          </a:p>
          <a:p>
            <a:pPr lvl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Висмут нитрат основной (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Викалин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Викаир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lvl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Де-нол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Ксероформ</a:t>
            </a:r>
          </a:p>
          <a:p>
            <a:pPr lvl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Дерматол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Воспалительные процессы кожи, слизистых оболочек ( в виде примочек, полосканий, спринцеваний, присыпок)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Воспалительные процессы пищеварительного тракта ( гастриты, колиты, энтериты)</a:t>
            </a:r>
          </a:p>
          <a:p>
            <a:pPr>
              <a:buFont typeface="Wingdings" pitchFamily="2" charset="2"/>
              <a:buChar char="q"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6386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4286256"/>
            <a:ext cx="2619375" cy="1743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Танин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 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Стоматиты, гингивиты, фарингиты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(1–2 %-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ный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раствор для полосканий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(3–5 раз вдень), наружно при ожогах,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язвах,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трещинах,пролежнях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(3—10 %-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ные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растворы и мази),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отравление алкалоидами, солями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тяжелых металлов (0,5 %-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ный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водный раствор для промывания              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желудка).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Форма выпуска: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порошок.</a:t>
            </a:r>
          </a:p>
          <a:p>
            <a:endParaRPr lang="ru-RU" dirty="0"/>
          </a:p>
        </p:txBody>
      </p:sp>
      <p:pic>
        <p:nvPicPr>
          <p:cNvPr id="6146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1285860"/>
            <a:ext cx="2143140" cy="2500330"/>
          </a:xfrm>
          <a:prstGeom prst="rect">
            <a:avLst/>
          </a:prstGeom>
          <a:noFill/>
        </p:spPr>
      </p:pic>
      <p:pic>
        <p:nvPicPr>
          <p:cNvPr id="6148" name="Picture 4" descr="C:\Users\Ольг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929066"/>
            <a:ext cx="1928826" cy="2114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танальбин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 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Острые и хронические  энтериты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Колиты</a:t>
            </a:r>
          </a:p>
          <a:p>
            <a:pPr>
              <a:buFont typeface="Wingdings" pitchFamily="2" charset="2"/>
              <a:buChar char="q"/>
            </a:pP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Диспептические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состояния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Поносы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Инфекционные заболеваниях (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токсикоинфекции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дизентерия) только в сочетании со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специфическими средствами (антибиотики,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сульфаниламиды).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Форма выпуска: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Порошок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Комбинированный препарат: таблетки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Тансал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218" name="Picture 2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428604"/>
            <a:ext cx="3071834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Кора дуба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387510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Воспалительные процессы в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полости рта, зева, глотки, гортани (гингивиты, стоматиты, фарингиты и др.) в виде водного отвара (1:10)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Ожоги в виде водного отвара (20%)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Форма выпуска: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измельченное сырье в картонных пачках по 50, 75 и 100 г.</a:t>
            </a:r>
          </a:p>
          <a:p>
            <a:endParaRPr lang="ru-RU" dirty="0"/>
          </a:p>
        </p:txBody>
      </p:sp>
      <p:pic>
        <p:nvPicPr>
          <p:cNvPr id="10242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5000636"/>
            <a:ext cx="2686050" cy="1704975"/>
          </a:xfrm>
          <a:prstGeom prst="rect">
            <a:avLst/>
          </a:prstGeom>
          <a:noFill/>
        </p:spPr>
      </p:pic>
      <p:pic>
        <p:nvPicPr>
          <p:cNvPr id="10243" name="Picture 3" descr="C:\Users\Ольг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85728"/>
            <a:ext cx="1581150" cy="2171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Висмута нитрат основной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686800" cy="485778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Внутрь — при язвенной болезни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желудка и двенадцатипёрстной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кишки, энтеритах и колитах.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Наружно — при дерматитах, язвах, эрозиях, экземах, склеродермии, плоском лишае, красной волчанке, бородавках, острых кондиломах.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Форма выпуска: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Порошок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Комбинированные препараты: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таблетки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Викалин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 и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Викаир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266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4643446"/>
            <a:ext cx="2933700" cy="1562100"/>
          </a:xfrm>
          <a:prstGeom prst="rect">
            <a:avLst/>
          </a:prstGeom>
          <a:noFill/>
        </p:spPr>
      </p:pic>
      <p:pic>
        <p:nvPicPr>
          <p:cNvPr id="11267" name="Picture 3" descr="C:\Users\Ольг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428736"/>
            <a:ext cx="2990850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Де-нол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(Висмута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трикалия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дицитрат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79426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Язвенная болезнь желудка и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двенадцатиперстной кишки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Хронический гастрит и гастродуоденит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Синдром раздраженного кишечника, протекающий преимущественно с симптомами диареи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Функциональная диспепсия, не связанная с органическими заболеваниями ЖКТ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Форма выпуска: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Таблетки по 0,12 № 56 и 112,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Комбинированный препарат: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таблетки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Гастростат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2290" name="Picture 2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142984"/>
            <a:ext cx="2857500" cy="1600200"/>
          </a:xfrm>
          <a:prstGeom prst="rect">
            <a:avLst/>
          </a:prstGeom>
          <a:noFill/>
        </p:spPr>
      </p:pic>
      <p:pic>
        <p:nvPicPr>
          <p:cNvPr id="12291" name="Picture 3" descr="C:\Users\Ольга\Desktop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14818"/>
            <a:ext cx="2371725" cy="1924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Классификация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794265"/>
          </a:xfrm>
        </p:spPr>
        <p:txBody>
          <a:bodyPr>
            <a:normAutofit fontScale="47500" lnSpcReduction="20000"/>
          </a:bodyPr>
          <a:lstStyle/>
          <a:p>
            <a:pPr marL="514350" lvl="0" indent="-514350" algn="just"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1. 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Средства угнетающего типа действия </a:t>
            </a:r>
            <a:r>
              <a:rPr lang="ru-RU" sz="4400" i="1" dirty="0" smtClean="0">
                <a:solidFill>
                  <a:schemeClr val="accent1">
                    <a:lumMod val="75000"/>
                  </a:schemeClr>
                </a:solidFill>
              </a:rPr>
              <a:t>– 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снижающие чувствительность или предохраняющие окончания афферентных нервов от воздействия раздражающих агентов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Местные анестетики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Вяжущие средства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Обволакивающие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Адсорбирующие</a:t>
            </a:r>
          </a:p>
          <a:p>
            <a:pPr marL="514350" lvl="0" indent="-514350" algn="just">
              <a:buFont typeface="+mj-lt"/>
              <a:buAutoNum type="arabicPeriod"/>
            </a:pPr>
            <a:endParaRPr lang="ru-RU" sz="4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 algn="just">
              <a:buNone/>
            </a:pPr>
            <a:r>
              <a:rPr lang="ru-RU" sz="4400" i="1" dirty="0" smtClean="0">
                <a:solidFill>
                  <a:schemeClr val="accent1">
                    <a:lumMod val="75000"/>
                  </a:schemeClr>
                </a:solidFill>
              </a:rPr>
              <a:t>2.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Средства, стимулирующего типа действия </a:t>
            </a:r>
            <a:r>
              <a:rPr lang="ru-RU" sz="4400" i="1" dirty="0" smtClean="0">
                <a:solidFill>
                  <a:schemeClr val="accent1">
                    <a:lumMod val="75000"/>
                  </a:schemeClr>
                </a:solidFill>
              </a:rPr>
              <a:t>– избирательно возбуждающие окончания чувствительных нервов:</a:t>
            </a:r>
            <a:endParaRPr lang="ru-RU" sz="4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 algn="just">
              <a:buFont typeface="Wingdings" pitchFamily="2" charset="2"/>
              <a:buChar char="q"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   Раздражающие средства</a:t>
            </a:r>
          </a:p>
          <a:p>
            <a:pPr lvl="0" algn="just">
              <a:buFont typeface="Wingdings" pitchFamily="2" charset="2"/>
              <a:buChar char="q"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   Горечи</a:t>
            </a:r>
          </a:p>
          <a:p>
            <a:pPr lvl="0" algn="just">
              <a:buFont typeface="Wingdings" pitchFamily="2" charset="2"/>
              <a:buChar char="q"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   Слабительные средства рефлекторного типа действия</a:t>
            </a:r>
          </a:p>
          <a:p>
            <a:pPr lvl="0" algn="just">
              <a:buFont typeface="Wingdings" pitchFamily="2" charset="2"/>
              <a:buChar char="q"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   Желчегонные средства рефлекторного действия</a:t>
            </a:r>
          </a:p>
          <a:p>
            <a:pPr lvl="0" algn="just">
              <a:buFont typeface="Wingdings" pitchFamily="2" charset="2"/>
              <a:buChar char="q"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   Отхаркивающие средства рефлекторного действия</a:t>
            </a:r>
          </a:p>
          <a:p>
            <a:pPr lvl="0" algn="just">
              <a:buFont typeface="Wingdings" pitchFamily="2" charset="2"/>
              <a:buChar char="q"/>
            </a:pPr>
            <a:endParaRPr lang="ru-RU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 algn="just">
              <a:buNone/>
            </a:pPr>
            <a:endParaRPr lang="ru-RU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ксероформ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794265"/>
          </a:xfrm>
        </p:spPr>
        <p:txBody>
          <a:bodyPr>
            <a:normAutofit fontScale="32500" lnSpcReduction="20000"/>
          </a:bodyPr>
          <a:lstStyle/>
          <a:p>
            <a:pPr fontAlgn="base">
              <a:buNone/>
            </a:pPr>
            <a:r>
              <a:rPr lang="ru-RU" sz="4900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</a:t>
            </a:r>
            <a:endParaRPr lang="ru-RU" sz="49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ru-RU" sz="4900" dirty="0" smtClean="0">
                <a:solidFill>
                  <a:schemeClr val="accent1">
                    <a:lumMod val="75000"/>
                  </a:schemeClr>
                </a:solidFill>
              </a:rPr>
              <a:t>Воспалительные заболевания кожного покрова и слизистых оболочек. </a:t>
            </a:r>
          </a:p>
          <a:p>
            <a:pPr fontAlgn="base">
              <a:buFont typeface="Wingdings" pitchFamily="2" charset="2"/>
              <a:buChar char="q"/>
            </a:pPr>
            <a:r>
              <a:rPr lang="ru-RU" sz="4900" dirty="0" smtClean="0">
                <a:solidFill>
                  <a:schemeClr val="accent1">
                    <a:lumMod val="75000"/>
                  </a:schemeClr>
                </a:solidFill>
              </a:rPr>
              <a:t>кожные дерматиты;</a:t>
            </a:r>
          </a:p>
          <a:p>
            <a:pPr fontAlgn="base">
              <a:buFont typeface="Wingdings" pitchFamily="2" charset="2"/>
              <a:buChar char="q"/>
            </a:pPr>
            <a:r>
              <a:rPr lang="ru-RU" sz="4900" dirty="0" smtClean="0">
                <a:solidFill>
                  <a:schemeClr val="accent1">
                    <a:lumMod val="75000"/>
                  </a:schemeClr>
                </a:solidFill>
              </a:rPr>
              <a:t>язвенные и эрозивные поражения; </a:t>
            </a:r>
          </a:p>
          <a:p>
            <a:pPr fontAlgn="base">
              <a:buFont typeface="Wingdings" pitchFamily="2" charset="2"/>
              <a:buChar char="q"/>
            </a:pPr>
            <a:r>
              <a:rPr lang="ru-RU" sz="4900" dirty="0" smtClean="0">
                <a:solidFill>
                  <a:schemeClr val="accent1">
                    <a:lumMod val="75000"/>
                  </a:schemeClr>
                </a:solidFill>
              </a:rPr>
              <a:t>экзема;</a:t>
            </a:r>
          </a:p>
          <a:p>
            <a:pPr fontAlgn="base">
              <a:buFont typeface="Wingdings" pitchFamily="2" charset="2"/>
              <a:buChar char="q"/>
            </a:pPr>
            <a:r>
              <a:rPr lang="ru-RU" sz="4900" dirty="0" smtClean="0">
                <a:solidFill>
                  <a:schemeClr val="accent1">
                    <a:lumMod val="75000"/>
                  </a:schemeClr>
                </a:solidFill>
              </a:rPr>
              <a:t>кожные абсцессы, фурункулы;</a:t>
            </a:r>
          </a:p>
          <a:p>
            <a:pPr fontAlgn="base">
              <a:buFont typeface="Wingdings" pitchFamily="2" charset="2"/>
              <a:buChar char="q"/>
            </a:pPr>
            <a:r>
              <a:rPr lang="ru-RU" sz="4900" dirty="0" smtClean="0">
                <a:solidFill>
                  <a:schemeClr val="accent1">
                    <a:lumMod val="75000"/>
                  </a:schemeClr>
                </a:solidFill>
              </a:rPr>
              <a:t> воспалительное поражение лимфатических узлов (лимфаденит);</a:t>
            </a:r>
          </a:p>
          <a:p>
            <a:pPr fontAlgn="base">
              <a:buFont typeface="Wingdings" pitchFamily="2" charset="2"/>
              <a:buChar char="q"/>
            </a:pPr>
            <a:r>
              <a:rPr lang="ru-RU" sz="4900" dirty="0" smtClean="0">
                <a:solidFill>
                  <a:schemeClr val="accent1">
                    <a:lumMod val="75000"/>
                  </a:schemeClr>
                </a:solidFill>
              </a:rPr>
              <a:t>ожоги, обморожения, пролежни, царапины и ссадины;</a:t>
            </a:r>
          </a:p>
          <a:p>
            <a:pPr fontAlgn="base">
              <a:buFont typeface="Wingdings" pitchFamily="2" charset="2"/>
              <a:buChar char="q"/>
            </a:pPr>
            <a:r>
              <a:rPr lang="ru-RU" sz="4900" dirty="0" smtClean="0">
                <a:solidFill>
                  <a:schemeClr val="accent1">
                    <a:lumMod val="75000"/>
                  </a:schemeClr>
                </a:solidFill>
              </a:rPr>
              <a:t>опрелости (у детей и  взрослых);</a:t>
            </a:r>
          </a:p>
          <a:p>
            <a:pPr fontAlgn="base">
              <a:buFont typeface="Wingdings" pitchFamily="2" charset="2"/>
              <a:buChar char="q"/>
            </a:pPr>
            <a:r>
              <a:rPr lang="ru-RU" sz="4900" dirty="0" smtClean="0">
                <a:solidFill>
                  <a:schemeClr val="accent1">
                    <a:lumMod val="75000"/>
                  </a:schemeClr>
                </a:solidFill>
              </a:rPr>
              <a:t>послеоперационные раны;</a:t>
            </a:r>
          </a:p>
          <a:p>
            <a:pPr fontAlgn="base">
              <a:buFont typeface="Wingdings" pitchFamily="2" charset="2"/>
              <a:buChar char="q"/>
            </a:pPr>
            <a:r>
              <a:rPr lang="ru-RU" sz="4900" dirty="0" smtClean="0">
                <a:solidFill>
                  <a:schemeClr val="accent1">
                    <a:lumMod val="75000"/>
                  </a:schemeClr>
                </a:solidFill>
              </a:rPr>
              <a:t>в качестве репеллента для борьбы с комар кровососущими насекомыми.</a:t>
            </a:r>
          </a:p>
          <a:p>
            <a:pPr fontAlgn="base">
              <a:buNone/>
            </a:pPr>
            <a:r>
              <a:rPr lang="ru-RU" sz="4900" b="1" dirty="0" smtClean="0">
                <a:solidFill>
                  <a:schemeClr val="accent1">
                    <a:lumMod val="75000"/>
                  </a:schemeClr>
                </a:solidFill>
              </a:rPr>
              <a:t>Форма выпуска: </a:t>
            </a:r>
          </a:p>
          <a:p>
            <a:pPr fontAlgn="base">
              <a:buFont typeface="Wingdings" pitchFamily="2" charset="2"/>
              <a:buChar char="q"/>
            </a:pPr>
            <a:r>
              <a:rPr lang="ru-RU" sz="4900" dirty="0" smtClean="0">
                <a:solidFill>
                  <a:schemeClr val="accent1">
                    <a:lumMod val="75000"/>
                  </a:schemeClr>
                </a:solidFill>
              </a:rPr>
              <a:t>Порошок,</a:t>
            </a:r>
          </a:p>
          <a:p>
            <a:pPr fontAlgn="base">
              <a:buFont typeface="Wingdings" pitchFamily="2" charset="2"/>
              <a:buChar char="q"/>
            </a:pPr>
            <a:r>
              <a:rPr lang="ru-RU" sz="4900" dirty="0" smtClean="0">
                <a:solidFill>
                  <a:schemeClr val="accent1">
                    <a:lumMod val="75000"/>
                  </a:schemeClr>
                </a:solidFill>
              </a:rPr>
              <a:t>Мазь 10%  в банках по 20 г.,</a:t>
            </a:r>
          </a:p>
          <a:p>
            <a:pPr fontAlgn="base">
              <a:buFont typeface="Wingdings" pitchFamily="2" charset="2"/>
              <a:buChar char="q"/>
            </a:pPr>
            <a:r>
              <a:rPr lang="ru-RU" sz="4900" dirty="0" smtClean="0">
                <a:solidFill>
                  <a:schemeClr val="accent1">
                    <a:lumMod val="75000"/>
                  </a:schemeClr>
                </a:solidFill>
              </a:rPr>
              <a:t>Комбинированный препараты: Линимент бальзамический по Вишневскому.</a:t>
            </a:r>
          </a:p>
          <a:p>
            <a:pPr fontAlgn="base"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fontAlgn="base">
              <a:buFont typeface="Wingdings" pitchFamily="2" charset="2"/>
              <a:buChar char="q"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fontAlgn="base"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314" name="Picture 2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1142984"/>
            <a:ext cx="2143125" cy="2143125"/>
          </a:xfrm>
          <a:prstGeom prst="rect">
            <a:avLst/>
          </a:prstGeom>
          <a:noFill/>
        </p:spPr>
      </p:pic>
      <p:pic>
        <p:nvPicPr>
          <p:cNvPr id="13315" name="Picture 3" descr="C:\Users\Ольг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5072074"/>
            <a:ext cx="3028950" cy="1514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дерматол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Воспалительные заболевания кожи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 слизистых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оболочек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язвы, дерматиты, экзема;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геморрой;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остроконечные кондиломы;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диарея,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язвенные колиты.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Форма выпуска: 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Порошок,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Мазь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10%  в банках по 20 г., в тубах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  по 15 и 30 г.</a:t>
            </a:r>
          </a:p>
          <a:p>
            <a:endParaRPr lang="ru-RU" dirty="0"/>
          </a:p>
        </p:txBody>
      </p:sp>
      <p:pic>
        <p:nvPicPr>
          <p:cNvPr id="14338" name="Picture 2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3643314"/>
            <a:ext cx="3457575" cy="2252669"/>
          </a:xfrm>
          <a:prstGeom prst="rect">
            <a:avLst/>
          </a:prstGeom>
          <a:noFill/>
        </p:spPr>
      </p:pic>
      <p:pic>
        <p:nvPicPr>
          <p:cNvPr id="14339" name="Picture 3" descr="C:\Users\Ольга\Desktop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285860"/>
            <a:ext cx="3000375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Адсорбирующие средства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это вещества которые могут поглощать (адсорбировать ) жидкости и вещества. Они оказывают исключительно местное действие.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К ним относятся :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Тальк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Уголь активированный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Полифепам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Глина белая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Алюминия гидроокись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Механизм действия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Они связывают на себе различные вещества и препятствуют их всасыванию в кровь</a:t>
            </a:r>
          </a:p>
          <a:p>
            <a:pPr lvl="0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Впитывание воспалительного экссудата приводит к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подсыханию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раны , и ускорению ее заживления.</a:t>
            </a:r>
          </a:p>
          <a:p>
            <a:endParaRPr lang="ru-RU" dirty="0"/>
          </a:p>
        </p:txBody>
      </p:sp>
      <p:pic>
        <p:nvPicPr>
          <p:cNvPr id="17410" name="Picture 2" descr="C:\Users\Ольга\Desktop\image00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643314"/>
            <a:ext cx="5905500" cy="2457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Метеоризм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Отравления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Понос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Воспалительные заболевания ЖКТ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Наружно- при кожных заболеваниях</a:t>
            </a:r>
          </a:p>
          <a:p>
            <a:endParaRPr lang="ru-RU" dirty="0"/>
          </a:p>
        </p:txBody>
      </p:sp>
      <p:pic>
        <p:nvPicPr>
          <p:cNvPr id="18434" name="Picture 2" descr="C:\Users\Ольг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428736"/>
            <a:ext cx="3071834" cy="1857388"/>
          </a:xfrm>
          <a:prstGeom prst="rect">
            <a:avLst/>
          </a:prstGeom>
          <a:noFill/>
        </p:spPr>
      </p:pic>
      <p:pic>
        <p:nvPicPr>
          <p:cNvPr id="18435" name="Picture 3" descr="C:\Users\Ольга\Desktop\imag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4500570"/>
            <a:ext cx="2857520" cy="191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Уголь активированный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528641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200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</a:t>
            </a: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pPr>
              <a:buFont typeface="Wingdings" pitchFamily="2" charset="2"/>
              <a:buChar char="q"/>
            </a:pP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  <a:t>Пищевые интоксикации (дизентерия,</a:t>
            </a:r>
          </a:p>
          <a:p>
            <a:pPr>
              <a:buNone/>
            </a:pP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  <a:t>      сальмонеллез, пищевая </a:t>
            </a:r>
            <a:r>
              <a:rPr lang="ru-RU" sz="4200" dirty="0" err="1" smtClean="0">
                <a:solidFill>
                  <a:schemeClr val="accent1">
                    <a:lumMod val="75000"/>
                  </a:schemeClr>
                </a:solidFill>
              </a:rPr>
              <a:t>токсикоинфекция</a:t>
            </a: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</a:p>
          <a:p>
            <a:pPr>
              <a:buNone/>
            </a:pP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  <a:t>      метеоризм, аллергические   заболевания);</a:t>
            </a:r>
          </a:p>
          <a:p>
            <a:pPr>
              <a:buFont typeface="Wingdings" pitchFamily="2" charset="2"/>
              <a:buChar char="q"/>
            </a:pP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  <a:t>Уменьшение газообразования при подготовке к рентгенологическим и эндоскопическим исследованиям; </a:t>
            </a:r>
          </a:p>
          <a:p>
            <a:pPr>
              <a:buFont typeface="Wingdings" pitchFamily="2" charset="2"/>
              <a:buChar char="q"/>
            </a:pP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  <a:t>Отравление химическими соединениями, лекарственными препаратами.</a:t>
            </a:r>
          </a:p>
          <a:p>
            <a:pPr>
              <a:buNone/>
            </a:pPr>
            <a:r>
              <a:rPr lang="ru-RU" sz="4200" b="1" dirty="0" smtClean="0">
                <a:solidFill>
                  <a:schemeClr val="accent1">
                    <a:lumMod val="75000"/>
                  </a:schemeClr>
                </a:solidFill>
              </a:rPr>
              <a:t>Побочные действия</a:t>
            </a: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pPr>
              <a:buFont typeface="Wingdings" pitchFamily="2" charset="2"/>
              <a:buChar char="q"/>
            </a:pP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  <a:t>запор или диарея;</a:t>
            </a:r>
          </a:p>
          <a:p>
            <a:pPr>
              <a:buFont typeface="Wingdings" pitchFamily="2" charset="2"/>
              <a:buChar char="q"/>
            </a:pP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  <a:t>при длительном применении гиповитаминоз;</a:t>
            </a:r>
          </a:p>
          <a:p>
            <a:pPr>
              <a:buFont typeface="Wingdings" pitchFamily="2" charset="2"/>
              <a:buChar char="q"/>
            </a:pP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  <a:t>нарушение всасывания из ЖКТ питательных </a:t>
            </a:r>
          </a:p>
          <a:p>
            <a:pPr>
              <a:buNone/>
            </a:pP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  <a:t>      веществ;</a:t>
            </a:r>
          </a:p>
          <a:p>
            <a:pPr>
              <a:buFont typeface="Wingdings" pitchFamily="2" charset="2"/>
              <a:buChar char="q"/>
            </a:pP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  <a:t>уменьшение активности лекарственных </a:t>
            </a:r>
          </a:p>
          <a:p>
            <a:pPr>
              <a:buNone/>
            </a:pP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  <a:t>       препаратов при совместном приеме. </a:t>
            </a:r>
          </a:p>
          <a:p>
            <a:pPr>
              <a:buFont typeface="Wingdings" pitchFamily="2" charset="2"/>
              <a:buChar char="q"/>
            </a:pP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  <a:t> кал окрашивается в черный  цвет.</a:t>
            </a:r>
          </a:p>
          <a:p>
            <a:pPr>
              <a:buNone/>
            </a:pPr>
            <a:r>
              <a:rPr lang="ru-RU" sz="4200" b="1" dirty="0" smtClean="0">
                <a:solidFill>
                  <a:schemeClr val="accent1">
                    <a:lumMod val="75000"/>
                  </a:schemeClr>
                </a:solidFill>
              </a:rPr>
              <a:t>Форма выпуска</a:t>
            </a: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pPr>
              <a:buFont typeface="Wingdings" pitchFamily="2" charset="2"/>
              <a:buChar char="q"/>
            </a:pP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  <a:t>Порошок;</a:t>
            </a:r>
          </a:p>
          <a:p>
            <a:pPr>
              <a:buFont typeface="Wingdings" pitchFamily="2" charset="2"/>
              <a:buChar char="q"/>
            </a:pP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</a:rPr>
              <a:t>Таблетки по 0,25 и 0,5 г № 10.</a:t>
            </a:r>
          </a:p>
          <a:p>
            <a:endParaRPr lang="ru-RU" dirty="0"/>
          </a:p>
        </p:txBody>
      </p:sp>
      <p:pic>
        <p:nvPicPr>
          <p:cNvPr id="15362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785794"/>
            <a:ext cx="2857520" cy="1500198"/>
          </a:xfrm>
          <a:prstGeom prst="rect">
            <a:avLst/>
          </a:prstGeom>
          <a:noFill/>
        </p:spPr>
      </p:pic>
      <p:pic>
        <p:nvPicPr>
          <p:cNvPr id="15363" name="Picture 3" descr="C:\Users\Ольг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714752"/>
            <a:ext cx="2619375" cy="23145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Глина белая (каолин)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4722827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pPr>
              <a:buFont typeface="Wingdings" pitchFamily="2" charset="2"/>
              <a:buChar char="q"/>
            </a:pP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Внутрь (10—100 г) при  </a:t>
            </a:r>
          </a:p>
          <a:p>
            <a:pPr>
              <a:buNone/>
            </a:pP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    желудочно-кишечных </a:t>
            </a:r>
          </a:p>
          <a:p>
            <a:pPr>
              <a:buNone/>
            </a:pP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    заболеваниях (колитах, энтеритах), интоксикациях;</a:t>
            </a:r>
          </a:p>
          <a:p>
            <a:pPr>
              <a:buFont typeface="Wingdings" pitchFamily="2" charset="2"/>
              <a:buChar char="q"/>
            </a:pP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наружно  при кожных заболеваниях, язвах, опрелостях, ожогах в виде  присыпок, мазей, паст.</a:t>
            </a:r>
          </a:p>
          <a:p>
            <a:pPr>
              <a:buNone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</a:rPr>
              <a:t>Форма выпуска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pPr>
              <a:buFont typeface="Wingdings" pitchFamily="2" charset="2"/>
              <a:buChar char="q"/>
            </a:pP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порошок.</a:t>
            </a:r>
          </a:p>
          <a:p>
            <a:endParaRPr lang="ru-RU" dirty="0"/>
          </a:p>
        </p:txBody>
      </p:sp>
      <p:pic>
        <p:nvPicPr>
          <p:cNvPr id="16386" name="Picture 2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500042"/>
            <a:ext cx="2347916" cy="2466975"/>
          </a:xfrm>
          <a:prstGeom prst="rect">
            <a:avLst/>
          </a:prstGeom>
          <a:noFill/>
        </p:spPr>
      </p:pic>
      <p:pic>
        <p:nvPicPr>
          <p:cNvPr id="16387" name="Picture 3" descr="C:\Users\Ольга\Desktop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4357694"/>
            <a:ext cx="2357454" cy="2276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полифепан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28736"/>
            <a:ext cx="8686800" cy="514353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Экзогенные и эндогенные токсикозы различного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происхождения (в качестве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детоксицирующего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средства);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Острые отравления лекарственными препаратами, солями тяжелых металлов, алкалоидами, алкоголем или другими ядами (в качестве средства первой помощи);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Комплексное лечение пищевых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токсикоинфекций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диспепсии,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дисбактериозов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сальмонеллеза, дизентерии и гнойно-воспалительных заболеваний, сопровождающихся интоксикацией;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Нарушения липидного обмена (ожирение, атеросклероз);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Почечная и печеночная недостаточность;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Пищевая и лекарственная аллергия.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Выведение из организма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ксенобиотиков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Форма выпуска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Порошок для приема внутрь в пакетиках по 10 г.;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и в пакетах по 50, 100, 250 и 500г.;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Гранулы для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раствора-в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пакетах и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банках-по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25, 50, 100 и 200г.;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Паста в пакетах по 100, 250, 500 и 1000г., в банках по100,110, 250 и 500г. И в тубах по 100г.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7410" name="Picture 2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57166"/>
            <a:ext cx="2990850" cy="1533525"/>
          </a:xfrm>
          <a:prstGeom prst="rect">
            <a:avLst/>
          </a:prstGeom>
          <a:noFill/>
        </p:spPr>
      </p:pic>
      <p:pic>
        <p:nvPicPr>
          <p:cNvPr id="17411" name="Picture 3" descr="C:\Users\Ольга\Desktop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342900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Тальк (магния силикат)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686800" cy="495459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кожные заболевания,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раздражение и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повышенная потливость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кожных покровов в виде 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присыпок; 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для приготовления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таблеток и паст в качестве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вспомогательного вещества.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Форма выпуска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Порошок.</a:t>
            </a:r>
          </a:p>
          <a:p>
            <a:endParaRPr lang="ru-RU" dirty="0"/>
          </a:p>
        </p:txBody>
      </p:sp>
      <p:pic>
        <p:nvPicPr>
          <p:cNvPr id="18434" name="Picture 2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285860"/>
            <a:ext cx="3500462" cy="1785950"/>
          </a:xfrm>
          <a:prstGeom prst="rect">
            <a:avLst/>
          </a:prstGeom>
          <a:noFill/>
        </p:spPr>
      </p:pic>
      <p:pic>
        <p:nvPicPr>
          <p:cNvPr id="18435" name="Picture 3" descr="C:\Users\Ольга\Desktop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857628"/>
            <a:ext cx="3357586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Обволакивающие средства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это вещества растительного происхождения, 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образующие с водой коллоидные растворы, 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которые покрывают (обволакивают) слизистые 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оболочки или кожу, предохраняя тем самым 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чувствительные нервные окончания от 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воздействия раздражающих факторов 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внешней среды.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Местноанестезирующие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средства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929222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2500" b="1" dirty="0" smtClean="0">
                <a:solidFill>
                  <a:schemeClr val="accent1">
                    <a:lumMod val="75000"/>
                  </a:schemeClr>
                </a:solidFill>
              </a:rPr>
              <a:t>Местные </a:t>
            </a:r>
            <a:r>
              <a:rPr lang="ru-RU" sz="2500" b="1" dirty="0" err="1" smtClean="0">
                <a:solidFill>
                  <a:schemeClr val="accent1">
                    <a:lumMod val="75000"/>
                  </a:schemeClr>
                </a:solidFill>
              </a:rPr>
              <a:t>анестетики-это</a:t>
            </a:r>
            <a:r>
              <a:rPr lang="ru-RU" sz="25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500" dirty="0" smtClean="0">
                <a:solidFill>
                  <a:schemeClr val="accent1">
                    <a:lumMod val="75000"/>
                  </a:schemeClr>
                </a:solidFill>
              </a:rPr>
              <a:t>группа средств, временно обратимо блокирующие чувствительные рецепторы и блокирующие проведение импульса по нервным волокнам. В первую очередь блокируются болевые рецепторы, а затем температурные, тактильные.</a:t>
            </a:r>
          </a:p>
          <a:p>
            <a:pPr>
              <a:buFont typeface="Wingdings" pitchFamily="2" charset="2"/>
              <a:buChar char="q"/>
            </a:pPr>
            <a:r>
              <a:rPr lang="ru-RU" sz="2500" b="1" dirty="0" smtClean="0">
                <a:solidFill>
                  <a:schemeClr val="accent1">
                    <a:lumMod val="75000"/>
                  </a:schemeClr>
                </a:solidFill>
              </a:rPr>
              <a:t>Анестезия</a:t>
            </a:r>
            <a:r>
              <a:rPr lang="ru-RU" sz="2500" dirty="0" smtClean="0">
                <a:solidFill>
                  <a:schemeClr val="accent1">
                    <a:lumMod val="75000"/>
                  </a:schemeClr>
                </a:solidFill>
              </a:rPr>
              <a:t>-это временная утрата болевой чувствительности.</a:t>
            </a:r>
          </a:p>
          <a:p>
            <a:pPr>
              <a:buFont typeface="Wingdings" pitchFamily="2" charset="2"/>
              <a:buChar char="q"/>
            </a:pPr>
            <a:r>
              <a:rPr lang="ru-RU" sz="2500" b="1" dirty="0" smtClean="0">
                <a:solidFill>
                  <a:schemeClr val="accent1">
                    <a:lumMod val="75000"/>
                  </a:schemeClr>
                </a:solidFill>
              </a:rPr>
              <a:t>Местная анестезия</a:t>
            </a:r>
            <a:r>
              <a:rPr lang="ru-RU" sz="2500" dirty="0" smtClean="0">
                <a:solidFill>
                  <a:schemeClr val="accent1">
                    <a:lumMod val="75000"/>
                  </a:schemeClr>
                </a:solidFill>
              </a:rPr>
              <a:t>-это обратимая утрата чувствительности на ограниченном участке тела, которая достигается путем угнетения процессов возбуждения нервных окончаний или торможения проведения импульсов в периферических нервных волокнах с сохранением сознания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Механизм действия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Предохраняют чувствительные нервные окончания от воздействия раздражающих факторов внешней среды.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Уменьшают чувство боли</a:t>
            </a:r>
          </a:p>
          <a:p>
            <a:pPr lvl="0">
              <a:buFont typeface="Wingdings" pitchFamily="2" charset="2"/>
              <a:buChar char="q"/>
            </a:pP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9458" name="Picture 2" descr="C:\Users\Ольга\Desktop\image00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429000"/>
            <a:ext cx="6072230" cy="2571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03796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Воспалительные и язвенные поражения слизистой оболочки желудка (гастрит, язвенная болезнь, изжога) и кишечника (энтероколит);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Совместно или непосредственно перед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пероральным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приемом или ректальным введением  лекарственных веществ, обладающих раздражающим действием;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Отравления кислотами, щелочами и едкими жидкостями (растворы фенола, хлорной извести и др.);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воспалительные заболевания кожи, трофические язвы, гнойные раны, ожоги, обморожения.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крахмал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553480" cy="521497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300" dirty="0" smtClean="0">
                <a:solidFill>
                  <a:schemeClr val="accent1">
                    <a:lumMod val="75000"/>
                  </a:schemeClr>
                </a:solidFill>
              </a:rPr>
              <a:t>Получают при смешивании </a:t>
            </a:r>
          </a:p>
          <a:p>
            <a:pPr>
              <a:buNone/>
            </a:pPr>
            <a:r>
              <a:rPr lang="ru-RU" sz="3300" dirty="0" smtClean="0">
                <a:solidFill>
                  <a:schemeClr val="accent1">
                    <a:lumMod val="75000"/>
                  </a:schemeClr>
                </a:solidFill>
              </a:rPr>
              <a:t>крахмала с горячей водой</a:t>
            </a:r>
          </a:p>
          <a:p>
            <a:pPr>
              <a:buNone/>
            </a:pPr>
            <a:r>
              <a:rPr lang="ru-RU" sz="3300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</a:t>
            </a:r>
          </a:p>
          <a:p>
            <a:pPr>
              <a:buFont typeface="Wingdings" pitchFamily="2" charset="2"/>
              <a:buChar char="q"/>
            </a:pPr>
            <a:r>
              <a:rPr lang="ru-RU" sz="3300" dirty="0" smtClean="0"/>
              <a:t> </a:t>
            </a:r>
            <a:r>
              <a:rPr lang="ru-RU" sz="3300" dirty="0" smtClean="0">
                <a:solidFill>
                  <a:schemeClr val="accent1">
                    <a:lumMod val="75000"/>
                  </a:schemeClr>
                </a:solidFill>
              </a:rPr>
              <a:t>В качестве обволакивающего </a:t>
            </a:r>
          </a:p>
          <a:p>
            <a:pPr>
              <a:buNone/>
            </a:pPr>
            <a:r>
              <a:rPr lang="ru-RU" sz="3300" dirty="0" smtClean="0">
                <a:solidFill>
                  <a:schemeClr val="accent1">
                    <a:lumMod val="75000"/>
                  </a:schemeClr>
                </a:solidFill>
              </a:rPr>
              <a:t>     средства наружно (в виде присыпок и пудр с окисью цинка, тальком и т.п.), </a:t>
            </a:r>
          </a:p>
          <a:p>
            <a:pPr>
              <a:buFont typeface="Wingdings" pitchFamily="2" charset="2"/>
              <a:buChar char="q"/>
            </a:pPr>
            <a:r>
              <a:rPr lang="ru-RU" sz="3300" dirty="0" smtClean="0">
                <a:solidFill>
                  <a:schemeClr val="accent1">
                    <a:lumMod val="75000"/>
                  </a:schemeClr>
                </a:solidFill>
              </a:rPr>
              <a:t>Внутрь и в клизмах (в виде крахмального клейстера или слизи)  для </a:t>
            </a:r>
          </a:p>
          <a:p>
            <a:pPr>
              <a:buNone/>
            </a:pPr>
            <a:r>
              <a:rPr lang="ru-RU" sz="3300" dirty="0" smtClean="0">
                <a:solidFill>
                  <a:schemeClr val="accent1">
                    <a:lumMod val="75000"/>
                  </a:schemeClr>
                </a:solidFill>
              </a:rPr>
              <a:t>     защиты чувствительных </a:t>
            </a:r>
          </a:p>
          <a:p>
            <a:pPr>
              <a:buNone/>
            </a:pPr>
            <a:r>
              <a:rPr lang="ru-RU" sz="3300" dirty="0" smtClean="0">
                <a:solidFill>
                  <a:schemeClr val="accent1">
                    <a:lumMod val="75000"/>
                  </a:schemeClr>
                </a:solidFill>
              </a:rPr>
              <a:t>     нервных окончаний от </a:t>
            </a:r>
          </a:p>
          <a:p>
            <a:pPr>
              <a:buNone/>
            </a:pPr>
            <a:r>
              <a:rPr lang="ru-RU" sz="3300" dirty="0" smtClean="0">
                <a:solidFill>
                  <a:schemeClr val="accent1">
                    <a:lumMod val="75000"/>
                  </a:schemeClr>
                </a:solidFill>
              </a:rPr>
              <a:t>     воздействия раздражающих </a:t>
            </a:r>
          </a:p>
          <a:p>
            <a:pPr>
              <a:buNone/>
            </a:pPr>
            <a:r>
              <a:rPr lang="ru-RU" sz="3300" dirty="0" smtClean="0">
                <a:solidFill>
                  <a:schemeClr val="accent1">
                    <a:lumMod val="75000"/>
                  </a:schemeClr>
                </a:solidFill>
              </a:rPr>
              <a:t>     веществ и для замедления </a:t>
            </a:r>
          </a:p>
          <a:p>
            <a:pPr>
              <a:buNone/>
            </a:pPr>
            <a:r>
              <a:rPr lang="ru-RU" sz="3300" dirty="0" smtClean="0">
                <a:solidFill>
                  <a:schemeClr val="accent1">
                    <a:lumMod val="75000"/>
                  </a:schemeClr>
                </a:solidFill>
              </a:rPr>
              <a:t>     всасывания ЛС.</a:t>
            </a:r>
          </a:p>
          <a:p>
            <a:pPr>
              <a:buNone/>
            </a:pPr>
            <a:r>
              <a:rPr lang="ru-RU" sz="3300" b="1" dirty="0" smtClean="0">
                <a:solidFill>
                  <a:schemeClr val="accent1">
                    <a:lumMod val="75000"/>
                  </a:schemeClr>
                </a:solidFill>
              </a:rPr>
              <a:t>Форма выпуска</a:t>
            </a:r>
            <a:r>
              <a:rPr lang="ru-RU" sz="3300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pPr>
              <a:buFont typeface="Wingdings" pitchFamily="2" charset="2"/>
              <a:buChar char="q"/>
            </a:pPr>
            <a:r>
              <a:rPr lang="ru-RU" sz="3300" dirty="0" smtClean="0">
                <a:solidFill>
                  <a:schemeClr val="accent1">
                    <a:lumMod val="75000"/>
                  </a:schemeClr>
                </a:solidFill>
              </a:rPr>
              <a:t>Порошок.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9458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142852"/>
            <a:ext cx="2143140" cy="2500330"/>
          </a:xfrm>
          <a:prstGeom prst="rect">
            <a:avLst/>
          </a:prstGeom>
          <a:noFill/>
        </p:spPr>
      </p:pic>
      <p:pic>
        <p:nvPicPr>
          <p:cNvPr id="19459" name="Picture 3" descr="C:\Users\Ольг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3786190"/>
            <a:ext cx="3000396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алмагель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686800" cy="514353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Комбинированный </a:t>
            </a:r>
          </a:p>
          <a:p>
            <a:pPr>
              <a:buNone/>
            </a:pP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    препарат, в 5 мл которого </a:t>
            </a:r>
          </a:p>
          <a:p>
            <a:pPr>
              <a:buNone/>
            </a:pP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    содержится 4,75 геля </a:t>
            </a:r>
          </a:p>
          <a:p>
            <a:pPr>
              <a:buNone/>
            </a:pP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    алюминия гидроокиси, 0,1 г </a:t>
            </a:r>
          </a:p>
          <a:p>
            <a:pPr>
              <a:buNone/>
            </a:pP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    магния окиси с добавлением </a:t>
            </a:r>
          </a:p>
          <a:p>
            <a:pPr>
              <a:buNone/>
            </a:pP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    D-сорбита.</a:t>
            </a:r>
          </a:p>
          <a:p>
            <a:pPr>
              <a:buNone/>
            </a:pPr>
            <a:r>
              <a:rPr lang="ru-RU" sz="2900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</a:t>
            </a: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pPr>
              <a:buFont typeface="Wingdings" pitchFamily="2" charset="2"/>
              <a:buChar char="q"/>
            </a:pP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язвенная болезнь желудка и двенадцатиперстной кишки, </a:t>
            </a:r>
            <a:r>
              <a:rPr lang="ru-RU" sz="2900" dirty="0" err="1" smtClean="0">
                <a:solidFill>
                  <a:schemeClr val="accent1">
                    <a:lumMod val="75000"/>
                  </a:schemeClr>
                </a:solidFill>
              </a:rPr>
              <a:t>гиперацидные</a:t>
            </a: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 гастриты и другие заболевания желудка; </a:t>
            </a:r>
          </a:p>
          <a:p>
            <a:pPr>
              <a:buFont typeface="Wingdings" pitchFamily="2" charset="2"/>
              <a:buChar char="q"/>
            </a:pP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sz="2900" dirty="0" err="1" smtClean="0">
                <a:solidFill>
                  <a:schemeClr val="accent1">
                    <a:lumMod val="75000"/>
                  </a:schemeClr>
                </a:solidFill>
              </a:rPr>
              <a:t>алмагель</a:t>
            </a: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 А входит еще и 0,1 г анестезина, его применяют при наличии сопутствующей боли;</a:t>
            </a:r>
          </a:p>
          <a:p>
            <a:pPr>
              <a:buFont typeface="Wingdings" pitchFamily="2" charset="2"/>
              <a:buChar char="q"/>
            </a:pP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sz="2900" dirty="0" err="1" smtClean="0">
                <a:solidFill>
                  <a:schemeClr val="accent1">
                    <a:lumMod val="75000"/>
                  </a:schemeClr>
                </a:solidFill>
              </a:rPr>
              <a:t>алмагель-нео</a:t>
            </a: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 входит еще </a:t>
            </a:r>
            <a:r>
              <a:rPr lang="ru-RU" sz="2900" dirty="0" err="1" smtClean="0">
                <a:solidFill>
                  <a:schemeClr val="accent1">
                    <a:lumMod val="75000"/>
                  </a:schemeClr>
                </a:solidFill>
              </a:rPr>
              <a:t>симетикон</a:t>
            </a: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  (препятствует вздутию живота и появлению колики), его применяют при повышенном газообразовании и коликах.</a:t>
            </a:r>
          </a:p>
          <a:p>
            <a:pPr>
              <a:buNone/>
            </a:pPr>
            <a:r>
              <a:rPr lang="ru-RU" sz="2900" b="1" dirty="0" smtClean="0">
                <a:solidFill>
                  <a:schemeClr val="accent1">
                    <a:lumMod val="75000"/>
                  </a:schemeClr>
                </a:solidFill>
              </a:rPr>
              <a:t>Форма выпуска: </a:t>
            </a:r>
          </a:p>
          <a:p>
            <a:pPr>
              <a:buFont typeface="Wingdings" pitchFamily="2" charset="2"/>
              <a:buChar char="q"/>
            </a:pPr>
            <a:r>
              <a:rPr lang="ru-RU" sz="2900" b="1" dirty="0" smtClean="0">
                <a:solidFill>
                  <a:schemeClr val="accent1">
                    <a:lumMod val="75000"/>
                  </a:schemeClr>
                </a:solidFill>
              </a:rPr>
              <a:t>Суспензия для приема внутрь во флаконах по 170 мл, в </a:t>
            </a: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пакетиках из алюминиевой фольги по 10 мл, в пачке картонной № 10</a:t>
            </a:r>
            <a:endParaRPr lang="ru-RU" sz="29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endParaRPr lang="ru-RU" sz="29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20483" name="Picture 3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714356"/>
            <a:ext cx="3857652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686800" cy="8382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Семя льна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6868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Наружно для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припарок, внутрь в качестве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обволакивающего и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смягчающего средства в виде слизи, которую готовят  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из 1 части цельного льняного семени и 30 частей 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горячей  воды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ex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tempore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Форма выпуска: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Измельченное сырье в  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картонных пачках по 200г.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1508" name="Picture 4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429132"/>
            <a:ext cx="2857500" cy="1600200"/>
          </a:xfrm>
          <a:prstGeom prst="rect">
            <a:avLst/>
          </a:prstGeom>
          <a:noFill/>
        </p:spPr>
      </p:pic>
      <p:pic>
        <p:nvPicPr>
          <p:cNvPr id="21509" name="Picture 5" descr="C:\Users\Ольг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428604"/>
            <a:ext cx="3000396" cy="27146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Раздражающие средства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   это вещества лечебный эффект которых при нанесении на кожу или при вдыхании связан с раздражением рецепторов кожи или слизистых оболочек и возбуждением афферентной иннервации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(рефлекторный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механизм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действия)</a:t>
            </a:r>
            <a:endParaRPr lang="ru-RU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Механизм действия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514353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Обладают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рефлекторным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типом действия т.е. действуют на рефлексогенные зоны кожи , раздражают рецепторы , что вызывает жжение , слабую боль и покраснение кожи в месте нанесения средств. Обладают двумя эффектами: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Трофическим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 – на месте раздражения </a:t>
            </a:r>
          </a:p>
          <a:p>
            <a:pPr lvl="0"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усиливается кровоток , повышается обмен </a:t>
            </a:r>
          </a:p>
          <a:p>
            <a:pPr lvl="0"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веществ во внутренних органах (в месте </a:t>
            </a:r>
          </a:p>
          <a:p>
            <a:pPr lvl="0"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проекции нанесения веществ на кожу) также </a:t>
            </a:r>
          </a:p>
          <a:p>
            <a:pPr lvl="0"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усиливается кровоток и повышается обмен </a:t>
            </a:r>
          </a:p>
          <a:p>
            <a:pPr lvl="0"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веществ, что приводит к ликвидации </a:t>
            </a:r>
          </a:p>
          <a:p>
            <a:pPr lvl="0"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воспаления .</a:t>
            </a:r>
          </a:p>
          <a:p>
            <a:pPr lvl="0">
              <a:lnSpc>
                <a:spcPct val="120000"/>
              </a:lnSpc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Отвлекающим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(обезболивающим) эффектом –</a:t>
            </a:r>
          </a:p>
          <a:p>
            <a:pPr lvl="0"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поток импульсов с кожи подавляет  в ЦНС </a:t>
            </a:r>
          </a:p>
          <a:p>
            <a:pPr lvl="0"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болевые импульсы с больного органа.</a:t>
            </a:r>
          </a:p>
          <a:p>
            <a:endParaRPr lang="ru-RU" dirty="0"/>
          </a:p>
        </p:txBody>
      </p:sp>
      <p:pic>
        <p:nvPicPr>
          <p:cNvPr id="1027" name="Picture 3" descr="C:\Users\Ольга\Desktop\image0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2357430"/>
            <a:ext cx="2214578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Механизм действия</a:t>
            </a:r>
            <a:endParaRPr lang="ru-RU" dirty="0"/>
          </a:p>
        </p:txBody>
      </p:sp>
      <p:pic>
        <p:nvPicPr>
          <p:cNvPr id="4" name="Picture 2" descr="C:\Users\Ольга\Desktop\img-5B38A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571612"/>
            <a:ext cx="6286544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классификация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00175"/>
            <a:ext cx="8686800" cy="4286280"/>
          </a:xfrm>
        </p:spPr>
        <p:txBody>
          <a:bodyPr/>
          <a:lstStyle/>
          <a:p>
            <a:pPr lvl="0"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Препараты, содержащие эфирные масла: (ментол, горчичники, масло эвкалиптовое,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терпинтиное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гвоздичное,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камфора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валидол)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Препараты, содержащие яды пчел: (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апизатрон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 и яды змей (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випросал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випратокс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Препараты спиртов: (нашатырный спирт, муравьиный спирт, этиловый спирт).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Миозиты,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Артриты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Радикулиты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Воспалительные </a:t>
            </a:r>
          </a:p>
          <a:p>
            <a:pPr lvl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заболевания органов </a:t>
            </a:r>
          </a:p>
          <a:p>
            <a:pPr lvl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дыхания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Стенокардия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Мигрень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Обморок</a:t>
            </a:r>
          </a:p>
          <a:p>
            <a:endParaRPr lang="ru-RU" dirty="0"/>
          </a:p>
        </p:txBody>
      </p:sp>
      <p:pic>
        <p:nvPicPr>
          <p:cNvPr id="2050" name="Picture 2" descr="C:\Users\Ольг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643050"/>
            <a:ext cx="3071834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Механизм действия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143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</a:t>
            </a:r>
            <a:r>
              <a:rPr lang="ru-RU" sz="1800" b="1" dirty="0" smtClean="0"/>
              <a:t> 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Механизм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  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действия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  местных анестетиков связан с тем, что, проникая в клетку, они закрывают ионные натриевые каналы с внутренней стороны клеточной мембраны, не позволяя ионам натрия войти в клетку.  В результате этого нарушается процесс деполяризации клеточных мембран, тормозится формирование потенциала действия, формирование и распространение болевого импульса, других видов чувствительности.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Ольга\Desktop\image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3286124"/>
            <a:ext cx="5743575" cy="2886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Препараты, содержащие эфирные масла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Ментол,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Горчичники,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Масло эвкалиптовое, </a:t>
            </a:r>
          </a:p>
          <a:p>
            <a:pPr>
              <a:buFont typeface="Wingdings" pitchFamily="2" charset="2"/>
              <a:buChar char="q"/>
            </a:pP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Терпинтиное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Гвоздичное, </a:t>
            </a:r>
          </a:p>
          <a:p>
            <a:pPr>
              <a:buFont typeface="Wingdings" pitchFamily="2" charset="2"/>
              <a:buChar char="q"/>
            </a:pP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Камфора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Валидол.</a:t>
            </a:r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ментол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714488"/>
            <a:ext cx="8686800" cy="457205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наружно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как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болеутоляющее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(отвлекающее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средство при невралгиях,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миалгиях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артралгиях, мигрени;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воспалительные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заболевания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верхних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дыхательных путей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 виде капель для носа 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ингаляций.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внутрь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 качестве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успокаивающего средства.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Противопоказан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детям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раннего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возраста.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Форма выпуска: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Порошок;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Флаконы по 10 и 25 мл 1-и 2%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масляного растворов;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Флаконы по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10мл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1-и 2%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спиртового  растворов;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Карандаш ментоловый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</a:t>
            </a:r>
            <a:endParaRPr lang="ru-RU" dirty="0"/>
          </a:p>
        </p:txBody>
      </p:sp>
      <p:pic>
        <p:nvPicPr>
          <p:cNvPr id="3074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428604"/>
            <a:ext cx="2767016" cy="2376490"/>
          </a:xfrm>
          <a:prstGeom prst="rect">
            <a:avLst/>
          </a:prstGeom>
          <a:noFill/>
        </p:spPr>
      </p:pic>
      <p:pic>
        <p:nvPicPr>
          <p:cNvPr id="1026" name="Picture 2" descr="C:\Users\Ольга\Desktop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378619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Комбинированные препараты с ментолом</a:t>
            </a:r>
            <a:endParaRPr lang="ru-RU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686800" cy="500066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Масло ментоловое 1- и 2 %;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Мази: «Бороментол»,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Гэвкамен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»,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Эфкамон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Таблетки: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Пектусин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Капли: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Эвкатол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Аэрозоли: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Камфомен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»,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Каметон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Ингалятор карманный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«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Ингакамф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Смесь для ингаляций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«Меновазин»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Ольга\Desktop\15281827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643314"/>
            <a:ext cx="4519644" cy="2495543"/>
          </a:xfrm>
          <a:prstGeom prst="rect">
            <a:avLst/>
          </a:prstGeom>
          <a:noFill/>
        </p:spPr>
      </p:pic>
      <p:pic>
        <p:nvPicPr>
          <p:cNvPr id="2051" name="Picture 3" descr="C:\Users\Ольга\Desktop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1428736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686800" cy="8382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валидол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14488"/>
            <a:ext cx="8115296" cy="4525963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25—30%-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ный раствор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метиловом эфире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изовалериановойкислоты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оказывает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успокаивающее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действие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 ЦНС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Легкие формы стенокардии;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Неврозы, истерии;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Морская и воздушная болезнь (как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противорвотное средство);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Местно –для успокоения кожного зуда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(5-10% спиртовой раствор).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Форма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выпуска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аблетки по 0,06 №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6 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10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Капсулы по 0,05 и 0,1 №20;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Раствор во флаконах-капельницах по 5 и 15 мл.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428604"/>
            <a:ext cx="3095625" cy="1476375"/>
          </a:xfrm>
          <a:prstGeom prst="rect">
            <a:avLst/>
          </a:prstGeom>
          <a:noFill/>
        </p:spPr>
      </p:pic>
      <p:pic>
        <p:nvPicPr>
          <p:cNvPr id="1027" name="Picture 3" descr="C:\Users\Ольга\Desktop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3357562"/>
            <a:ext cx="2238375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горчичники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 смачивании теплой водой ощущается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сильный запах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эфирного горчичного масла.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качестве противовоспалительного средства при болезнях органов дыхания (бронхит, пневмония), миозите, неврите, радикулите.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смоченном виде накладывают на кожу на 5—15 мин до появления выраженного покраснения.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Нельзя накладывать на поврежденную кожу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Форма выпуска: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Листы бумаги размером 8х12,5 см,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покрытые обезжиренным порошком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горчичной смеси;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Горчичник–пакет размером13х12х0,5 см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(разделен на 4 равных пакетика, каждый из которых наполнен горчичной смесью).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  <p:pic>
        <p:nvPicPr>
          <p:cNvPr id="5122" name="Picture 2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3429000"/>
            <a:ext cx="2786082" cy="1885951"/>
          </a:xfrm>
          <a:prstGeom prst="rect">
            <a:avLst/>
          </a:prstGeom>
          <a:noFill/>
        </p:spPr>
      </p:pic>
      <p:pic>
        <p:nvPicPr>
          <p:cNvPr id="5124" name="Picture 4" descr="C:\Users\Ольг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85728"/>
            <a:ext cx="2247901" cy="2171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горчичники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54162"/>
            <a:ext cx="7715304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Ольга\Desktop\PSkWVaf_8-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8143932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Лист эвкалипта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28736"/>
            <a:ext cx="8686800" cy="492922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Показания в п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рименению: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твар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 настой эвкалипта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как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антисептическое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средство для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полосканий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 ингаляций при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лор-заболеваниях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а также для лечения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свежих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 инфицированных ран,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воспалительных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заболеваний женских половых органов.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Настойка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эвкалипта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внутрь по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15–30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капель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прием при воспалительных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заболеваниях верхних дыхательных путей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 полости рта,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для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полосканий и паровых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ингаляций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– по 10–15 капель на стакан воды.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Масло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эвкалиптовое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:по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15–20 капель на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стакан воды для полосканий и ингаляций.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6146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2286016" cy="2800350"/>
          </a:xfrm>
          <a:prstGeom prst="rect">
            <a:avLst/>
          </a:prstGeom>
          <a:noFill/>
        </p:spPr>
      </p:pic>
      <p:pic>
        <p:nvPicPr>
          <p:cNvPr id="6147" name="Picture 3" descr="C:\Users\Ольга\Desktop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3929066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543956" cy="107157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Масло терпентинное очищенное (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скипидар очищенный)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7523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как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отвлекающее средство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 невралгиях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миозитах,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ревматизме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Противопоказания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поражения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печени и почек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Форма выпуска: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Флаконы по 50 г;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Мазь скипидарная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 стеклянных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банках и тубах по 15 и 25 г.;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Линимент скипидарный сложный во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флаконах по 80мл.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7170" name="Picture 2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285860"/>
            <a:ext cx="3314700" cy="1381125"/>
          </a:xfrm>
          <a:prstGeom prst="rect">
            <a:avLst/>
          </a:prstGeom>
          <a:noFill/>
        </p:spPr>
      </p:pic>
      <p:pic>
        <p:nvPicPr>
          <p:cNvPr id="7171" name="Picture 3" descr="C:\Users\Ольг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3500438"/>
            <a:ext cx="1847850" cy="2466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Препараты, содержащие яды 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пчел и змей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Препараты, содержащие яды пчел: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апизатрон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Препараты, содержащие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яды змей: 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випросал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випратокс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Препараты, содержащие яды пчел и змей</a:t>
            </a:r>
            <a:endParaRPr lang="ru-RU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5000660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 </a:t>
            </a:r>
            <a:r>
              <a:rPr lang="ru-RU" sz="7400" dirty="0" smtClean="0">
                <a:solidFill>
                  <a:schemeClr val="accent1">
                    <a:lumMod val="75000"/>
                  </a:schemeClr>
                </a:solidFill>
              </a:rPr>
              <a:t>Эффект препаратов, содержащих</a:t>
            </a:r>
          </a:p>
          <a:p>
            <a:pPr>
              <a:lnSpc>
                <a:spcPct val="120000"/>
              </a:lnSpc>
              <a:buNone/>
            </a:pPr>
            <a:r>
              <a:rPr lang="ru-RU" sz="7400" dirty="0" smtClean="0">
                <a:solidFill>
                  <a:schemeClr val="accent1">
                    <a:lumMod val="75000"/>
                  </a:schemeClr>
                </a:solidFill>
              </a:rPr>
              <a:t>     яды пчел и змей связан с </a:t>
            </a:r>
          </a:p>
          <a:p>
            <a:pPr>
              <a:lnSpc>
                <a:spcPct val="120000"/>
              </a:lnSpc>
              <a:buNone/>
            </a:pPr>
            <a:r>
              <a:rPr lang="ru-RU" sz="7400" dirty="0" smtClean="0">
                <a:solidFill>
                  <a:schemeClr val="accent1">
                    <a:lumMod val="75000"/>
                  </a:schemeClr>
                </a:solidFill>
              </a:rPr>
              <a:t>     раздражением рецепторов и </a:t>
            </a:r>
          </a:p>
          <a:p>
            <a:pPr>
              <a:lnSpc>
                <a:spcPct val="120000"/>
              </a:lnSpc>
              <a:buNone/>
            </a:pPr>
            <a:r>
              <a:rPr lang="ru-RU" sz="7400" dirty="0" smtClean="0">
                <a:solidFill>
                  <a:schemeClr val="accent1">
                    <a:lumMod val="75000"/>
                  </a:schemeClr>
                </a:solidFill>
              </a:rPr>
              <a:t>     возникновением рефлекторных </a:t>
            </a:r>
          </a:p>
          <a:p>
            <a:pPr>
              <a:lnSpc>
                <a:spcPct val="120000"/>
              </a:lnSpc>
              <a:buNone/>
            </a:pPr>
            <a:r>
              <a:rPr lang="ru-RU" sz="7400" dirty="0" smtClean="0">
                <a:solidFill>
                  <a:schemeClr val="accent1">
                    <a:lumMod val="75000"/>
                  </a:schemeClr>
                </a:solidFill>
              </a:rPr>
              <a:t>     реакций, со специфическим действием БАВ, содержащихся в них(гистамин, ферменты, органические кислоты и др.),</a:t>
            </a:r>
          </a:p>
          <a:p>
            <a:pPr>
              <a:lnSpc>
                <a:spcPct val="120000"/>
              </a:lnSpc>
              <a:buNone/>
            </a:pPr>
            <a:r>
              <a:rPr lang="ru-RU" sz="7400" dirty="0" smtClean="0">
                <a:solidFill>
                  <a:schemeClr val="accent1">
                    <a:lumMod val="75000"/>
                  </a:schemeClr>
                </a:solidFill>
              </a:rPr>
              <a:t>     влияющих на регуляторные процессы в организме,</a:t>
            </a:r>
          </a:p>
          <a:p>
            <a:pPr>
              <a:lnSpc>
                <a:spcPct val="120000"/>
              </a:lnSpc>
              <a:buNone/>
            </a:pPr>
            <a:r>
              <a:rPr lang="ru-RU" sz="74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такие как иммунологические реакции,</a:t>
            </a:r>
          </a:p>
          <a:p>
            <a:pPr>
              <a:lnSpc>
                <a:spcPct val="120000"/>
              </a:lnSpc>
              <a:buNone/>
            </a:pPr>
            <a:r>
              <a:rPr lang="ru-RU" sz="74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</a:t>
            </a:r>
            <a:r>
              <a:rPr lang="ru-RU" sz="7400" dirty="0" err="1" smtClean="0">
                <a:solidFill>
                  <a:schemeClr val="accent1">
                    <a:lumMod val="75000"/>
                  </a:schemeClr>
                </a:solidFill>
              </a:rPr>
              <a:t>микроциркуляцию</a:t>
            </a:r>
            <a:r>
              <a:rPr lang="ru-RU" sz="74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</a:p>
          <a:p>
            <a:pPr>
              <a:lnSpc>
                <a:spcPct val="120000"/>
              </a:lnSpc>
              <a:buNone/>
            </a:pPr>
            <a:r>
              <a:rPr lang="ru-RU" sz="74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свертываемость крови и т.д.</a:t>
            </a:r>
            <a:br>
              <a:rPr lang="ru-RU" sz="74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7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194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429132"/>
            <a:ext cx="2600325" cy="1752600"/>
          </a:xfrm>
          <a:prstGeom prst="rect">
            <a:avLst/>
          </a:prstGeom>
          <a:noFill/>
        </p:spPr>
      </p:pic>
      <p:pic>
        <p:nvPicPr>
          <p:cNvPr id="8195" name="Picture 3" descr="C:\Users\Ольг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285860"/>
            <a:ext cx="2619375" cy="1743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Механизм действия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71612"/>
            <a:ext cx="8715436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00174"/>
            <a:ext cx="8686800" cy="45799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препараты используются для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уменьшения болей и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воспалительных явлений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 полиартритах, миозитах,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радикулитах, в качестве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средств при аллергических заболеваниях, для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“рассасывания” рубцовых изменений в  тканях.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338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1643050"/>
            <a:ext cx="1800225" cy="2543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апизатрон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Мазь “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Апизартрон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новый” - 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Содержит пчелиный яд.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Применяется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для растирания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 ревматизме,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миалгии, радикулите и т.д.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Форма выпуска: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алюминиевые тубы по 25 и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100 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2" name="Picture 2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428736"/>
            <a:ext cx="2895603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випросал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випратокс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1435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Мазь “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Випросал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”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Содержит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яд гюрзы. 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Применяют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наружно при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невралгиях,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миалгиях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, артралгиях. Втирают досуха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1-2 раза в сутки в места наибольшей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болезненности.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Форма выпуска</a:t>
            </a:r>
            <a:r>
              <a:rPr lang="ru-RU" sz="2800" u="sng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 тубы по 25 и 50 г.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При применении препаратов, 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содержащих яды пчел и змей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возможны аллергические реакции.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800" dirty="0"/>
          </a:p>
        </p:txBody>
      </p:sp>
      <p:pic>
        <p:nvPicPr>
          <p:cNvPr id="10242" name="Picture 2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929066"/>
            <a:ext cx="2143125" cy="2286016"/>
          </a:xfrm>
          <a:prstGeom prst="rect">
            <a:avLst/>
          </a:prstGeom>
          <a:noFill/>
        </p:spPr>
      </p:pic>
      <p:pic>
        <p:nvPicPr>
          <p:cNvPr id="2050" name="Picture 2" descr="C:\Users\Ольга\Desktop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214422"/>
            <a:ext cx="3938589" cy="1357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Препараты спиртов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Раствор аммиака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(нашатырный спирт);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Спирт этиловый;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Спирт муравьиный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4071942"/>
            <a:ext cx="3714776" cy="2243142"/>
          </a:xfrm>
          <a:prstGeom prst="rect">
            <a:avLst/>
          </a:prstGeom>
          <a:noFill/>
        </p:spPr>
      </p:pic>
      <p:pic>
        <p:nvPicPr>
          <p:cNvPr id="3075" name="Picture 3" descr="C:\Users\Ольг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142984"/>
            <a:ext cx="2733677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Раствор аммиака 10%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466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ак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средство скорой помощи для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возбуждения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дыхания и выведения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больных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из обморочного состояния,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нутрь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 качестве рвотного средства (по 5—10 капель на 100 мл воды).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укусах насекомых – наружно в виде примочек.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больших дозах может вызвать остановку дыхания.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Противопоказания: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дерматиты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экземы.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Форма выпуска: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флаконы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 40 мл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ампулы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 1 мл № 10.</a:t>
            </a:r>
          </a:p>
          <a:p>
            <a:endParaRPr lang="ru-RU" dirty="0"/>
          </a:p>
        </p:txBody>
      </p:sp>
      <p:pic>
        <p:nvPicPr>
          <p:cNvPr id="3074" name="Picture 2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714356"/>
            <a:ext cx="2143125" cy="2143125"/>
          </a:xfrm>
          <a:prstGeom prst="rect">
            <a:avLst/>
          </a:prstGeom>
          <a:noFill/>
        </p:spPr>
      </p:pic>
      <p:pic>
        <p:nvPicPr>
          <p:cNvPr id="3075" name="Picture 3" descr="C:\Users\Ольга\Desktop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4643446"/>
            <a:ext cx="2857504" cy="15478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686800" cy="8382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Спирт этиловый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714488"/>
            <a:ext cx="8686800" cy="4525963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местном применении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оказывает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раздражающее действие. </a:t>
            </a:r>
            <a:endParaRPr lang="ru-RU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концентрации 40% (для детей 20%) этиловый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используют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для компрессов при воспалительных заболеваниях внутренних органов, мышц,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суставов.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Спиртовые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компрессы накладывают на здоровые участки кожи, имеющие сопряженную иннервацию с пораженными органами, тканями.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акие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компрессы уменьшают боль и улучшают трофику пораженных органов и тканей.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500042"/>
            <a:ext cx="2286000" cy="1819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Спирт муравьиный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Показания к применению: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наружно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для растираний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Миозитах;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Невралгиях;</a:t>
            </a:r>
          </a:p>
          <a:p>
            <a:pPr>
              <a:buFont typeface="Wingdings" pitchFamily="2" charset="2"/>
              <a:buChar char="q"/>
            </a:pP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Миалгиях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pPr>
              <a:buFont typeface="Wingdings" pitchFamily="2" charset="2"/>
              <a:buChar char="q"/>
            </a:pP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А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ртралгих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еспецифических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моно- и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полиартритах.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Форма выпуска: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Флаконы по 50 мл.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 descr="C:\Users\Ольга\Desktop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2928934"/>
            <a:ext cx="2000264" cy="2800350"/>
          </a:xfrm>
          <a:prstGeom prst="rect">
            <a:avLst/>
          </a:prstGeom>
          <a:noFill/>
        </p:spPr>
      </p:pic>
      <p:pic>
        <p:nvPicPr>
          <p:cNvPr id="5123" name="Picture 3" descr="C:\Users\Ольга\Desktop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785794"/>
            <a:ext cx="2562225" cy="1781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Ольга\Desktop\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Виды анестезии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794265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Терминальная, концевая или поверхностная анестезия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Инфильтрационная  анестезия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Проводниковая или регионарная (областная)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анестезия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Спинномозговая анестезия</a:t>
            </a:r>
          </a:p>
          <a:p>
            <a:pPr>
              <a:buFont typeface="Wingdings" pitchFamily="2" charset="2"/>
              <a:buChar char="q"/>
            </a:pP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Эпидуральная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анестезия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Внутрикостная анестезия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Терминальная (поверхностная) анестезия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492922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Анестетик наносится на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слизистую оболочку, раневую 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или ожоговую поверхность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 этом блокируются чувствительные нервные окончания, и утрачивается чувствительность данной области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Используется для устранения боли во время диагностических манипуляций (бронхоскопия), операциях на глазу, ЛОР- органах , при ожогах , ссадинах, зуде.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194" name="Picture 2" descr="C:\Users\Ольг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1142984"/>
            <a:ext cx="2976565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2505</TotalTime>
  <Words>2891</Words>
  <Application>Microsoft Office PowerPoint</Application>
  <PresentationFormat>Экран (4:3)</PresentationFormat>
  <Paragraphs>687</Paragraphs>
  <Slides>77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77</vt:i4>
      </vt:variant>
    </vt:vector>
  </HeadingPairs>
  <TitlesOfParts>
    <vt:vector size="78" baseType="lpstr">
      <vt:lpstr>Трек</vt:lpstr>
      <vt:lpstr>Средства, влияющие на афферентную нервную систему</vt:lpstr>
      <vt:lpstr>Периферическая нервная система</vt:lpstr>
      <vt:lpstr>Афферентная иннервация</vt:lpstr>
      <vt:lpstr>Классификация</vt:lpstr>
      <vt:lpstr>Местноанестезирующие средства</vt:lpstr>
      <vt:lpstr>Механизм действия</vt:lpstr>
      <vt:lpstr>Механизм действия</vt:lpstr>
      <vt:lpstr>Виды анестезии</vt:lpstr>
      <vt:lpstr>Терминальная (поверхностная) анестезия</vt:lpstr>
      <vt:lpstr>Инфильтрационная анестезия</vt:lpstr>
      <vt:lpstr>Проводниковая (регионарная) анестезия</vt:lpstr>
      <vt:lpstr>Спинномозговая анестезия</vt:lpstr>
      <vt:lpstr>Эпидуральная (перидуральная) анестезия</vt:lpstr>
      <vt:lpstr>Внутрикостная анестезия</vt:lpstr>
      <vt:lpstr>Местноанестезирующие средства</vt:lpstr>
      <vt:lpstr>Местноанестезирующие средства</vt:lpstr>
      <vt:lpstr>Требования к анестетикам</vt:lpstr>
      <vt:lpstr>Показания к применению</vt:lpstr>
      <vt:lpstr>Побочные действия</vt:lpstr>
      <vt:lpstr>  Для снижения</vt:lpstr>
      <vt:lpstr>Противопоказания</vt:lpstr>
      <vt:lpstr>Новокаин (прокаин)</vt:lpstr>
      <vt:lpstr>Новокаин (прокаин)</vt:lpstr>
      <vt:lpstr>Лидокаин (ксикаин)</vt:lpstr>
      <vt:lpstr>Лидокаин (ксикаин)</vt:lpstr>
      <vt:lpstr>Анестезин (бензокаин)</vt:lpstr>
      <vt:lpstr>Анестезин (бензокаин)</vt:lpstr>
      <vt:lpstr>Дикаин (тетракаин)</vt:lpstr>
      <vt:lpstr>Ультракаин (артикаин)</vt:lpstr>
      <vt:lpstr>Вяжущие средства</vt:lpstr>
      <vt:lpstr>Механизм действия</vt:lpstr>
      <vt:lpstr>Механизм действия</vt:lpstr>
      <vt:lpstr>классификация</vt:lpstr>
      <vt:lpstr>Показания к применению</vt:lpstr>
      <vt:lpstr>Танин</vt:lpstr>
      <vt:lpstr>танальбин</vt:lpstr>
      <vt:lpstr>Кора дуба</vt:lpstr>
      <vt:lpstr>Висмута нитрат основной</vt:lpstr>
      <vt:lpstr>Де-нол (Висмута трикалия дицитрат)</vt:lpstr>
      <vt:lpstr>ксероформ</vt:lpstr>
      <vt:lpstr>дерматол</vt:lpstr>
      <vt:lpstr>Адсорбирующие средства</vt:lpstr>
      <vt:lpstr>Механизм действия</vt:lpstr>
      <vt:lpstr>Показания к применению</vt:lpstr>
      <vt:lpstr>Уголь активированный</vt:lpstr>
      <vt:lpstr>Глина белая (каолин)</vt:lpstr>
      <vt:lpstr>полифепан</vt:lpstr>
      <vt:lpstr>Тальк (магния силикат)</vt:lpstr>
      <vt:lpstr>Обволакивающие средства</vt:lpstr>
      <vt:lpstr>Механизм действия</vt:lpstr>
      <vt:lpstr>Показания к применению</vt:lpstr>
      <vt:lpstr> крахмал</vt:lpstr>
      <vt:lpstr>алмагель</vt:lpstr>
      <vt:lpstr>Семя льна</vt:lpstr>
      <vt:lpstr>Раздражающие средства</vt:lpstr>
      <vt:lpstr>Механизм действия</vt:lpstr>
      <vt:lpstr>Механизм действия</vt:lpstr>
      <vt:lpstr>классификация</vt:lpstr>
      <vt:lpstr>Показания к применению</vt:lpstr>
      <vt:lpstr>Препараты, содержащие эфирные масла</vt:lpstr>
      <vt:lpstr>ментол</vt:lpstr>
      <vt:lpstr>Комбинированные препараты с ментолом</vt:lpstr>
      <vt:lpstr>валидол</vt:lpstr>
      <vt:lpstr>горчичники</vt:lpstr>
      <vt:lpstr>горчичники</vt:lpstr>
      <vt:lpstr>Лист эвкалипта</vt:lpstr>
      <vt:lpstr>Масло терпентинное очищенное (скипидар очищенный)</vt:lpstr>
      <vt:lpstr>Препараты, содержащие яды пчел и змей</vt:lpstr>
      <vt:lpstr>Препараты, содержащие яды пчел и змей</vt:lpstr>
      <vt:lpstr>Показания к применению</vt:lpstr>
      <vt:lpstr>апизатрон</vt:lpstr>
      <vt:lpstr>випросал, випратокс</vt:lpstr>
      <vt:lpstr>Препараты спиртов</vt:lpstr>
      <vt:lpstr>Раствор аммиака 10%</vt:lpstr>
      <vt:lpstr>Спирт этиловый</vt:lpstr>
      <vt:lpstr>Спирт муравьиный</vt:lpstr>
      <vt:lpstr>Слайд 77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Средства, влияющие на афферентную нервную систему</dc:title>
  <dc:creator>Ольга</dc:creator>
  <cp:lastModifiedBy>Ольга</cp:lastModifiedBy>
  <cp:revision>196</cp:revision>
  <dcterms:created xsi:type="dcterms:W3CDTF">2020-10-21T10:44:40Z</dcterms:created>
  <dcterms:modified xsi:type="dcterms:W3CDTF">2020-10-26T10:37:02Z</dcterms:modified>
</cp:coreProperties>
</file>