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59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43323" y="3721473"/>
            <a:ext cx="5120640" cy="1581150"/>
          </a:xfrm>
        </p:spPr>
        <p:txBody>
          <a:bodyPr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91475" y="6429375"/>
            <a:ext cx="876300" cy="292100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739896" y="1417320"/>
            <a:ext cx="5120640" cy="2304288"/>
          </a:xfrm>
        </p:spPr>
        <p:txBody>
          <a:bodyPr>
            <a:normAutofit/>
          </a:bodyPr>
          <a:lstStyle>
            <a:lvl1pPr>
              <a:defRPr sz="40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>
            <a:spLocks noChangeAspect="1" noEditPoints="1"/>
          </p:cNvSpPr>
          <p:nvPr/>
        </p:nvSpPr>
        <p:spPr bwMode="auto">
          <a:xfrm>
            <a:off x="5489634" y="0"/>
            <a:ext cx="3393768" cy="6858000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5" name="Title Placeholder 1"/>
          <p:cNvSpPr>
            <a:spLocks noGrp="1"/>
          </p:cNvSpPr>
          <p:nvPr>
            <p:ph type="title"/>
          </p:nvPr>
        </p:nvSpPr>
        <p:spPr>
          <a:xfrm>
            <a:off x="276225" y="228600"/>
            <a:ext cx="8591550" cy="106680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274320" y="1298448"/>
            <a:ext cx="8595360" cy="4937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3743324" y="1400174"/>
            <a:ext cx="5120640" cy="1476375"/>
          </a:xfrm>
        </p:spPr>
        <p:txBody>
          <a:bodyPr anchor="b" anchorCtr="0"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Freeform 7"/>
          <p:cNvSpPr>
            <a:spLocks noChangeAspect="1" noEditPoints="1"/>
          </p:cNvSpPr>
          <p:nvPr/>
        </p:nvSpPr>
        <p:spPr bwMode="auto">
          <a:xfrm>
            <a:off x="34289" y="136641"/>
            <a:ext cx="3326149" cy="6721359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733800" y="2895599"/>
            <a:ext cx="5129543" cy="2667001"/>
          </a:xfrm>
        </p:spPr>
        <p:txBody>
          <a:bodyPr anchor="t">
            <a:normAutofit/>
          </a:bodyPr>
          <a:lstStyle>
            <a:lvl1pPr>
              <a:defRPr kumimoji="0" lang="en-US" sz="4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5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5" y="1298448"/>
            <a:ext cx="4248150" cy="509587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15815" y="1298448"/>
            <a:ext cx="4248150" cy="509587"/>
          </a:xfrm>
        </p:spPr>
        <p:txBody>
          <a:bodyPr anchor="ctr">
            <a:normAutofit/>
          </a:bodyPr>
          <a:lstStyle>
            <a:lvl1pPr marL="0" indent="0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2834640" cy="129844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11"/>
          <p:cNvSpPr>
            <a:spLocks noGrp="1"/>
          </p:cNvSpPr>
          <p:nvPr>
            <p:ph sz="quarter" idx="14"/>
          </p:nvPr>
        </p:nvSpPr>
        <p:spPr>
          <a:xfrm>
            <a:off x="3775935" y="533400"/>
            <a:ext cx="5063266" cy="570280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4" y="1539240"/>
            <a:ext cx="2834640" cy="4709160"/>
          </a:xfrm>
        </p:spPr>
        <p:txBody>
          <a:bodyPr>
            <a:normAutofit/>
          </a:bodyPr>
          <a:lstStyle>
            <a:lvl1pPr marL="0" indent="0">
              <a:buNone/>
              <a:defRPr lang="en-US" sz="1600" b="0" i="0" kern="1200" cap="none" spc="30" baseline="0" dirty="0" smtClean="0">
                <a:solidFill>
                  <a:schemeClr val="bg2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09950" y="0"/>
            <a:ext cx="5734050" cy="6858000"/>
          </a:xfrm>
        </p:spPr>
        <p:txBody>
          <a:bodyPr anchor="ctr" anchorCtr="0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276224" y="228600"/>
            <a:ext cx="2834640" cy="129539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274320" y="1536192"/>
            <a:ext cx="2834640" cy="4712208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bg2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6225" y="1295400"/>
            <a:ext cx="8591550" cy="49339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6225" y="6429375"/>
            <a:ext cx="21336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43324" y="6429375"/>
            <a:ext cx="4086225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91475" y="6429375"/>
            <a:ext cx="8763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600" b="1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ts val="400"/>
        </a:spcBef>
        <a:buNone/>
        <a:defRPr sz="3600" b="0" kern="1200" cap="none" spc="0" baseline="0">
          <a:solidFill>
            <a:schemeClr val="tx2"/>
          </a:solidFill>
          <a:latin typeface="+mj-lt"/>
          <a:ea typeface="+mj-ea"/>
          <a:cs typeface="Tunga" pitchFamily="2"/>
        </a:defRPr>
      </a:lvl1pPr>
    </p:titleStyle>
    <p:bodyStyle>
      <a:lvl1pPr marL="171450" indent="-173736" algn="l" defTabSz="914400" rtl="0" eaLnBrk="1" latinLnBrk="0" hangingPunct="1">
        <a:spcBef>
          <a:spcPts val="600"/>
        </a:spcBef>
        <a:spcAft>
          <a:spcPts val="0"/>
        </a:spcAft>
        <a:buClr>
          <a:schemeClr val="accent1"/>
        </a:buClr>
        <a:buFont typeface="Arial" pitchFamily="34" charset="0"/>
        <a:buChar char="•"/>
        <a:defRPr sz="2200" b="0" i="0" kern="1200" cap="none" spc="30" baseline="0">
          <a:solidFill>
            <a:schemeClr val="tx2"/>
          </a:solidFill>
          <a:latin typeface="+mn-lt"/>
          <a:ea typeface="+mn-ea"/>
          <a:cs typeface="Tahoma" pitchFamily="34" charset="0"/>
        </a:defRPr>
      </a:lvl1pPr>
      <a:lvl2pPr marL="34448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51593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3pPr>
      <a:lvl4pPr marL="68897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86042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Tahoma" pitchFamily="34" charset="0"/>
        </a:defRPr>
      </a:lvl5pPr>
      <a:lvl6pPr marL="105156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23444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41732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160020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79912" y="4005064"/>
            <a:ext cx="5120640" cy="1581150"/>
          </a:xfrm>
        </p:spPr>
        <p:txBody>
          <a:bodyPr>
            <a:normAutofit fontScale="92500" lnSpcReduction="10000"/>
          </a:bodyPr>
          <a:lstStyle/>
          <a:p>
            <a:pPr algn="r"/>
            <a:r>
              <a:rPr lang="ru-RU" b="1" dirty="0" smtClean="0"/>
              <a:t>Подготовила:</a:t>
            </a:r>
          </a:p>
          <a:p>
            <a:pPr algn="r"/>
            <a:r>
              <a:rPr lang="ru-RU" b="1" dirty="0" smtClean="0"/>
              <a:t>Покровская О.В.</a:t>
            </a:r>
          </a:p>
          <a:p>
            <a:pPr algn="r"/>
            <a:r>
              <a:rPr lang="ru-RU" b="1" dirty="0" smtClean="0"/>
              <a:t>Учитель истории и обществознания</a:t>
            </a:r>
          </a:p>
          <a:p>
            <a:pPr algn="r"/>
            <a:r>
              <a:rPr lang="ru-RU" b="1" dirty="0" smtClean="0"/>
              <a:t>МОУ «Средняя школа №27»</a:t>
            </a:r>
            <a:endParaRPr lang="ru-RU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i="1" dirty="0" err="1" smtClean="0"/>
              <a:t>ТЕма</a:t>
            </a:r>
            <a:r>
              <a:rPr lang="ru-RU" b="1" i="1" smtClean="0"/>
              <a:t> </a:t>
            </a:r>
            <a:r>
              <a:rPr lang="ru-RU" b="1" i="1" smtClean="0"/>
              <a:t>14.Торговля </a:t>
            </a:r>
            <a:r>
              <a:rPr lang="ru-RU" b="1" i="1" dirty="0" smtClean="0"/>
              <a:t>в средние века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27289418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44247" cy="60811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/>
              <a:t>1.Что с возу упало, то пропало…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937013"/>
            <a:ext cx="8964488" cy="5263424"/>
          </a:xfrm>
        </p:spPr>
        <p:txBody>
          <a:bodyPr/>
          <a:lstStyle/>
          <a:p>
            <a:pPr marL="0" indent="0">
              <a:buNone/>
            </a:pPr>
            <a:r>
              <a:rPr lang="ru-RU" b="1" i="1" dirty="0" smtClean="0"/>
              <a:t>*Какие препятствия встречали торговцы в своём нелёгком деле?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b="1" u="sng" dirty="0" smtClean="0"/>
          </a:p>
          <a:p>
            <a:pPr marL="0" indent="0">
              <a:buNone/>
            </a:pPr>
            <a:endParaRPr lang="ru-RU" b="1" u="sng" dirty="0"/>
          </a:p>
          <a:p>
            <a:pPr marL="0" indent="0">
              <a:buNone/>
            </a:pPr>
            <a:endParaRPr lang="ru-RU" b="1" u="sng" dirty="0" smtClean="0"/>
          </a:p>
          <a:p>
            <a:pPr marL="0" indent="0">
              <a:buNone/>
            </a:pPr>
            <a:endParaRPr lang="ru-RU" b="1" u="sng" dirty="0"/>
          </a:p>
          <a:p>
            <a:pPr marL="0" indent="0">
              <a:buNone/>
            </a:pPr>
            <a:endParaRPr lang="ru-RU" b="1" u="sng" dirty="0" smtClean="0"/>
          </a:p>
          <a:p>
            <a:pPr marL="0" indent="0">
              <a:buNone/>
            </a:pPr>
            <a:endParaRPr lang="ru-RU" b="1" u="sng" dirty="0"/>
          </a:p>
          <a:p>
            <a:pPr marL="0" indent="0">
              <a:buNone/>
            </a:pPr>
            <a:endParaRPr lang="ru-RU" b="1" u="sng" dirty="0" smtClean="0"/>
          </a:p>
          <a:p>
            <a:pPr marL="0" indent="0">
              <a:buNone/>
            </a:pPr>
            <a:r>
              <a:rPr lang="ru-RU" b="1" u="sng" dirty="0" smtClean="0"/>
              <a:t>Гильдии</a:t>
            </a:r>
            <a:r>
              <a:rPr lang="ru-RU" dirty="0" smtClean="0"/>
              <a:t> –торговые союзы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3164" y="1320164"/>
            <a:ext cx="1463167" cy="213073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340768"/>
            <a:ext cx="4464496" cy="32535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2658" y="2492896"/>
            <a:ext cx="2599128" cy="25991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179512" y="5487594"/>
            <a:ext cx="8496944" cy="83099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i="1" u="sng" dirty="0" smtClean="0"/>
              <a:t>Задание</a:t>
            </a:r>
            <a:r>
              <a:rPr lang="ru-RU" sz="2400" dirty="0" smtClean="0"/>
              <a:t>: используя материал Учебника, определите функции гильдии, запишите в тетрадь. </a:t>
            </a:r>
            <a:r>
              <a:rPr lang="ru-RU" sz="2400" b="1" i="1" u="sng" dirty="0" smtClean="0"/>
              <a:t> (Учебник стр.112)</a:t>
            </a:r>
            <a:endParaRPr lang="ru-RU" sz="2400" b="1" i="1" u="sng" dirty="0"/>
          </a:p>
        </p:txBody>
      </p:sp>
    </p:spTree>
    <p:extLst>
      <p:ext uri="{BB962C8B-B14F-4D97-AF65-F5344CB8AC3E}">
        <p14:creationId xmlns:p14="http://schemas.microsoft.com/office/powerpoint/2010/main" val="11830207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472239" cy="53610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i="1" dirty="0" smtClean="0"/>
              <a:t>2.Расширение торговых связей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1628800"/>
            <a:ext cx="8690168" cy="4607408"/>
          </a:xfrm>
        </p:spPr>
        <p:txBody>
          <a:bodyPr/>
          <a:lstStyle/>
          <a:p>
            <a:pPr>
              <a:buFont typeface="Wingdings" panose="05000000000000000000" pitchFamily="2" charset="2"/>
              <a:buChar char="q"/>
            </a:pPr>
            <a:endParaRPr lang="ru-RU" b="1" i="1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ru-RU" sz="2800" b="1" i="1" dirty="0" smtClean="0"/>
              <a:t>Натуральное хозяйство сохранялось* - ?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2800" b="1" i="1" dirty="0" smtClean="0"/>
              <a:t> Товарное хозяйство  -  хозяйство для продажи</a:t>
            </a:r>
          </a:p>
          <a:p>
            <a:pPr marL="0" indent="0">
              <a:buNone/>
            </a:pPr>
            <a:r>
              <a:rPr lang="ru-RU" sz="2800" b="1" i="1" u="sng" dirty="0" smtClean="0"/>
              <a:t>Венеция, Генуя (власть принадлежала богатым купцам)  – свободные города-республики</a:t>
            </a:r>
            <a:endParaRPr lang="ru-RU" sz="2800" b="1" i="1" u="sng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509120"/>
            <a:ext cx="3118329" cy="22724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4029166"/>
            <a:ext cx="4201238" cy="2828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276225" y="1000417"/>
            <a:ext cx="8064896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u="sng" dirty="0" smtClean="0"/>
              <a:t>Задание</a:t>
            </a:r>
            <a:r>
              <a:rPr lang="ru-RU" dirty="0" smtClean="0"/>
              <a:t>: Используя материал Учебника и исторические знания, дайте определение, что такое натуральное хозяйство. Запишите определение: </a:t>
            </a:r>
            <a:r>
              <a:rPr lang="ru-RU" b="1" dirty="0" smtClean="0"/>
              <a:t>товарного и натурального хозяйства.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023632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472239" cy="53610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i="1" dirty="0" smtClean="0"/>
              <a:t>2.Расширение торговых связей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836712"/>
            <a:ext cx="8690168" cy="53994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i="1" u="sng" dirty="0" smtClean="0"/>
              <a:t>Задание</a:t>
            </a:r>
            <a:r>
              <a:rPr lang="ru-RU" sz="2800" b="1" i="1" dirty="0" smtClean="0"/>
              <a:t>: </a:t>
            </a:r>
            <a:r>
              <a:rPr lang="ru-RU" sz="3200" b="1" i="1" dirty="0" smtClean="0"/>
              <a:t>изучите материал Учебника (стр.113), ответьте на вопрос, почему богатого человека называли «мешок с перцем»?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933056"/>
            <a:ext cx="3118329" cy="22724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3485121"/>
            <a:ext cx="4705473" cy="3168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33360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472239" cy="53610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i="1" dirty="0" smtClean="0"/>
              <a:t>2.Расширение торговых связей</a:t>
            </a:r>
            <a:endParaRPr lang="ru-RU" b="1" i="1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175497717"/>
              </p:ext>
            </p:extLst>
          </p:nvPr>
        </p:nvGraphicFramePr>
        <p:xfrm>
          <a:off x="539552" y="980728"/>
          <a:ext cx="8136904" cy="25546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8452"/>
                <a:gridCol w="4068452"/>
              </a:tblGrid>
              <a:tr h="357501">
                <a:tc gridSpan="2">
                  <a:txBody>
                    <a:bodyPr/>
                    <a:lstStyle/>
                    <a:p>
                      <a:r>
                        <a:rPr lang="ru-RU" sz="2800" dirty="0" smtClean="0"/>
                        <a:t>Задание: заполните пропуск, используя</a:t>
                      </a:r>
                      <a:r>
                        <a:rPr lang="ru-RU" sz="2800" baseline="0" dirty="0" smtClean="0"/>
                        <a:t> материал Учебника (стр.113)</a:t>
                      </a:r>
                      <a:endParaRPr lang="ru-RU" sz="2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969659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Торговый</a:t>
                      </a:r>
                      <a:r>
                        <a:rPr lang="ru-RU" sz="3200" baseline="0" dirty="0" smtClean="0"/>
                        <a:t> путь</a:t>
                      </a:r>
                      <a:endParaRPr lang="ru-RU" sz="3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По Северному и Балтийскому морям к Восточной Европе</a:t>
                      </a:r>
                      <a:endParaRPr lang="ru-RU" sz="2000" dirty="0"/>
                    </a:p>
                  </a:txBody>
                  <a:tcPr/>
                </a:tc>
              </a:tr>
              <a:tr h="617056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Товары </a:t>
                      </a:r>
                      <a:endParaRPr lang="ru-RU" sz="3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?</a:t>
                      </a:r>
                      <a:endParaRPr lang="ru-RU" sz="3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95536" y="4077072"/>
            <a:ext cx="7704856" cy="107721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i="1" u="sng" dirty="0" smtClean="0"/>
              <a:t>Фактории</a:t>
            </a:r>
            <a:r>
              <a:rPr lang="ru-RU" sz="3200" dirty="0" smtClean="0"/>
              <a:t> –хорошо укреплённые торговые дворы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798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472239" cy="53610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i="1" dirty="0" smtClean="0"/>
              <a:t>3. Ярмарки и банки</a:t>
            </a:r>
            <a:endParaRPr lang="ru-RU" b="1" i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59" y="2204863"/>
            <a:ext cx="3744418" cy="28083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323350" y="921451"/>
            <a:ext cx="7632848" cy="95410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/>
              <a:t>Известные ярмарки – </a:t>
            </a:r>
            <a:r>
              <a:rPr lang="ru-RU" sz="2800" b="1" i="1" dirty="0" smtClean="0"/>
              <a:t>графства Шампань</a:t>
            </a:r>
          </a:p>
          <a:p>
            <a:r>
              <a:rPr lang="ru-RU" sz="2800" b="1" i="1" dirty="0" smtClean="0"/>
              <a:t>Ростовщики –люди, дававшие деньги под </a:t>
            </a:r>
            <a:r>
              <a:rPr lang="en-US" sz="2800" b="1" i="1" dirty="0" smtClean="0"/>
              <a:t>%</a:t>
            </a:r>
            <a:r>
              <a:rPr lang="ru-RU" sz="2800" b="1" i="1" dirty="0" smtClean="0"/>
              <a:t> </a:t>
            </a:r>
            <a:endParaRPr lang="ru-RU" sz="2800" b="1" i="1" dirty="0"/>
          </a:p>
        </p:txBody>
      </p:sp>
      <p:sp>
        <p:nvSpPr>
          <p:cNvPr id="7" name="TextBox 6"/>
          <p:cNvSpPr txBox="1"/>
          <p:nvPr/>
        </p:nvSpPr>
        <p:spPr>
          <a:xfrm>
            <a:off x="539552" y="5598942"/>
            <a:ext cx="7632848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/>
              <a:t>Первые банки – Северная Италия. Ломбардия.</a:t>
            </a:r>
            <a:endParaRPr lang="ru-RU" sz="2800" b="1" i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0118106"/>
              </p:ext>
            </p:extLst>
          </p:nvPr>
        </p:nvGraphicFramePr>
        <p:xfrm>
          <a:off x="3892177" y="2194131"/>
          <a:ext cx="4896544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40063"/>
                <a:gridCol w="2056481"/>
              </a:tblGrid>
              <a:tr h="365617"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Собственность </a:t>
                      </a:r>
                      <a:endParaRPr lang="ru-RU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65617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Недвижимая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smtClean="0"/>
                        <a:t>Движимая </a:t>
                      </a:r>
                      <a:endParaRPr lang="ru-RU" sz="2800" dirty="0"/>
                    </a:p>
                  </a:txBody>
                  <a:tcPr/>
                </a:tc>
              </a:tr>
              <a:tr h="365617"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u="sng" dirty="0" smtClean="0"/>
                        <a:t>Пример</a:t>
                      </a:r>
                      <a:r>
                        <a:rPr lang="ru-RU" sz="2800" dirty="0" smtClean="0"/>
                        <a:t>: Земля, дома, постройки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?</a:t>
                      </a:r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995936" y="4437112"/>
            <a:ext cx="4752528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u="sng" dirty="0" smtClean="0"/>
              <a:t>Задание</a:t>
            </a:r>
            <a:r>
              <a:rPr lang="ru-RU" dirty="0" smtClean="0"/>
              <a:t>: заполните таблицу, используя материал учебника п. ярмарки и банки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7616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4320" y="228601"/>
            <a:ext cx="8593455" cy="68012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i="1" dirty="0" smtClean="0"/>
              <a:t>Домашнее задание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/>
              <a:t>Параграф </a:t>
            </a:r>
            <a:r>
              <a:rPr lang="ru-RU" b="1" dirty="0" smtClean="0"/>
              <a:t>14 </a:t>
            </a:r>
            <a:r>
              <a:rPr lang="ru-RU" dirty="0" smtClean="0"/>
              <a:t>«Торговля в Средние века»</a:t>
            </a:r>
          </a:p>
          <a:p>
            <a:pPr marL="0" indent="0">
              <a:buNone/>
            </a:pPr>
            <a:r>
              <a:rPr lang="ru-RU" b="1" dirty="0" smtClean="0"/>
              <a:t>Знать термины</a:t>
            </a:r>
            <a:r>
              <a:rPr lang="ru-RU" dirty="0" smtClean="0"/>
              <a:t>: гильдии, натуральное</a:t>
            </a:r>
            <a:r>
              <a:rPr lang="en-US" dirty="0" smtClean="0"/>
              <a:t>/</a:t>
            </a:r>
            <a:r>
              <a:rPr lang="ru-RU" dirty="0" smtClean="0"/>
              <a:t>товарное</a:t>
            </a:r>
            <a:r>
              <a:rPr lang="en-US" dirty="0" smtClean="0"/>
              <a:t> </a:t>
            </a:r>
            <a:r>
              <a:rPr lang="ru-RU" dirty="0" smtClean="0"/>
              <a:t>хозяйства, фактории, движимое</a:t>
            </a:r>
            <a:r>
              <a:rPr lang="en-US" dirty="0" smtClean="0"/>
              <a:t>/</a:t>
            </a:r>
            <a:r>
              <a:rPr lang="ru-RU" dirty="0" smtClean="0"/>
              <a:t>недвижимое имущество,  ростовщики. </a:t>
            </a:r>
          </a:p>
          <a:p>
            <a:pPr marL="0" indent="0">
              <a:buNone/>
            </a:pPr>
            <a:r>
              <a:rPr lang="ru-RU" u="sng" dirty="0" smtClean="0"/>
              <a:t>Задания презентации решить в тетради </a:t>
            </a:r>
            <a:r>
              <a:rPr lang="ru-RU" dirty="0" smtClean="0"/>
              <a:t>(</a:t>
            </a:r>
            <a:r>
              <a:rPr lang="ru-RU" b="1" dirty="0" smtClean="0"/>
              <a:t>фото высылать НЕ НАДО!!!</a:t>
            </a:r>
            <a:r>
              <a:rPr lang="ru-RU" dirty="0" smtClean="0"/>
              <a:t>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246977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ho">
  <a:themeElements>
    <a:clrScheme name="SOHO">
      <a:dk1>
        <a:srgbClr val="2E2224"/>
      </a:dk1>
      <a:lt1>
        <a:sysClr val="window" lastClr="FFFFFF"/>
      </a:lt1>
      <a:dk2>
        <a:srgbClr val="48231E"/>
      </a:dk2>
      <a:lt2>
        <a:srgbClr val="CBD8DD"/>
      </a:lt2>
      <a:accent1>
        <a:srgbClr val="61625E"/>
      </a:accent1>
      <a:accent2>
        <a:srgbClr val="964D2C"/>
      </a:accent2>
      <a:accent3>
        <a:srgbClr val="66553E"/>
      </a:accent3>
      <a:accent4>
        <a:srgbClr val="848058"/>
      </a:accent4>
      <a:accent5>
        <a:srgbClr val="AFA14B"/>
      </a:accent5>
      <a:accent6>
        <a:srgbClr val="AD7D4D"/>
      </a:accent6>
      <a:hlink>
        <a:srgbClr val="FFDE66"/>
      </a:hlink>
      <a:folHlink>
        <a:srgbClr val="C0AEBC"/>
      </a:folHlink>
    </a:clrScheme>
    <a:fontScheme name="SOHO">
      <a:majorFont>
        <a:latin typeface="Candara"/>
        <a:ea typeface=""/>
        <a:cs typeface=""/>
        <a:font script="Jpan" typeface="ＭＳ Ｐゴシック"/>
        <a:font script="Hang" typeface="HY견명조"/>
        <a:font script="Hans" typeface="华文新魏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HO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7000"/>
                <a:satMod val="150000"/>
              </a:schemeClr>
            </a:gs>
            <a:gs pos="30000">
              <a:schemeClr val="phClr">
                <a:shade val="94000"/>
                <a:satMod val="130000"/>
              </a:schemeClr>
            </a:gs>
            <a:gs pos="45000">
              <a:schemeClr val="phClr">
                <a:shade val="100000"/>
                <a:satMod val="120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4000"/>
                <a:satMod val="130000"/>
              </a:schemeClr>
            </a:gs>
            <a:gs pos="100000">
              <a:schemeClr val="phClr">
                <a:shade val="67000"/>
                <a:satMod val="15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700000"/>
            </a:lightRig>
          </a:scene3d>
          <a:sp3d contourW="19050">
            <a:bevelT w="31750" h="38100"/>
            <a:contourClr>
              <a:schemeClr val="phClr">
                <a:shade val="15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4000"/>
                <a:satMod val="210000"/>
              </a:schemeClr>
            </a:gs>
            <a:gs pos="40000">
              <a:schemeClr val="phClr">
                <a:tint val="72000"/>
                <a:shade val="99000"/>
                <a:satMod val="200000"/>
              </a:schemeClr>
            </a:gs>
            <a:gs pos="100000">
              <a:schemeClr val="phClr">
                <a:tint val="100000"/>
                <a:shade val="30000"/>
                <a:alpha val="100000"/>
                <a:satMod val="17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86000"/>
                <a:alpha val="90000"/>
              </a:schemeClr>
              <a:schemeClr val="phClr">
                <a:shade val="49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SOHO</Template>
  <TotalTime>24</TotalTime>
  <Words>260</Words>
  <Application>Microsoft Office PowerPoint</Application>
  <PresentationFormat>Экран (4:3)</PresentationFormat>
  <Paragraphs>46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Arial</vt:lpstr>
      <vt:lpstr>Candara</vt:lpstr>
      <vt:lpstr>Tahoma</vt:lpstr>
      <vt:lpstr>Tunga</vt:lpstr>
      <vt:lpstr>Wingdings</vt:lpstr>
      <vt:lpstr>Soho</vt:lpstr>
      <vt:lpstr>ТЕма 14.Торговля в средние века</vt:lpstr>
      <vt:lpstr>1.Что с возу упало, то пропало…</vt:lpstr>
      <vt:lpstr>2.Расширение торговых связей</vt:lpstr>
      <vt:lpstr>2.Расширение торговых связей</vt:lpstr>
      <vt:lpstr>2.Расширение торговых связей</vt:lpstr>
      <vt:lpstr>3. Ярмарки и банки</vt:lpstr>
      <vt:lpstr>Домашнее задание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Торговля в средние века</dc:title>
  <dc:creator>Максим</dc:creator>
  <cp:lastModifiedBy>Учетная запись Майкрософт</cp:lastModifiedBy>
  <cp:revision>11</cp:revision>
  <dcterms:created xsi:type="dcterms:W3CDTF">2014-10-28T15:28:21Z</dcterms:created>
  <dcterms:modified xsi:type="dcterms:W3CDTF">2020-11-11T13:13:57Z</dcterms:modified>
</cp:coreProperties>
</file>