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6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750" autoAdjust="0"/>
  </p:normalViewPr>
  <p:slideViewPr>
    <p:cSldViewPr snapToGrid="0">
      <p:cViewPr varScale="1">
        <p:scale>
          <a:sx n="66" d="100"/>
          <a:sy n="66" d="100"/>
        </p:scale>
        <p:origin x="-75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A6CADE-3FFF-4212-955C-5751210DA1CC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8EF05-0FD6-4781-8416-2D6A381C7E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7061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B8EF05-0FD6-4781-8416-2D6A381C7E4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6850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7E67-A89C-4497-9F80-B3A55B083E02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1DC4-2C8C-4833-917F-AE015AA59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5762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7E67-A89C-4497-9F80-B3A55B083E02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1DC4-2C8C-4833-917F-AE015AA59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2788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7E67-A89C-4497-9F80-B3A55B083E02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1DC4-2C8C-4833-917F-AE015AA59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7509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7E67-A89C-4497-9F80-B3A55B083E02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1DC4-2C8C-4833-917F-AE015AA59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2665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7E67-A89C-4497-9F80-B3A55B083E02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1DC4-2C8C-4833-917F-AE015AA59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9239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7E67-A89C-4497-9F80-B3A55B083E02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1DC4-2C8C-4833-917F-AE015AA59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2480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7E67-A89C-4497-9F80-B3A55B083E02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1DC4-2C8C-4833-917F-AE015AA59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1802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7E67-A89C-4497-9F80-B3A55B083E02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1DC4-2C8C-4833-917F-AE015AA59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7389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7E67-A89C-4497-9F80-B3A55B083E02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1DC4-2C8C-4833-917F-AE015AA59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187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7E67-A89C-4497-9F80-B3A55B083E02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1DC4-2C8C-4833-917F-AE015AA59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3043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B7E67-A89C-4497-9F80-B3A55B083E02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21DC4-2C8C-4833-917F-AE015AA59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1012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B7E67-A89C-4497-9F80-B3A55B083E02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21DC4-2C8C-4833-917F-AE015AA594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980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thumbs.dreamstime.com/z/medical-research-background-suitable-subjects-digital-illustration-37145383.jpg"/>
          <p:cNvPicPr>
            <a:picLocks noChangeAspect="1" noChangeArrowheads="1"/>
          </p:cNvPicPr>
          <p:nvPr/>
        </p:nvPicPr>
        <p:blipFill>
          <a:blip r:embed="rId2" cstate="print"/>
          <a:srcRect b="8370"/>
          <a:stretch>
            <a:fillRect/>
          </a:stretch>
        </p:blipFill>
        <p:spPr bwMode="auto">
          <a:xfrm>
            <a:off x="0" y="0"/>
            <a:ext cx="1212147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1843308" y="725714"/>
            <a:ext cx="8675395" cy="2714172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sz="2200" b="1" dirty="0" smtClean="0">
                <a:latin typeface="Times New Roman"/>
                <a:ea typeface="Calibri"/>
                <a:cs typeface="Times New Roman"/>
              </a:rPr>
              <a:t>Муниципальное бюджетное дошкольное образовательное учреждение</a:t>
            </a:r>
            <a:r>
              <a:rPr lang="ru-RU" sz="2200" b="1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2200" b="1" dirty="0" smtClean="0">
                <a:latin typeface="Calibri"/>
                <a:ea typeface="Calibri"/>
                <a:cs typeface="Times New Roman"/>
              </a:rPr>
            </a:br>
            <a:r>
              <a:rPr lang="ru-RU" sz="2200" b="1" dirty="0" smtClean="0">
                <a:latin typeface="Times New Roman"/>
                <a:ea typeface="Calibri"/>
                <a:cs typeface="Times New Roman"/>
              </a:rPr>
              <a:t>«Детский сад № 271  общеразвивающего вида  с приоритетным осуществлением  деятельности </a:t>
            </a:r>
            <a:r>
              <a:rPr lang="ru-RU" sz="2200" b="1" dirty="0" smtClean="0">
                <a:latin typeface="Times New Roman"/>
                <a:ea typeface="Calibri"/>
                <a:cs typeface="Times New Roman"/>
              </a:rPr>
              <a:t>по </a:t>
            </a:r>
            <a:r>
              <a:rPr lang="ru-RU" sz="2200" b="1" dirty="0" smtClean="0">
                <a:latin typeface="Times New Roman"/>
                <a:ea typeface="Calibri"/>
                <a:cs typeface="Times New Roman"/>
              </a:rPr>
              <a:t>художественно-эстетическому  направлению   развития детей</a:t>
            </a:r>
            <a:r>
              <a:rPr lang="ru-RU" sz="2200" b="1" dirty="0" smtClean="0">
                <a:latin typeface="Times New Roman"/>
                <a:ea typeface="Calibri"/>
                <a:cs typeface="Times New Roman"/>
              </a:rPr>
              <a:t>»</a:t>
            </a:r>
            <a:r>
              <a:rPr lang="ru-RU" sz="22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2200" dirty="0" smtClean="0">
                <a:latin typeface="Calibri"/>
                <a:ea typeface="Calibri"/>
                <a:cs typeface="Times New Roman"/>
              </a:rPr>
            </a:br>
            <a:r>
              <a:rPr lang="ru-RU" sz="2200" dirty="0" smtClean="0">
                <a:latin typeface="Times New Roman"/>
                <a:ea typeface="Calibri"/>
                <a:cs typeface="Times New Roman"/>
              </a:rPr>
              <a:t>********************************************************</a:t>
            </a:r>
            <a:r>
              <a:rPr lang="ru-RU" sz="18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1800" dirty="0" smtClean="0">
                <a:latin typeface="Calibri"/>
                <a:ea typeface="Calibri"/>
                <a:cs typeface="Times New Roman"/>
              </a:rPr>
            </a:br>
            <a:r>
              <a:rPr lang="ru-RU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dirty="0" smtClean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438400"/>
            <a:ext cx="9144000" cy="28194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Теоретические основы детской экспериментально-исследовательской деятельности 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631543" y="4818743"/>
            <a:ext cx="61395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Подготовили: Русецкая В.Н., воспитатель</a:t>
            </a:r>
          </a:p>
          <a:p>
            <a:r>
              <a:rPr lang="ru-RU" sz="2400" b="1" dirty="0" smtClean="0"/>
              <a:t> </a:t>
            </a:r>
            <a:r>
              <a:rPr lang="ru-RU" sz="2400" b="1" dirty="0" smtClean="0"/>
              <a:t>                          Глушнева К.С., ст.воспитатель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166482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hool-box.ru/images/stories/shablony_prezentaziy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1440"/>
            <a:ext cx="12106656" cy="676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1080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Формы взаимодействия с </a:t>
            </a:r>
            <a:r>
              <a:rPr lang="ru-RU" sz="4000" dirty="0" smtClean="0">
                <a:solidFill>
                  <a:srgbClr val="FF0000"/>
                </a:solidFill>
              </a:rPr>
              <a:t>родителями: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/>
              <a:t>- </a:t>
            </a:r>
            <a:r>
              <a:rPr lang="ru-RU" sz="3100" dirty="0" smtClean="0"/>
              <a:t>анкетирование;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- привлечение </a:t>
            </a:r>
            <a:r>
              <a:rPr lang="ru-RU" sz="3100" dirty="0" smtClean="0"/>
              <a:t>к созданию познавательно-развивающей среды в </a:t>
            </a:r>
            <a:r>
              <a:rPr lang="ru-RU" sz="3100" dirty="0" smtClean="0"/>
              <a:t>группе</a:t>
            </a:r>
            <a:r>
              <a:rPr lang="ru-RU" sz="3100" dirty="0" smtClean="0"/>
              <a:t>;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- оформление </a:t>
            </a:r>
            <a:r>
              <a:rPr lang="ru-RU" sz="3100" dirty="0" smtClean="0"/>
              <a:t>наглядной информации в родительском уголке: консультации, памятки, </a:t>
            </a:r>
            <a:r>
              <a:rPr lang="ru-RU" sz="3100" dirty="0" smtClean="0"/>
              <a:t>рекомендации;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</a:t>
            </a:r>
            <a:r>
              <a:rPr lang="ru-RU" sz="3100" dirty="0" smtClean="0"/>
              <a:t>- родительские собрания;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- открытые </a:t>
            </a:r>
            <a:r>
              <a:rPr lang="ru-RU" sz="3100" dirty="0" smtClean="0"/>
              <a:t>мероприятия для </a:t>
            </a:r>
            <a:r>
              <a:rPr lang="ru-RU" sz="3100" dirty="0" smtClean="0"/>
              <a:t>родителей;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- оформление </a:t>
            </a:r>
            <a:r>
              <a:rPr lang="ru-RU" sz="3100" dirty="0" smtClean="0"/>
              <a:t>тематических ширм-передвижек, выставки, </a:t>
            </a:r>
            <a:r>
              <a:rPr lang="ru-RU" sz="3100" dirty="0" smtClean="0"/>
              <a:t>мини-библиотечки;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- экспериментирование </a:t>
            </a:r>
            <a:r>
              <a:rPr lang="ru-RU" sz="3100" dirty="0" smtClean="0"/>
              <a:t>родителей с детьми в домашних </a:t>
            </a:r>
            <a:r>
              <a:rPr lang="ru-RU" sz="3100" dirty="0" smtClean="0"/>
              <a:t>условиях;</a:t>
            </a:r>
            <a:br>
              <a:rPr lang="ru-RU" sz="3100" dirty="0" smtClean="0"/>
            </a:br>
            <a:r>
              <a:rPr lang="ru-RU" sz="3100" dirty="0" smtClean="0"/>
              <a:t>-</a:t>
            </a:r>
            <a:r>
              <a:rPr lang="ru-RU" sz="3100" dirty="0" smtClean="0"/>
              <a:t> совместное </a:t>
            </a:r>
            <a:r>
              <a:rPr lang="ru-RU" sz="3100" dirty="0" smtClean="0"/>
              <a:t>детско-взрослое </a:t>
            </a:r>
            <a:r>
              <a:rPr lang="ru-RU" sz="3100" dirty="0" smtClean="0"/>
              <a:t>творчество;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</a:t>
            </a:r>
            <a:r>
              <a:rPr lang="ru-RU" sz="3100" dirty="0" smtClean="0"/>
              <a:t>- совместная </a:t>
            </a:r>
            <a:r>
              <a:rPr lang="ru-RU" sz="3100" dirty="0" smtClean="0"/>
              <a:t>детско-взрослая познавательно-исследовательская деятельность.</a:t>
            </a: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xmlns="" val="117272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7" descr="C:\Users\Елена\Desktop\расходные к знайке\P10500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3889829" cy="470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122057" y="174171"/>
            <a:ext cx="721359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Пичугина Елена Михайловна и Пичугина Люда:</a:t>
            </a:r>
            <a:r>
              <a:rPr lang="ru-RU" b="1" dirty="0" smtClean="0"/>
              <a:t> «Нам понравилось делать бумагу. Не думали, что так хорошо получится, поэтому были приятно удивлены. Обязательно будем участвовать в сборе макулатуры».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1027" name="Picture 3" descr="E:\122___04\IMG_43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5142" y="1959427"/>
            <a:ext cx="6342743" cy="47570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706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hool-box.ru/images/stories/shablony_prezentaziy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1440"/>
            <a:ext cx="12192000" cy="676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4713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Picture 4" descr="F:\к проекту фото\121___03\IMG_42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672115"/>
            <a:ext cx="5704114" cy="3199312"/>
          </a:xfrm>
          <a:prstGeom prst="rect">
            <a:avLst/>
          </a:prstGeom>
          <a:noFill/>
        </p:spPr>
      </p:pic>
      <p:pic>
        <p:nvPicPr>
          <p:cNvPr id="7" name="Объект 6" descr="C:\Users\Александр\Desktop\Садик\DSCF6348.JPG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-1"/>
            <a:ext cx="5588000" cy="34979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7" descr="C:\Users\Александр\Desktop\Садик\DSCF6355.JPG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5029" y="3672114"/>
            <a:ext cx="5602514" cy="3185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Содержимое 3" descr="C:\Users\Елена\Desktop\расходные к знайке\P1040534.JPG"/>
          <p:cNvPicPr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290285" y="0"/>
            <a:ext cx="5704115" cy="349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455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4713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074" name="Picture 2" descr="https://im0-tub-ru.yandex.net/i?id=c3dd0f208e9c0aaf775d0e396f3d769b-l&amp;n=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2191999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1037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hool-box.ru/images/stories/shablony_prezentaziy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1440"/>
            <a:ext cx="12106656" cy="676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6418943" cy="53244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ЦЕЛЬ:</a:t>
            </a:r>
            <a:br>
              <a:rPr lang="ru-RU" dirty="0" smtClean="0"/>
            </a:br>
            <a:r>
              <a:rPr lang="ru-RU" dirty="0" smtClean="0"/>
              <a:t>развитие у детей дошкольного возраста познавательной активности, любознательности, стремления к самостоятельному познанию и размышлению через экспериментирование.</a:t>
            </a:r>
            <a:endParaRPr lang="ru-RU" dirty="0"/>
          </a:p>
        </p:txBody>
      </p:sp>
      <p:pic>
        <p:nvPicPr>
          <p:cNvPr id="4" name="Рисунок 3" descr="E:\DCIM\105_FUJI\DSCF578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66856" y="1886858"/>
            <a:ext cx="4876801" cy="4738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1503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hool-box.ru/images/stories/shablony_prezentaziy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1440"/>
            <a:ext cx="12106656" cy="676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6099629" cy="62388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Задачи: </a:t>
            </a:r>
            <a:br>
              <a:rPr lang="ru-RU" dirty="0" smtClean="0"/>
            </a:br>
            <a:r>
              <a:rPr lang="ru-RU" sz="3100" dirty="0" smtClean="0"/>
              <a:t>1. Расширение </a:t>
            </a:r>
            <a:r>
              <a:rPr lang="ru-RU" sz="3100" dirty="0" smtClean="0"/>
              <a:t>кругозора детей через знакомство с элементами различных областей </a:t>
            </a:r>
            <a:r>
              <a:rPr lang="ru-RU" sz="3100" dirty="0" smtClean="0"/>
              <a:t>знаний.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2. Формирование </a:t>
            </a:r>
            <a:r>
              <a:rPr lang="ru-RU" sz="3100" dirty="0" smtClean="0"/>
              <a:t>у детей умственных способностей: развитие анализа, классификации, сравнения, </a:t>
            </a:r>
            <a:r>
              <a:rPr lang="ru-RU" sz="3100" dirty="0" smtClean="0"/>
              <a:t>обобщения.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3. </a:t>
            </a:r>
            <a:r>
              <a:rPr lang="ru-RU" sz="3100" dirty="0" smtClean="0"/>
              <a:t>Формирование способов познания путём сенсорного </a:t>
            </a:r>
            <a:r>
              <a:rPr lang="ru-RU" sz="3100" dirty="0" smtClean="0"/>
              <a:t>анализа.</a:t>
            </a:r>
            <a:br>
              <a:rPr lang="ru-RU" sz="3100" dirty="0" smtClean="0"/>
            </a:br>
            <a:r>
              <a:rPr lang="ru-RU" sz="3100" dirty="0" smtClean="0"/>
              <a:t>4. Развитие </a:t>
            </a:r>
            <a:r>
              <a:rPr lang="ru-RU" sz="3100" dirty="0" smtClean="0"/>
              <a:t>у каждого ребёнка </a:t>
            </a:r>
            <a:r>
              <a:rPr lang="ru-RU" sz="3100" dirty="0" err="1" smtClean="0"/>
              <a:t>коммуникативности</a:t>
            </a:r>
            <a:r>
              <a:rPr lang="ru-RU" sz="3100" dirty="0" smtClean="0"/>
              <a:t>, самостоятельности, наблюдательности, элементарного</a:t>
            </a:r>
            <a:br>
              <a:rPr lang="ru-RU" sz="3100" dirty="0" smtClean="0"/>
            </a:br>
            <a:r>
              <a:rPr lang="ru-RU" sz="3100" dirty="0" smtClean="0"/>
              <a:t>самоконтроля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C:\Users\Елена\Desktop\108_PANA\20130306_11401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1714" y="259879"/>
            <a:ext cx="5152571" cy="6228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1058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hool-box.ru/images/stories/shablony_prezentaziy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83127"/>
            <a:ext cx="12106656" cy="676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31596"/>
            <a:ext cx="10515600" cy="4260915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Экспериментирование обеспечивает интеграцию образовательных областей:</a:t>
            </a:r>
            <a:br>
              <a:rPr lang="ru-RU" sz="3600" dirty="0" smtClean="0">
                <a:solidFill>
                  <a:srgbClr val="00B05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 -познание 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-коммуникация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 -чтение </a:t>
            </a:r>
            <a:r>
              <a:rPr lang="ru-RU" sz="3600" dirty="0" smtClean="0">
                <a:solidFill>
                  <a:srgbClr val="002060"/>
                </a:solidFill>
              </a:rPr>
              <a:t>художественной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литературы 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-социализация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 -труд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 -безопасность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 -здоровье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- художественное творчеств</a:t>
            </a:r>
            <a:r>
              <a:rPr lang="ru-RU" sz="3600" dirty="0" smtClean="0"/>
              <a:t>о</a:t>
            </a:r>
            <a:endParaRPr lang="ru-RU" sz="3600" dirty="0"/>
          </a:p>
        </p:txBody>
      </p:sp>
      <p:pic>
        <p:nvPicPr>
          <p:cNvPr id="4" name="Picture 2" descr="F:\к проекту фото\121___03\IMG_43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017" y="1451429"/>
            <a:ext cx="5838456" cy="50074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7253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hool-box.ru/images/stories/shablony_prezentaziy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1440"/>
            <a:ext cx="12106656" cy="676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41711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Классификация экспериментов:</a:t>
            </a:r>
            <a:b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000" dirty="0" smtClean="0"/>
              <a:t> </a:t>
            </a:r>
            <a:r>
              <a:rPr lang="ru-RU" sz="3200" b="1" u="sng" dirty="0" smtClean="0"/>
              <a:t>По характеру объектов, используемых в эксперименте: </a:t>
            </a:r>
            <a:r>
              <a:rPr lang="ru-RU" sz="3200" b="1" u="sng" dirty="0"/>
              <a:t/>
            </a:r>
            <a:br>
              <a:rPr lang="ru-RU" sz="3200" b="1" u="sng" dirty="0"/>
            </a:br>
            <a:r>
              <a:rPr lang="ru-RU" sz="3200" b="1" dirty="0" smtClean="0"/>
              <a:t>-</a:t>
            </a:r>
            <a:r>
              <a:rPr lang="ru-RU" sz="3600" dirty="0" smtClean="0"/>
              <a:t>опыты </a:t>
            </a:r>
            <a:r>
              <a:rPr lang="ru-RU" sz="3600" dirty="0" smtClean="0"/>
              <a:t>с </a:t>
            </a:r>
            <a:r>
              <a:rPr lang="ru-RU" sz="3600" dirty="0" smtClean="0"/>
              <a:t>растениями;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>-</a:t>
            </a:r>
            <a:r>
              <a:rPr lang="ru-RU" sz="3600" dirty="0" smtClean="0"/>
              <a:t>опыты с </a:t>
            </a:r>
            <a:r>
              <a:rPr lang="ru-RU" sz="3600" dirty="0" smtClean="0"/>
              <a:t>животными;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-опыты с объектами неживой </a:t>
            </a:r>
            <a:r>
              <a:rPr lang="ru-RU" sz="3600" dirty="0" smtClean="0"/>
              <a:t>природы;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-опыты, объектом которых является </a:t>
            </a:r>
            <a:r>
              <a:rPr lang="ru-RU" sz="3600" dirty="0" smtClean="0"/>
              <a:t>человек;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>-</a:t>
            </a:r>
            <a:r>
              <a:rPr lang="ru-RU" sz="3600" dirty="0" smtClean="0"/>
              <a:t>поставленные в ответ на вопрос </a:t>
            </a:r>
            <a:r>
              <a:rPr lang="ru-RU" sz="3600" dirty="0" smtClean="0"/>
              <a:t>ребенка.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u="sng" dirty="0" smtClean="0"/>
              <a:t>По характеру включения в педагогический процесс: </a:t>
            </a:r>
            <a:r>
              <a:rPr lang="ru-RU" sz="3600" b="1" u="sng" dirty="0" smtClean="0"/>
              <a:t/>
            </a:r>
            <a:br>
              <a:rPr lang="ru-RU" sz="3600" b="1" u="sng" dirty="0" smtClean="0"/>
            </a:br>
            <a:r>
              <a:rPr lang="ru-RU" sz="3600" b="1" dirty="0" smtClean="0"/>
              <a:t>- </a:t>
            </a:r>
            <a:r>
              <a:rPr lang="ru-RU" sz="3600" dirty="0" smtClean="0"/>
              <a:t>эпизодические; </a:t>
            </a:r>
            <a:br>
              <a:rPr lang="ru-RU" sz="3600" dirty="0" smtClean="0"/>
            </a:br>
            <a:r>
              <a:rPr lang="ru-RU" sz="3600" dirty="0" smtClean="0"/>
              <a:t>- систематические.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u="sng" dirty="0" smtClean="0"/>
              <a:t>По продолжительности: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- кратковременные </a:t>
            </a:r>
            <a:r>
              <a:rPr lang="ru-RU" sz="3600" dirty="0" smtClean="0"/>
              <a:t>(5-15 мин.)</a:t>
            </a:r>
            <a:br>
              <a:rPr lang="ru-RU" sz="3600" dirty="0" smtClean="0"/>
            </a:br>
            <a:r>
              <a:rPr lang="ru-RU" sz="3600" dirty="0" smtClean="0"/>
              <a:t> -длительные (свыше 15 мин.).</a:t>
            </a:r>
            <a:endParaRPr lang="ru-RU" sz="3600" dirty="0"/>
          </a:p>
        </p:txBody>
      </p:sp>
      <p:pic>
        <p:nvPicPr>
          <p:cNvPr id="4" name="Picture 3" descr="F:\к проекту фото\121___03\IMG_42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92686" y="3991429"/>
            <a:ext cx="5399314" cy="28665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00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hool-box.ru/images/stories/shablony_prezentaziy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1440"/>
            <a:ext cx="12192000" cy="676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1440"/>
            <a:ext cx="10515600" cy="6263177"/>
          </a:xfrm>
        </p:spPr>
        <p:txBody>
          <a:bodyPr>
            <a:normAutofit fontScale="90000"/>
          </a:bodyPr>
          <a:lstStyle/>
          <a:p>
            <a:r>
              <a:rPr lang="ru-RU" sz="3600" b="1" u="sng" dirty="0" smtClean="0"/>
              <a:t>По месту проведения опытов: </a:t>
            </a:r>
            <a:br>
              <a:rPr lang="ru-RU" sz="3600" b="1" u="sng" dirty="0" smtClean="0"/>
            </a:br>
            <a:r>
              <a:rPr lang="ru-RU" sz="3600" dirty="0" smtClean="0"/>
              <a:t>в групповой комнате</a:t>
            </a:r>
            <a:br>
              <a:rPr lang="ru-RU" sz="3600" dirty="0" smtClean="0"/>
            </a:br>
            <a:r>
              <a:rPr lang="ru-RU" sz="3600" dirty="0" smtClean="0"/>
              <a:t> на участке</a:t>
            </a:r>
            <a:br>
              <a:rPr lang="ru-RU" sz="3600" dirty="0" smtClean="0"/>
            </a:br>
            <a:r>
              <a:rPr lang="ru-RU" sz="3600" dirty="0" smtClean="0"/>
              <a:t> в лесу, в поле и т.д. </a:t>
            </a:r>
            <a:br>
              <a:rPr lang="ru-RU" sz="3600" dirty="0" smtClean="0"/>
            </a:br>
            <a:r>
              <a:rPr lang="ru-RU" sz="3600" b="1" u="sng" dirty="0" smtClean="0"/>
              <a:t>По количеству детей:</a:t>
            </a:r>
            <a:br>
              <a:rPr lang="ru-RU" sz="3600" b="1" u="sng" dirty="0" smtClean="0"/>
            </a:br>
            <a:r>
              <a:rPr lang="ru-RU" sz="3600" dirty="0" smtClean="0"/>
              <a:t> индивидуальные (1-4 ребенка)</a:t>
            </a:r>
            <a:br>
              <a:rPr lang="ru-RU" sz="3600" dirty="0" smtClean="0"/>
            </a:br>
            <a:r>
              <a:rPr lang="ru-RU" sz="3600" dirty="0" smtClean="0"/>
              <a:t> групповые (5-16 детей)</a:t>
            </a:r>
            <a:br>
              <a:rPr lang="ru-RU" sz="3600" dirty="0" smtClean="0"/>
            </a:br>
            <a:r>
              <a:rPr lang="ru-RU" sz="3600" dirty="0" smtClean="0"/>
              <a:t> фронтальные или коллективные</a:t>
            </a:r>
            <a:br>
              <a:rPr lang="ru-RU" sz="3600" dirty="0" smtClean="0"/>
            </a:br>
            <a:r>
              <a:rPr lang="ru-RU" sz="3600" b="1" u="sng" dirty="0" smtClean="0"/>
              <a:t>По причине их проведения: </a:t>
            </a:r>
            <a:br>
              <a:rPr lang="ru-RU" sz="3600" b="1" u="sng" dirty="0" smtClean="0"/>
            </a:br>
            <a:r>
              <a:rPr lang="ru-RU" sz="3600" dirty="0" smtClean="0"/>
              <a:t>случайные</a:t>
            </a:r>
            <a:br>
              <a:rPr lang="ru-RU" sz="3600" dirty="0" smtClean="0"/>
            </a:br>
            <a:r>
              <a:rPr lang="ru-RU" sz="3600" dirty="0" smtClean="0"/>
              <a:t> запланированные </a:t>
            </a:r>
            <a:br>
              <a:rPr lang="ru-RU" sz="3600" dirty="0" smtClean="0"/>
            </a:br>
            <a:r>
              <a:rPr lang="ru-RU" sz="3600" b="1" u="sng" dirty="0" smtClean="0"/>
              <a:t>По количеству наблюдений за одним и тем же объектом: </a:t>
            </a:r>
            <a:r>
              <a:rPr lang="ru-RU" sz="3600" dirty="0" smtClean="0"/>
              <a:t>однократные, многократные, циклические.</a:t>
            </a:r>
            <a:endParaRPr lang="ru-RU" sz="3600" dirty="0"/>
          </a:p>
        </p:txBody>
      </p:sp>
      <p:pic>
        <p:nvPicPr>
          <p:cNvPr id="4" name="Содержимое 3" descr="E:\DCIM\105_FUJI\DSCF5810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20115" y="0"/>
            <a:ext cx="5471886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2962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hool-box.ru/images/stories/shablony_prezentaziy_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1440"/>
            <a:ext cx="12106656" cy="676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793343" cy="6122761"/>
          </a:xfrm>
        </p:spPr>
        <p:txBody>
          <a:bodyPr>
            <a:normAutofit/>
          </a:bodyPr>
          <a:lstStyle/>
          <a:p>
            <a:r>
              <a:rPr lang="ru-RU" sz="3200" b="1" u="sng" dirty="0" smtClean="0"/>
              <a:t>По характеру мыслительных операций: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</a:t>
            </a:r>
            <a:r>
              <a:rPr lang="ru-RU" sz="2700" dirty="0" smtClean="0"/>
              <a:t>констатирующие </a:t>
            </a:r>
            <a:r>
              <a:rPr lang="ru-RU" sz="2700" dirty="0" smtClean="0"/>
              <a:t>;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-сравнительные </a:t>
            </a:r>
            <a:r>
              <a:rPr lang="ru-RU" sz="2700" dirty="0" smtClean="0"/>
              <a:t>;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-обобщающие </a:t>
            </a:r>
            <a:r>
              <a:rPr lang="ru-RU" sz="2700" dirty="0" smtClean="0"/>
              <a:t>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</a:t>
            </a:r>
            <a:r>
              <a:rPr lang="ru-RU" sz="2700" b="1" u="sng" dirty="0" smtClean="0"/>
              <a:t>По характеру познавательной деятельности:</a:t>
            </a:r>
            <a:br>
              <a:rPr lang="ru-RU" sz="2700" b="1" u="sng" dirty="0" smtClean="0"/>
            </a:br>
            <a:r>
              <a:rPr lang="ru-RU" sz="2700" dirty="0" smtClean="0"/>
              <a:t> -иллюстративные </a:t>
            </a:r>
            <a:r>
              <a:rPr lang="ru-RU" sz="2700" dirty="0" smtClean="0"/>
              <a:t>;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-поисковые </a:t>
            </a:r>
            <a:r>
              <a:rPr lang="ru-RU" sz="2700" dirty="0" smtClean="0"/>
              <a:t>;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-</a:t>
            </a:r>
            <a:r>
              <a:rPr lang="ru-RU" sz="2700" dirty="0" smtClean="0"/>
              <a:t> решение экспериментальных </a:t>
            </a:r>
            <a:r>
              <a:rPr lang="ru-RU" sz="2700" dirty="0" smtClean="0"/>
              <a:t>задач.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u="sng" dirty="0" smtClean="0"/>
              <a:t>По способу применения :</a:t>
            </a:r>
            <a:br>
              <a:rPr lang="ru-RU" sz="2700" b="1" u="sng" dirty="0" smtClean="0"/>
            </a:br>
            <a:r>
              <a:rPr lang="ru-RU" sz="2700" dirty="0" smtClean="0"/>
              <a:t> -демонстрационные </a:t>
            </a:r>
            <a:r>
              <a:rPr lang="ru-RU" sz="2700" dirty="0" smtClean="0"/>
              <a:t>;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-</a:t>
            </a:r>
            <a:r>
              <a:rPr lang="ru-RU" sz="2700" dirty="0" smtClean="0"/>
              <a:t>фронтальные.</a:t>
            </a:r>
            <a:endParaRPr lang="ru-RU" sz="2700" dirty="0"/>
          </a:p>
        </p:txBody>
      </p:sp>
      <p:pic>
        <p:nvPicPr>
          <p:cNvPr id="4" name="Содержимое 3" descr="C:\Users\Елена\Desktop\расходные к знайке\P1040513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400800" y="769256"/>
            <a:ext cx="5413828" cy="538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2919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hool-box.ru/images/stories/shablony_prezentaziy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1440"/>
            <a:ext cx="12106656" cy="676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6331857" cy="6122761"/>
          </a:xfrm>
        </p:spPr>
        <p:txBody>
          <a:bodyPr>
            <a:noAutofit/>
          </a:bodyPr>
          <a:lstStyle/>
          <a:p>
            <a:r>
              <a:rPr lang="ru-RU" sz="2600" dirty="0" smtClean="0">
                <a:solidFill>
                  <a:srgbClr val="C00000"/>
                </a:solidFill>
              </a:rPr>
              <a:t>Для поддержания интереса к познавательному экспериментированию можно использовать</a:t>
            </a:r>
            <a:r>
              <a:rPr lang="ru-RU" sz="2600" dirty="0" smtClean="0">
                <a:solidFill>
                  <a:srgbClr val="C00000"/>
                </a:solidFill>
              </a:rPr>
              <a:t>:</a:t>
            </a:r>
            <a:br>
              <a:rPr lang="ru-RU" sz="2600" dirty="0" smtClean="0">
                <a:solidFill>
                  <a:srgbClr val="C00000"/>
                </a:solidFill>
              </a:rPr>
            </a:br>
            <a:r>
              <a:rPr lang="ru-RU" sz="2600" dirty="0" smtClean="0">
                <a:solidFill>
                  <a:schemeClr val="accent6"/>
                </a:solidFill>
              </a:rPr>
              <a:t/>
            </a:r>
            <a:br>
              <a:rPr lang="ru-RU" sz="2600" dirty="0" smtClean="0">
                <a:solidFill>
                  <a:schemeClr val="accent6"/>
                </a:solidFill>
              </a:rPr>
            </a:br>
            <a:r>
              <a:rPr lang="ru-RU" sz="2600" dirty="0" smtClean="0"/>
              <a:t> </a:t>
            </a:r>
            <a:r>
              <a:rPr lang="ru-RU" sz="2600" dirty="0" smtClean="0"/>
              <a:t>    - Реальные </a:t>
            </a:r>
            <a:r>
              <a:rPr lang="ru-RU" sz="2600" dirty="0" smtClean="0"/>
              <a:t>события: яркие природные явления и общественные события.</a:t>
            </a:r>
            <a:br>
              <a:rPr lang="ru-RU" sz="2600" dirty="0" smtClean="0"/>
            </a:br>
            <a:r>
              <a:rPr lang="ru-RU" sz="2600" dirty="0" smtClean="0"/>
              <a:t> </a:t>
            </a:r>
            <a:r>
              <a:rPr lang="ru-RU" sz="2600" dirty="0" smtClean="0"/>
              <a:t>    - События</a:t>
            </a:r>
            <a:r>
              <a:rPr lang="ru-RU" sz="2600" dirty="0" smtClean="0"/>
              <a:t>, специально «смоделированные» </a:t>
            </a:r>
            <a:r>
              <a:rPr lang="ru-RU" sz="2600" dirty="0" smtClean="0"/>
              <a:t>воспитателем. </a:t>
            </a:r>
            <a:br>
              <a:rPr lang="ru-RU" sz="2600" dirty="0" smtClean="0"/>
            </a:br>
            <a:r>
              <a:rPr lang="ru-RU" sz="2600" dirty="0" smtClean="0"/>
              <a:t>     - Воображаемые </a:t>
            </a:r>
            <a:r>
              <a:rPr lang="ru-RU" sz="2600" dirty="0" smtClean="0"/>
              <a:t>события, происходящие в художественном произведении. </a:t>
            </a:r>
            <a:br>
              <a:rPr lang="ru-RU" sz="2600" dirty="0" smtClean="0"/>
            </a:br>
            <a:r>
              <a:rPr lang="ru-RU" sz="2600" dirty="0" smtClean="0"/>
              <a:t>     - События</a:t>
            </a:r>
            <a:r>
              <a:rPr lang="ru-RU" sz="2600" dirty="0" smtClean="0"/>
              <a:t>, происходящие в жизни </a:t>
            </a:r>
            <a:r>
              <a:rPr lang="ru-RU" sz="2600" dirty="0" smtClean="0"/>
              <a:t>группы.</a:t>
            </a: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 smtClean="0"/>
              <a:t> </a:t>
            </a:r>
            <a:r>
              <a:rPr lang="ru-RU" sz="2600" dirty="0" smtClean="0"/>
              <a:t>    - Организация </a:t>
            </a:r>
            <a:r>
              <a:rPr lang="ru-RU" sz="2600" dirty="0" smtClean="0"/>
              <a:t>совместных с детьми опытов и исследований в повседневной жизни.</a:t>
            </a:r>
            <a:endParaRPr lang="ru-RU" sz="2600" dirty="0"/>
          </a:p>
        </p:txBody>
      </p:sp>
      <p:pic>
        <p:nvPicPr>
          <p:cNvPr id="4" name="Рисунок 3" descr="C:\Users\Елена\Desktop\расходные к знайке\P1040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1029" y="798286"/>
            <a:ext cx="5050971" cy="4782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4053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hool-box.ru/images/stories/shablony_prezentaziy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066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5145" y="341746"/>
            <a:ext cx="10515600" cy="580967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Правила для детей при экспериментировании: 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700" dirty="0" smtClean="0">
                <a:solidFill>
                  <a:srgbClr val="00B050"/>
                </a:solidFill>
              </a:rPr>
              <a:t>Эксперименты </a:t>
            </a:r>
            <a:r>
              <a:rPr lang="ru-RU" sz="2700" dirty="0" smtClean="0">
                <a:solidFill>
                  <a:srgbClr val="00B050"/>
                </a:solidFill>
              </a:rPr>
              <a:t>проводи в присутствии взрослых! </a:t>
            </a:r>
            <a:br>
              <a:rPr lang="ru-RU" sz="2700" dirty="0" smtClean="0">
                <a:solidFill>
                  <a:srgbClr val="00B050"/>
                </a:solidFill>
              </a:rPr>
            </a:br>
            <a:r>
              <a:rPr lang="ru-RU" sz="2700" dirty="0" smtClean="0">
                <a:solidFill>
                  <a:srgbClr val="00B050"/>
                </a:solidFill>
              </a:rPr>
              <a:t/>
            </a:r>
            <a:br>
              <a:rPr lang="ru-RU" sz="2700" dirty="0" smtClean="0">
                <a:solidFill>
                  <a:srgbClr val="00B050"/>
                </a:solidFill>
              </a:rPr>
            </a:b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>Не трогай оборудование без разрешения взрослых!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</a:t>
            </a:r>
            <a:br>
              <a:rPr lang="ru-RU" sz="2700" dirty="0" smtClean="0"/>
            </a:b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Ничего не пробуй на вкус без разрешения взрослых!</a:t>
            </a:r>
            <a:b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b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Будь осторожен с острыми, стеклянными </a:t>
            </a:r>
            <a:r>
              <a:rPr lang="ru-RU" sz="2700" dirty="0" smtClean="0">
                <a:solidFill>
                  <a:srgbClr val="7030A0"/>
                </a:solidFill>
              </a:rPr>
              <a:t/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предметами</a:t>
            </a:r>
            <a:r>
              <a:rPr lang="ru-RU" sz="2700" dirty="0" smtClean="0">
                <a:solidFill>
                  <a:srgbClr val="7030A0"/>
                </a:solidFill>
              </a:rPr>
              <a:t>, не играй ими!</a:t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</a:rPr>
              <a:t> </a:t>
            </a:r>
            <a:br>
              <a:rPr lang="ru-RU" sz="2700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0070C0"/>
                </a:solidFill>
              </a:rPr>
              <a:t>Соблюдай тишину, не перебивай других!</a:t>
            </a:r>
            <a:br>
              <a:rPr lang="ru-RU" sz="2700" dirty="0" smtClean="0">
                <a:solidFill>
                  <a:srgbClr val="0070C0"/>
                </a:solidFill>
              </a:rPr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</a:t>
            </a: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  <a:t>Эксперименты проводи в специальной одежде!</a:t>
            </a:r>
            <a:endParaRPr lang="ru-RU" sz="27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C:\Users\Елена\Desktop\расходные к знайке\P1040530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8650514" y="1335314"/>
            <a:ext cx="3541486" cy="485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9275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98</Words>
  <Application>Microsoft Office PowerPoint</Application>
  <PresentationFormat>Произвольный</PresentationFormat>
  <Paragraphs>15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бюджетное дошкольное образовательное учреждение «Детский сад № 271  общеразвивающего вида  с приоритетным осуществлением  деятельности по художественно-эстетическому  направлению   развития детей» ********************************************************  </vt:lpstr>
      <vt:lpstr>ЦЕЛЬ: развитие у детей дошкольного возраста познавательной активности, любознательности, стремления к самостоятельному познанию и размышлению через экспериментирование.</vt:lpstr>
      <vt:lpstr>Задачи:  1. Расширение кругозора детей через знакомство с элементами различных областей знаний. 2. Формирование у детей умственных способностей: развитие анализа, классификации, сравнения, обобщения. 3. Формирование способов познания путём сенсорного анализа. 4. Развитие у каждого ребёнка коммуникативности, самостоятельности, наблюдательности, элементарного самоконтроля.</vt:lpstr>
      <vt:lpstr>Экспериментирование обеспечивает интеграцию образовательных областей:  -познание  -коммуникация  -чтение художественной  литературы  -социализация  -труд  -безопасность  -здоровье - художественное творчество</vt:lpstr>
      <vt:lpstr>Классификация экспериментов:  По характеру объектов, используемых в эксперименте:  -опыты с растениями;  -опыты с животными;  -опыты с объектами неживой природы;  -опыты, объектом которых является человек; -поставленные в ответ на вопрос ребенка. По характеру включения в педагогический процесс:  - эпизодические;  - систематические.  По продолжительности:  - кратковременные (5-15 мин.)  -длительные (свыше 15 мин.).</vt:lpstr>
      <vt:lpstr>По месту проведения опытов:  в групповой комнате  на участке  в лесу, в поле и т.д.  По количеству детей:  индивидуальные (1-4 ребенка)  групповые (5-16 детей)  фронтальные или коллективные По причине их проведения:  случайные  запланированные  По количеству наблюдений за одним и тем же объектом: однократные, многократные, циклические.</vt:lpstr>
      <vt:lpstr>По характеру мыслительных операций:  -констатирующие ;  -сравнительные ;  -обобщающие .  По характеру познавательной деятельности:  -иллюстративные ; -поисковые ; - решение экспериментальных задач.  По способу применения :  -демонстрационные ;  -фронтальные.</vt:lpstr>
      <vt:lpstr>Для поддержания интереса к познавательному экспериментированию можно использовать:       - Реальные события: яркие природные явления и общественные события.      - События, специально «смоделированные» воспитателем.       - Воображаемые события, происходящие в художественном произведении.       - События, происходящие в жизни группы.      - Организация совместных с детьми опытов и исследований в повседневной жизни.</vt:lpstr>
      <vt:lpstr>Правила для детей при экспериментировании:   Эксперименты проводи в присутствии взрослых!   Не трогай оборудование без разрешения взрослых!   Ничего не пробуй на вкус без разрешения взрослых!   Будь осторожен с острыми, стеклянными  предметами, не играй ими!   Соблюдай тишину, не перебивай других!   Эксперименты проводи в специальной одежде!</vt:lpstr>
      <vt:lpstr>Формы взаимодействия с родителями: - анкетирование;  - привлечение к созданию познавательно-развивающей среды в группе; - оформление наглядной информации в родительском уголке: консультации, памятки, рекомендации;  - родительские собрания;  - открытые мероприятия для родителей; - оформление тематических ширм-передвижек, выставки, мини-библиотечки;  - экспериментирование родителей с детьми в домашних условиях; - совместное детско-взрослое творчество;  - совместная детско-взрослая познавательно-исследовательская деятельность.</vt:lpstr>
      <vt:lpstr>Слайд 11</vt:lpstr>
      <vt:lpstr>Слайд 12</vt:lpstr>
      <vt:lpstr>Слайд 13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Елена</cp:lastModifiedBy>
  <cp:revision>24</cp:revision>
  <dcterms:created xsi:type="dcterms:W3CDTF">2017-12-07T18:35:49Z</dcterms:created>
  <dcterms:modified xsi:type="dcterms:W3CDTF">2017-12-08T06:52:52Z</dcterms:modified>
</cp:coreProperties>
</file>